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gif" ContentType="image/gi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8"/>
  </p:notesMasterIdLst>
  <p:sldIdLst>
    <p:sldId id="269" r:id="rId2"/>
    <p:sldId id="257" r:id="rId3"/>
    <p:sldId id="265" r:id="rId4"/>
    <p:sldId id="270" r:id="rId5"/>
    <p:sldId id="271" r:id="rId6"/>
    <p:sldId id="272" r:id="rId7"/>
    <p:sldId id="273" r:id="rId8"/>
    <p:sldId id="348" r:id="rId9"/>
    <p:sldId id="274" r:id="rId10"/>
    <p:sldId id="349" r:id="rId11"/>
    <p:sldId id="275" r:id="rId12"/>
    <p:sldId id="309" r:id="rId13"/>
    <p:sldId id="276" r:id="rId14"/>
    <p:sldId id="277" r:id="rId15"/>
    <p:sldId id="310" r:id="rId16"/>
    <p:sldId id="278" r:id="rId17"/>
    <p:sldId id="311" r:id="rId18"/>
    <p:sldId id="350" r:id="rId19"/>
    <p:sldId id="279" r:id="rId20"/>
    <p:sldId id="280" r:id="rId21"/>
    <p:sldId id="281" r:id="rId22"/>
    <p:sldId id="282" r:id="rId23"/>
    <p:sldId id="351" r:id="rId24"/>
    <p:sldId id="283" r:id="rId25"/>
    <p:sldId id="343" r:id="rId26"/>
    <p:sldId id="284" r:id="rId27"/>
    <p:sldId id="285" r:id="rId28"/>
    <p:sldId id="352" r:id="rId29"/>
    <p:sldId id="286" r:id="rId30"/>
    <p:sldId id="287" r:id="rId31"/>
    <p:sldId id="353" r:id="rId32"/>
    <p:sldId id="288" r:id="rId33"/>
    <p:sldId id="312" r:id="rId34"/>
    <p:sldId id="289" r:id="rId35"/>
    <p:sldId id="344" r:id="rId36"/>
    <p:sldId id="290" r:id="rId37"/>
    <p:sldId id="291" r:id="rId38"/>
    <p:sldId id="292" r:id="rId39"/>
    <p:sldId id="313" r:id="rId40"/>
    <p:sldId id="354" r:id="rId41"/>
    <p:sldId id="293" r:id="rId42"/>
    <p:sldId id="314" r:id="rId43"/>
    <p:sldId id="315" r:id="rId44"/>
    <p:sldId id="347" r:id="rId45"/>
    <p:sldId id="294" r:id="rId46"/>
    <p:sldId id="295" r:id="rId47"/>
    <p:sldId id="296" r:id="rId48"/>
    <p:sldId id="297" r:id="rId49"/>
    <p:sldId id="345" r:id="rId50"/>
    <p:sldId id="298" r:id="rId51"/>
    <p:sldId id="346" r:id="rId52"/>
    <p:sldId id="355" r:id="rId53"/>
    <p:sldId id="299" r:id="rId54"/>
    <p:sldId id="300" r:id="rId55"/>
    <p:sldId id="356" r:id="rId56"/>
    <p:sldId id="301" r:id="rId57"/>
    <p:sldId id="302" r:id="rId58"/>
    <p:sldId id="316" r:id="rId59"/>
    <p:sldId id="303" r:id="rId60"/>
    <p:sldId id="357" r:id="rId61"/>
    <p:sldId id="304" r:id="rId62"/>
    <p:sldId id="305" r:id="rId63"/>
    <p:sldId id="306" r:id="rId64"/>
    <p:sldId id="307" r:id="rId65"/>
    <p:sldId id="308" r:id="rId66"/>
    <p:sldId id="342" r:id="rId67"/>
    <p:sldId id="358" r:id="rId68"/>
    <p:sldId id="318" r:id="rId69"/>
    <p:sldId id="319" r:id="rId70"/>
    <p:sldId id="320" r:id="rId71"/>
    <p:sldId id="321" r:id="rId72"/>
    <p:sldId id="359" r:id="rId73"/>
    <p:sldId id="322" r:id="rId74"/>
    <p:sldId id="339" r:id="rId75"/>
    <p:sldId id="323" r:id="rId76"/>
    <p:sldId id="324" r:id="rId77"/>
    <p:sldId id="325" r:id="rId78"/>
    <p:sldId id="360" r:id="rId79"/>
    <p:sldId id="326" r:id="rId80"/>
    <p:sldId id="327" r:id="rId81"/>
    <p:sldId id="340" r:id="rId82"/>
    <p:sldId id="328" r:id="rId83"/>
    <p:sldId id="329" r:id="rId84"/>
    <p:sldId id="361" r:id="rId85"/>
    <p:sldId id="330" r:id="rId86"/>
    <p:sldId id="331" r:id="rId87"/>
    <p:sldId id="362" r:id="rId88"/>
    <p:sldId id="332" r:id="rId89"/>
    <p:sldId id="341" r:id="rId90"/>
    <p:sldId id="333" r:id="rId91"/>
    <p:sldId id="363" r:id="rId92"/>
    <p:sldId id="334" r:id="rId93"/>
    <p:sldId id="364" r:id="rId94"/>
    <p:sldId id="335" r:id="rId95"/>
    <p:sldId id="336" r:id="rId96"/>
    <p:sldId id="337" r:id="rId9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861" autoAdjust="0"/>
    <p:restoredTop sz="94660"/>
  </p:normalViewPr>
  <p:slideViewPr>
    <p:cSldViewPr>
      <p:cViewPr varScale="1">
        <p:scale>
          <a:sx n="139" d="100"/>
          <a:sy n="139" d="100"/>
        </p:scale>
        <p:origin x="-126" y="-108"/>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97" Type="http://schemas.openxmlformats.org/officeDocument/2006/relationships/slide" Target="slides/slide9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presProps" Target="presProps.xml"/><Relationship Id="rId10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9.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7.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F9BA8D6-8A8D-469B-AD1F-C1B73F97F20B}" type="datetimeFigureOut">
              <a:rPr lang="en-US" smtClean="0"/>
              <a:t>11/14/2011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765D880-AED1-4AB5-800B-489AADCE6EA4}" type="slidenum">
              <a:rPr lang="en-US" smtClean="0"/>
              <a:t>‹#›</a:t>
            </a:fld>
            <a:endParaRPr lang="en-US"/>
          </a:p>
        </p:txBody>
      </p:sp>
    </p:spTree>
    <p:extLst>
      <p:ext uri="{BB962C8B-B14F-4D97-AF65-F5344CB8AC3E}">
        <p14:creationId xmlns:p14="http://schemas.microsoft.com/office/powerpoint/2010/main" val="1246694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4</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15</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16</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17</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19</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20</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21</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22</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26</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27</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29</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5</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30</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32</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33</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34</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35</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37</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38</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39</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41</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42</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6</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43</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45</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46</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47</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48</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49</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50</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51</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53</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54</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7</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56</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57</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58</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59</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61</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62</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63</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64</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65</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68</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9</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69</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70</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71</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73</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74</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75</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76</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77</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79</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80</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11</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81</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82</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83</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85</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86</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88</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89</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90</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92</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94</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12</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95</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96</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13</a:t>
            </a:fld>
            <a:endParaRPr lang="en-US"/>
          </a:p>
        </p:txBody>
      </p:sp>
    </p:spTree>
    <p:extLst>
      <p:ext uri="{BB962C8B-B14F-4D97-AF65-F5344CB8AC3E}">
        <p14:creationId xmlns:p14="http://schemas.microsoft.com/office/powerpoint/2010/main" val="33081136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123A6-BA94-4B16-AD88-F188CD95ABB4}" type="slidenum">
              <a:rPr lang="en-US" smtClean="0"/>
              <a:pPr/>
              <a:t>14</a:t>
            </a:fld>
            <a:endParaRPr lang="en-US"/>
          </a:p>
        </p:txBody>
      </p:sp>
    </p:spTree>
    <p:extLst>
      <p:ext uri="{BB962C8B-B14F-4D97-AF65-F5344CB8AC3E}">
        <p14:creationId xmlns:p14="http://schemas.microsoft.com/office/powerpoint/2010/main" val="330811362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normAutofit/>
          </a:bodyPr>
          <a:lstStyle>
            <a:lvl1pPr>
              <a:defRPr sz="3600"/>
            </a:lvl1pPr>
          </a:lstStyle>
          <a:p>
            <a:r>
              <a:rPr lang="en-US" dirty="0" smtClean="0"/>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a:normAutofit/>
          </a:bodyPr>
          <a:lstStyle>
            <a:lvl1pPr marL="0" indent="0" algn="ctr">
              <a:buNone/>
              <a:defRPr sz="20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11/14/2011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pic>
        <p:nvPicPr>
          <p:cNvPr id="9" name="Picture 2"/>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l="8187" t="8500" r="60125" b="9333"/>
          <a:stretch/>
        </p:blipFill>
        <p:spPr bwMode="auto">
          <a:xfrm>
            <a:off x="8172450" y="5903900"/>
            <a:ext cx="971550" cy="9447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6" name="Picture 2" descr="C:\Users\d3p313\Desktop\academic-signature.gif"/>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8135" y="6143772"/>
            <a:ext cx="1905000" cy="7048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200"/>
            </a:lvl1pPr>
          </a:lstStyle>
          <a:p>
            <a:r>
              <a:rPr lang="en-US" dirty="0" smtClean="0"/>
              <a:t>Click to edit Master title style</a:t>
            </a:r>
            <a:endParaRPr lang="en-US" dirty="0"/>
          </a:p>
        </p:txBody>
      </p:sp>
      <p:sp>
        <p:nvSpPr>
          <p:cNvPr id="3" name="Content Placeholder 2"/>
          <p:cNvSpPr>
            <a:spLocks noGrp="1"/>
          </p:cNvSpPr>
          <p:nvPr>
            <p:ph idx="1"/>
          </p:nvPr>
        </p:nvSpPr>
        <p:spPr/>
        <p:txBody>
          <a:bodyPr>
            <a:normAutofit/>
          </a:bodyPr>
          <a:lstStyle>
            <a:lvl1pPr>
              <a:defRPr sz="2400"/>
            </a:lvl1pPr>
            <a:lvl2pPr>
              <a:defRPr sz="2000"/>
            </a:lvl2pPr>
            <a:lvl3pPr>
              <a:defRPr sz="18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11/14/2011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200"/>
            </a:lvl1pPr>
          </a:lstStyle>
          <a:p>
            <a:r>
              <a:rPr lang="en-US" dirty="0" smtClean="0"/>
              <a:t>Click to edit Master title style</a:t>
            </a:r>
            <a:endParaRPr lang="en-US" dirty="0"/>
          </a:p>
        </p:txBody>
      </p:sp>
      <p:sp>
        <p:nvSpPr>
          <p:cNvPr id="3" name="Content Placeholder 2"/>
          <p:cNvSpPr>
            <a:spLocks noGrp="1"/>
          </p:cNvSpPr>
          <p:nvPr>
            <p:ph sz="half" idx="1"/>
          </p:nvPr>
        </p:nvSpPr>
        <p:spPr>
          <a:xfrm>
            <a:off x="457200" y="1600200"/>
            <a:ext cx="4038600" cy="4525963"/>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48200" y="1600200"/>
            <a:ext cx="4038600" cy="4525963"/>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Date Placeholder 4"/>
          <p:cNvSpPr>
            <a:spLocks noGrp="1"/>
          </p:cNvSpPr>
          <p:nvPr>
            <p:ph type="dt" sz="half" idx="10"/>
          </p:nvPr>
        </p:nvSpPr>
        <p:spPr/>
        <p:txBody>
          <a:bodyPr/>
          <a:lstStyle/>
          <a:p>
            <a:fld id="{1D8BD707-D9CF-40AE-B4C6-C98DA3205C09}" type="datetimeFigureOut">
              <a:rPr lang="en-US" smtClean="0"/>
              <a:pPr/>
              <a:t>11/14/2011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200"/>
            </a:lvl1pPr>
          </a:lstStyle>
          <a:p>
            <a:r>
              <a:rPr lang="en-US" dirty="0" smtClean="0"/>
              <a:t>Click to edit Master title style</a:t>
            </a:r>
            <a:endParaRPr lang="en-US" dirty="0"/>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11/14/2011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Date Placeholder 2"/>
          <p:cNvSpPr>
            <a:spLocks noGrp="1"/>
          </p:cNvSpPr>
          <p:nvPr>
            <p:ph type="dt" sz="half" idx="10"/>
          </p:nvPr>
        </p:nvSpPr>
        <p:spPr/>
        <p:txBody>
          <a:bodyPr/>
          <a:lstStyle/>
          <a:p>
            <a:fld id="{1D8BD707-D9CF-40AE-B4C6-C98DA3205C09}" type="datetimeFigureOut">
              <a:rPr lang="en-US" smtClean="0"/>
              <a:pPr/>
              <a:t>11/14/2011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11/14/2011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latin typeface="Times New Roman" pitchFamily="18" charset="0"/>
                <a:cs typeface="Times New Roman" pitchFamily="18" charset="0"/>
              </a:defRPr>
            </a:lvl1pPr>
          </a:lstStyle>
          <a:p>
            <a:fld id="{1D8BD707-D9CF-40AE-B4C6-C98DA3205C09}" type="datetimeFigureOut">
              <a:rPr lang="en-US" smtClean="0"/>
              <a:pPr/>
              <a:t>11/14/2011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latin typeface="Times New Roman" pitchFamily="18" charset="0"/>
                <a:cs typeface="Times New Roman" pitchFamily="18" charset="0"/>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latin typeface="Times New Roman" pitchFamily="18" charset="0"/>
                <a:cs typeface="Times New Roman" pitchFamily="18" charset="0"/>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3" r:id="rId4"/>
    <p:sldLayoutId id="2147483654" r:id="rId5"/>
    <p:sldLayoutId id="2147483655" r:id="rId6"/>
  </p:sldLayoutIdLst>
  <p:txStyles>
    <p:titleStyle>
      <a:lvl1pPr algn="ctr" defTabSz="914400" rtl="0" eaLnBrk="1" latinLnBrk="0" hangingPunct="1">
        <a:spcBef>
          <a:spcPct val="0"/>
        </a:spcBef>
        <a:buNone/>
        <a:defRPr sz="3200" kern="1200">
          <a:solidFill>
            <a:schemeClr val="tx1"/>
          </a:solidFill>
          <a:latin typeface="Times New Roman" pitchFamily="18" charset="0"/>
          <a:ea typeface="+mj-ea"/>
          <a:cs typeface="Times New Roman" pitchFamily="18" charset="0"/>
        </a:defRPr>
      </a:lvl1pPr>
    </p:titleStyle>
    <p:body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1.png"/><Relationship Id="rId1" Type="http://schemas.openxmlformats.org/officeDocument/2006/relationships/slideLayout" Target="../slideLayouts/slideLayout6.xml"/><Relationship Id="rId5" Type="http://schemas.openxmlformats.org/officeDocument/2006/relationships/image" Target="../media/image22.png"/><Relationship Id="rId4" Type="http://schemas.openxmlformats.org/officeDocument/2006/relationships/image" Target="../media/image23.png"/></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6.xml"/><Relationship Id="rId5" Type="http://schemas.openxmlformats.org/officeDocument/2006/relationships/image" Target="../media/image28.png"/><Relationship Id="rId4" Type="http://schemas.openxmlformats.org/officeDocument/2006/relationships/image" Target="../media/image27.png"/></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6.xml"/><Relationship Id="rId4" Type="http://schemas.openxmlformats.org/officeDocument/2006/relationships/image" Target="../media/image3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9.xml"/><Relationship Id="rId1" Type="http://schemas.openxmlformats.org/officeDocument/2006/relationships/slideLayout" Target="../slideLayouts/slideLayout6.xml"/><Relationship Id="rId4" Type="http://schemas.openxmlformats.org/officeDocument/2006/relationships/image" Target="../media/image3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2.xml"/><Relationship Id="rId1" Type="http://schemas.openxmlformats.org/officeDocument/2006/relationships/slideLayout" Target="../slideLayouts/slideLayout6.xml"/><Relationship Id="rId4" Type="http://schemas.openxmlformats.org/officeDocument/2006/relationships/image" Target="../media/image7.jpeg"/></Relationships>
</file>

<file path=ppt/slides/_rels/slide3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4.xml"/><Relationship Id="rId1" Type="http://schemas.openxmlformats.org/officeDocument/2006/relationships/slideLayout" Target="../slideLayouts/slideLayout6.xml"/><Relationship Id="rId4" Type="http://schemas.openxmlformats.org/officeDocument/2006/relationships/image" Target="../media/image39.png"/></Relationships>
</file>

<file path=ppt/slides/_rels/slide3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7.xml"/><Relationship Id="rId1" Type="http://schemas.openxmlformats.org/officeDocument/2006/relationships/slideLayout" Target="../slideLayouts/slideLayout6.xml"/><Relationship Id="rId4" Type="http://schemas.openxmlformats.org/officeDocument/2006/relationships/image" Target="../media/image380.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6.xml"/><Relationship Id="rId1" Type="http://schemas.openxmlformats.org/officeDocument/2006/relationships/vmlDrawing" Target="../drawings/vmlDrawing1.vml"/><Relationship Id="rId6" Type="http://schemas.openxmlformats.org/officeDocument/2006/relationships/image" Target="../media/image47.png"/><Relationship Id="rId5" Type="http://schemas.openxmlformats.org/officeDocument/2006/relationships/image" Target="../media/image9.wmf"/><Relationship Id="rId4" Type="http://schemas.openxmlformats.org/officeDocument/2006/relationships/oleObject" Target="../embeddings/oleObject1.bin"/></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3.jpeg"/></Relationships>
</file>

<file path=ppt/slides/_rels/slide5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6.xml"/><Relationship Id="rId1" Type="http://schemas.openxmlformats.org/officeDocument/2006/relationships/slideLayout" Target="../slideLayouts/slideLayout6.xml"/><Relationship Id="rId4" Type="http://schemas.openxmlformats.org/officeDocument/2006/relationships/image" Target="../media/image51.png"/></Relationships>
</file>

<file path=ppt/slides/_rels/slide5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43.xml"/><Relationship Id="rId1" Type="http://schemas.openxmlformats.org/officeDocument/2006/relationships/slideLayout" Target="../slideLayouts/slideLayout6.xml"/><Relationship Id="rId4" Type="http://schemas.openxmlformats.org/officeDocument/2006/relationships/image" Target="../media/image57.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6.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7.xml"/><Relationship Id="rId1" Type="http://schemas.openxmlformats.org/officeDocument/2006/relationships/slideLayout" Target="../slideLayouts/slideLayout6.xml"/><Relationship Id="rId4" Type="http://schemas.openxmlformats.org/officeDocument/2006/relationships/image" Target="../media/image62.png"/></Relationships>
</file>

<file path=ppt/slides/_rels/slide6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7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1.xml"/><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2.xml"/><Relationship Id="rId1" Type="http://schemas.openxmlformats.org/officeDocument/2006/relationships/slideLayout" Target="../slideLayouts/slideLayout6.xml"/><Relationship Id="rId4" Type="http://schemas.openxmlformats.org/officeDocument/2006/relationships/image" Target="../media/image68.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54.xml"/><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3" Type="http://schemas.openxmlformats.org/officeDocument/2006/relationships/image" Target="../media/image580.png"/><Relationship Id="rId2" Type="http://schemas.openxmlformats.org/officeDocument/2006/relationships/notesSlide" Target="../notesSlides/notesSlide55.xml"/><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6.xml"/><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57.xml"/><Relationship Id="rId1" Type="http://schemas.openxmlformats.org/officeDocument/2006/relationships/slideLayout" Target="../slideLayouts/slideLayout6.xml"/><Relationship Id="rId4" Type="http://schemas.openxmlformats.org/officeDocument/2006/relationships/image" Target="../media/image72.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58.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59.xml"/><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60.xml"/><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61.xml"/><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3" Type="http://schemas.openxmlformats.org/officeDocument/2006/relationships/notesSlide" Target="../notesSlides/notesSlide62.xml"/><Relationship Id="rId2" Type="http://schemas.openxmlformats.org/officeDocument/2006/relationships/slideLayout" Target="../slideLayouts/slideLayout6.xml"/><Relationship Id="rId1" Type="http://schemas.openxmlformats.org/officeDocument/2006/relationships/vmlDrawing" Target="../drawings/vmlDrawing2.vml"/><Relationship Id="rId5" Type="http://schemas.openxmlformats.org/officeDocument/2006/relationships/image" Target="../media/image17.wmf"/><Relationship Id="rId4" Type="http://schemas.openxmlformats.org/officeDocument/2006/relationships/oleObject" Target="../embeddings/oleObject2.bin"/></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63.xml"/><Relationship Id="rId1" Type="http://schemas.openxmlformats.org/officeDocument/2006/relationships/slideLayout" Target="../slideLayouts/slideLayout6.xml"/><Relationship Id="rId4" Type="http://schemas.openxmlformats.org/officeDocument/2006/relationships/image" Target="../media/image18.jpeg"/></Relationships>
</file>

<file path=ppt/slides/_rels/slide8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64.xml"/><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65.xml"/><Relationship Id="rId1" Type="http://schemas.openxmlformats.org/officeDocument/2006/relationships/slideLayout" Target="../slideLayouts/slideLayout6.xml"/><Relationship Id="rId4" Type="http://schemas.openxmlformats.org/officeDocument/2006/relationships/image" Target="../media/image82.png"/></Relationships>
</file>

<file path=ppt/slides/_rels/slide89.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66.xml"/><Relationship Id="rId1" Type="http://schemas.openxmlformats.org/officeDocument/2006/relationships/slideLayout" Target="../slideLayouts/slideLayout6.xml"/><Relationship Id="rId4" Type="http://schemas.openxmlformats.org/officeDocument/2006/relationships/image" Target="../media/image84.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70.xml"/><Relationship Id="rId1" Type="http://schemas.openxmlformats.org/officeDocument/2006/relationships/slideLayout" Target="../slideLayouts/slideLayout6.xml"/><Relationship Id="rId4" Type="http://schemas.openxmlformats.org/officeDocument/2006/relationships/image" Target="../media/image86.png"/></Relationships>
</file>

<file path=ppt/slides/_rels/slide9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71.xml"/><Relationship Id="rId1" Type="http://schemas.openxmlformats.org/officeDocument/2006/relationships/slideLayout" Target="../slideLayouts/slideLayout6.xml"/><Relationship Id="rId4" Type="http://schemas.openxmlformats.org/officeDocument/2006/relationships/image" Target="../media/image7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a:t>Substation and Distribution Automation</a:t>
            </a:r>
            <a:r>
              <a:rPr lang="en-US" dirty="0" smtClean="0"/>
              <a:t/>
            </a:r>
            <a:br>
              <a:rPr lang="en-US" dirty="0" smtClean="0"/>
            </a:br>
            <a:r>
              <a:rPr lang="en-US" dirty="0" smtClean="0"/>
              <a:t> </a:t>
            </a:r>
            <a:endParaRPr lang="en-US" dirty="0"/>
          </a:p>
        </p:txBody>
      </p:sp>
      <p:sp>
        <p:nvSpPr>
          <p:cNvPr id="3" name="Subtitle 2"/>
          <p:cNvSpPr>
            <a:spLocks noGrp="1"/>
          </p:cNvSpPr>
          <p:nvPr>
            <p:ph type="subTitle" idx="1"/>
          </p:nvPr>
        </p:nvSpPr>
        <p:spPr/>
        <p:txBody>
          <a:bodyPr/>
          <a:lstStyle/>
          <a:p>
            <a:r>
              <a:rPr lang="en-US" dirty="0"/>
              <a:t>Module </a:t>
            </a:r>
            <a:r>
              <a:rPr lang="en-US" dirty="0" smtClean="0"/>
              <a:t>2: </a:t>
            </a:r>
            <a:r>
              <a:rPr lang="en-US" dirty="0"/>
              <a:t>Modeling of distribution level components</a:t>
            </a:r>
          </a:p>
          <a:p>
            <a:r>
              <a:rPr lang="en-US" dirty="0"/>
              <a:t/>
            </a:r>
            <a:br>
              <a:rPr lang="en-US" dirty="0"/>
            </a:br>
            <a:endParaRPr lang="en-US" dirty="0"/>
          </a:p>
        </p:txBody>
      </p:sp>
    </p:spTree>
    <p:extLst>
      <p:ext uri="{BB962C8B-B14F-4D97-AF65-F5344CB8AC3E}">
        <p14:creationId xmlns:p14="http://schemas.microsoft.com/office/powerpoint/2010/main" val="186125236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1: </a:t>
            </a:r>
            <a:r>
              <a:rPr lang="en-US" dirty="0"/>
              <a:t>Overhead Lines </a:t>
            </a:r>
          </a:p>
        </p:txBody>
      </p:sp>
      <p:sp>
        <p:nvSpPr>
          <p:cNvPr id="3" name="Content Placeholder 2"/>
          <p:cNvSpPr>
            <a:spLocks noGrp="1"/>
          </p:cNvSpPr>
          <p:nvPr>
            <p:ph idx="1"/>
          </p:nvPr>
        </p:nvSpPr>
        <p:spPr/>
        <p:txBody>
          <a:bodyPr>
            <a:normAutofit fontScale="77500" lnSpcReduction="20000"/>
          </a:bodyPr>
          <a:lstStyle/>
          <a:p>
            <a:pPr>
              <a:spcAft>
                <a:spcPts val="600"/>
              </a:spcAft>
            </a:pPr>
            <a:r>
              <a:rPr lang="en-US" sz="3100" dirty="0" smtClean="0"/>
              <a:t>Series </a:t>
            </a:r>
            <a:r>
              <a:rPr lang="en-US" sz="3100" dirty="0"/>
              <a:t>impedance of Overhead Lines</a:t>
            </a:r>
          </a:p>
          <a:p>
            <a:pPr marL="971550" lvl="1" indent="-457200">
              <a:spcAft>
                <a:spcPts val="600"/>
              </a:spcAft>
            </a:pPr>
            <a:r>
              <a:rPr lang="en-US" sz="2600" dirty="0"/>
              <a:t>Transposed Three-phase Lines</a:t>
            </a:r>
          </a:p>
          <a:p>
            <a:pPr marL="971550" lvl="1" indent="-457200">
              <a:spcAft>
                <a:spcPts val="600"/>
              </a:spcAft>
            </a:pPr>
            <a:r>
              <a:rPr lang="en-US" sz="2600" b="1" u="sng" dirty="0" err="1"/>
              <a:t>Untransposed</a:t>
            </a:r>
            <a:r>
              <a:rPr lang="en-US" sz="2600" b="1" u="sng" dirty="0"/>
              <a:t> Distribution Lines</a:t>
            </a:r>
          </a:p>
          <a:p>
            <a:pPr marL="971550" lvl="1" indent="-457200">
              <a:spcAft>
                <a:spcPts val="600"/>
              </a:spcAft>
            </a:pPr>
            <a:r>
              <a:rPr lang="en-US" sz="2600" dirty="0"/>
              <a:t>Carson’s Equations</a:t>
            </a:r>
          </a:p>
          <a:p>
            <a:pPr marL="971550" lvl="1" indent="-457200">
              <a:spcAft>
                <a:spcPts val="600"/>
              </a:spcAft>
            </a:pPr>
            <a:r>
              <a:rPr lang="en-US" sz="2600" dirty="0"/>
              <a:t>Modified Carson’s Equations</a:t>
            </a:r>
          </a:p>
          <a:p>
            <a:pPr marL="971550" lvl="1" indent="-457200">
              <a:spcAft>
                <a:spcPts val="600"/>
              </a:spcAft>
            </a:pPr>
            <a:r>
              <a:rPr lang="en-US" sz="2600" dirty="0"/>
              <a:t>Primitive Impedance Matrix for Overhead Lines</a:t>
            </a:r>
          </a:p>
          <a:p>
            <a:pPr marL="971550" lvl="1" indent="-457200">
              <a:spcAft>
                <a:spcPts val="600"/>
              </a:spcAft>
            </a:pPr>
            <a:r>
              <a:rPr lang="en-US" sz="2600" dirty="0"/>
              <a:t>Phase Impedance Matrix for Overhead Lines</a:t>
            </a:r>
          </a:p>
          <a:p>
            <a:pPr marL="971550" lvl="1" indent="-457200">
              <a:spcAft>
                <a:spcPts val="600"/>
              </a:spcAft>
            </a:pPr>
            <a:r>
              <a:rPr lang="en-US" sz="2600" dirty="0"/>
              <a:t>Sequence Impedances</a:t>
            </a:r>
          </a:p>
          <a:p>
            <a:pPr marL="971550" lvl="1" indent="-457200">
              <a:spcAft>
                <a:spcPts val="600"/>
              </a:spcAft>
            </a:pPr>
            <a:r>
              <a:rPr lang="en-US" sz="2600" dirty="0"/>
              <a:t>Parallel Overhead Distribution Lines</a:t>
            </a:r>
          </a:p>
          <a:p>
            <a:pPr>
              <a:spcAft>
                <a:spcPts val="600"/>
              </a:spcAft>
            </a:pPr>
            <a:r>
              <a:rPr lang="en-US" sz="3100" dirty="0"/>
              <a:t>Shunt Admittance of Overhead Parallel Lines</a:t>
            </a:r>
          </a:p>
          <a:p>
            <a:pPr>
              <a:spcAft>
                <a:spcPts val="600"/>
              </a:spcAft>
            </a:pPr>
            <a:r>
              <a:rPr lang="en-US" sz="3100" dirty="0"/>
              <a:t>General Voltage Drop </a:t>
            </a:r>
            <a:r>
              <a:rPr lang="en-US" sz="3100" dirty="0" smtClean="0"/>
              <a:t>Equation</a:t>
            </a:r>
            <a:endParaRPr lang="en-US" dirty="0"/>
          </a:p>
        </p:txBody>
      </p:sp>
    </p:spTree>
    <p:extLst>
      <p:ext uri="{BB962C8B-B14F-4D97-AF65-F5344CB8AC3E}">
        <p14:creationId xmlns:p14="http://schemas.microsoft.com/office/powerpoint/2010/main" val="2465159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7373" y="647812"/>
            <a:ext cx="9144000" cy="5940088"/>
          </a:xfrm>
          <a:prstGeom prst="rect">
            <a:avLst/>
          </a:prstGeom>
          <a:noFill/>
        </p:spPr>
        <p:txBody>
          <a:bodyPr wrap="square" rtlCol="0">
            <a:spAutoFit/>
          </a:bodyPr>
          <a:lstStyle/>
          <a:p>
            <a:pPr marL="342900" indent="-342900"/>
            <a:r>
              <a:rPr lang="en-US" sz="2800" dirty="0" smtClean="0"/>
              <a:t>	</a:t>
            </a:r>
            <a:r>
              <a:rPr lang="en-US" sz="2800" dirty="0" err="1" smtClean="0">
                <a:latin typeface="Times New Roman" pitchFamily="18" charset="0"/>
                <a:cs typeface="Times New Roman" pitchFamily="18" charset="0"/>
              </a:rPr>
              <a:t>Untransposed</a:t>
            </a:r>
            <a:r>
              <a:rPr lang="en-US" sz="2800" dirty="0" smtClean="0">
                <a:latin typeface="Times New Roman" pitchFamily="18" charset="0"/>
                <a:cs typeface="Times New Roman" pitchFamily="18" charset="0"/>
              </a:rPr>
              <a:t> Distribution Lines</a:t>
            </a:r>
          </a:p>
          <a:p>
            <a:pPr marL="342900" indent="-342900"/>
            <a:endParaRPr lang="en-US" sz="2800" dirty="0" smtClean="0"/>
          </a:p>
          <a:p>
            <a:pPr marL="342900" indent="-342900">
              <a:buFont typeface="Wingdings" pitchFamily="2" charset="2"/>
              <a:buChar char="Ø"/>
            </a:pPr>
            <a:endParaRPr lang="en-US" sz="2400" dirty="0" smtClean="0">
              <a:latin typeface="Times New Roman" pitchFamily="18" charset="0"/>
              <a:cs typeface="Times New Roman" pitchFamily="18" charset="0"/>
            </a:endParaRPr>
          </a:p>
          <a:p>
            <a:pPr marL="342900" indent="-342900">
              <a:buFont typeface="Wingdings" pitchFamily="2" charset="2"/>
              <a:buChar char="Ø"/>
            </a:pPr>
            <a:r>
              <a:rPr lang="en-US" sz="2400" dirty="0" smtClean="0">
                <a:latin typeface="Times New Roman" pitchFamily="18" charset="0"/>
                <a:cs typeface="Times New Roman" pitchFamily="18" charset="0"/>
              </a:rPr>
              <a:t>Distribution Systems consist of single-phase, two-phase and </a:t>
            </a:r>
            <a:r>
              <a:rPr lang="en-US" sz="2400" dirty="0" err="1" smtClean="0">
                <a:latin typeface="Times New Roman" pitchFamily="18" charset="0"/>
                <a:cs typeface="Times New Roman" pitchFamily="18" charset="0"/>
              </a:rPr>
              <a:t>untransposed</a:t>
            </a:r>
            <a:r>
              <a:rPr lang="en-US" sz="2400" dirty="0" smtClean="0">
                <a:latin typeface="Times New Roman" pitchFamily="18" charset="0"/>
                <a:cs typeface="Times New Roman" pitchFamily="18" charset="0"/>
              </a:rPr>
              <a:t> three-phase lines serving unbalanced loads. </a:t>
            </a:r>
          </a:p>
          <a:p>
            <a:pPr marL="342900" indent="-342900">
              <a:buFont typeface="Wingdings" pitchFamily="2" charset="2"/>
              <a:buChar char="Ø"/>
            </a:pPr>
            <a:endParaRPr lang="en-US" sz="2400" dirty="0" smtClean="0">
              <a:latin typeface="Times New Roman" pitchFamily="18" charset="0"/>
              <a:cs typeface="Times New Roman" pitchFamily="18" charset="0"/>
            </a:endParaRPr>
          </a:p>
          <a:p>
            <a:pPr marL="342900" indent="-342900">
              <a:buFont typeface="Wingdings" pitchFamily="2" charset="2"/>
              <a:buChar char="Ø"/>
            </a:pPr>
            <a:endParaRPr lang="en-US" sz="2400" dirty="0" smtClean="0">
              <a:latin typeface="Times New Roman" pitchFamily="18" charset="0"/>
              <a:cs typeface="Times New Roman" pitchFamily="18" charset="0"/>
            </a:endParaRPr>
          </a:p>
          <a:p>
            <a:pPr marL="342900" indent="-342900">
              <a:buFont typeface="Wingdings" pitchFamily="2" charset="2"/>
              <a:buChar char="Ø"/>
            </a:pPr>
            <a:r>
              <a:rPr lang="en-US" sz="2400" dirty="0" smtClean="0">
                <a:latin typeface="Times New Roman" pitchFamily="18" charset="0"/>
                <a:cs typeface="Times New Roman" pitchFamily="18" charset="0"/>
              </a:rPr>
              <a:t>Hence it is necessary to retain the identity of the self and mutual impedance terms of the conductors in addition to taking into account the ground return path for the unbalanced currents. </a:t>
            </a:r>
          </a:p>
          <a:p>
            <a:pPr marL="342900" indent="-342900">
              <a:buFont typeface="Wingdings" pitchFamily="2" charset="2"/>
              <a:buChar char="Ø"/>
            </a:pPr>
            <a:endParaRPr lang="en-US" sz="2400" dirty="0" smtClean="0">
              <a:latin typeface="Times New Roman" pitchFamily="18" charset="0"/>
              <a:cs typeface="Times New Roman" pitchFamily="18" charset="0"/>
            </a:endParaRPr>
          </a:p>
          <a:p>
            <a:pPr marL="342900" indent="-342900">
              <a:buFont typeface="Wingdings" pitchFamily="2" charset="2"/>
              <a:buChar char="Ø"/>
            </a:pPr>
            <a:endParaRPr lang="en-US" sz="2400" dirty="0" smtClean="0">
              <a:latin typeface="Times New Roman" pitchFamily="18" charset="0"/>
              <a:cs typeface="Times New Roman" pitchFamily="18" charset="0"/>
            </a:endParaRPr>
          </a:p>
          <a:p>
            <a:pPr marL="342900" indent="-342900">
              <a:buFont typeface="Wingdings" pitchFamily="2" charset="2"/>
              <a:buChar char="Ø"/>
            </a:pPr>
            <a:r>
              <a:rPr lang="en-US" sz="2400" dirty="0" smtClean="0">
                <a:latin typeface="Times New Roman" pitchFamily="18" charset="0"/>
                <a:cs typeface="Times New Roman" pitchFamily="18" charset="0"/>
              </a:rPr>
              <a:t>The resistance of the conductors is taken directly from the table of conductor data. </a:t>
            </a:r>
          </a:p>
          <a:p>
            <a:endParaRPr lang="en-US" dirty="0"/>
          </a:p>
          <a:p>
            <a:endParaRPr lang="en-US" dirty="0"/>
          </a:p>
        </p:txBody>
      </p:sp>
      <p:sp>
        <p:nvSpPr>
          <p:cNvPr id="3" name="TextBox 2"/>
          <p:cNvSpPr txBox="1"/>
          <p:nvPr/>
        </p:nvSpPr>
        <p:spPr>
          <a:xfrm>
            <a:off x="0" y="0"/>
            <a:ext cx="9144000" cy="584775"/>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Series impedance of Overhead Lines (</a:t>
            </a:r>
            <a:r>
              <a:rPr lang="en-US" sz="3200" dirty="0" err="1" smtClean="0">
                <a:latin typeface="Times New Roman" pitchFamily="18" charset="0"/>
                <a:cs typeface="Times New Roman" pitchFamily="18" charset="0"/>
              </a:rPr>
              <a:t>Contd</a:t>
            </a:r>
            <a:r>
              <a:rPr lang="en-US" sz="3200" dirty="0" smtClean="0">
                <a:latin typeface="Times New Roman" pitchFamily="18" charset="0"/>
                <a:cs typeface="Times New Roman" pitchFamily="18" charset="0"/>
              </a:rPr>
              <a:t>…)</a:t>
            </a:r>
          </a:p>
        </p:txBody>
      </p:sp>
    </p:spTree>
    <p:extLst>
      <p:ext uri="{BB962C8B-B14F-4D97-AF65-F5344CB8AC3E}">
        <p14:creationId xmlns:p14="http://schemas.microsoft.com/office/powerpoint/2010/main" val="26568448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7373" y="647812"/>
            <a:ext cx="9144000" cy="3539430"/>
          </a:xfrm>
          <a:prstGeom prst="rect">
            <a:avLst/>
          </a:prstGeom>
          <a:noFill/>
        </p:spPr>
        <p:txBody>
          <a:bodyPr wrap="square" rtlCol="0">
            <a:spAutoFit/>
          </a:bodyPr>
          <a:lstStyle/>
          <a:p>
            <a:pPr marL="342900" indent="-342900"/>
            <a:r>
              <a:rPr lang="en-US" sz="2800" dirty="0" smtClean="0"/>
              <a:t>	</a:t>
            </a:r>
            <a:r>
              <a:rPr lang="en-US" sz="2800" dirty="0" err="1" smtClean="0">
                <a:latin typeface="Times New Roman" pitchFamily="18" charset="0"/>
                <a:cs typeface="Times New Roman" pitchFamily="18" charset="0"/>
              </a:rPr>
              <a:t>Untransposed</a:t>
            </a:r>
            <a:r>
              <a:rPr lang="en-US" sz="2800" dirty="0" smtClean="0">
                <a:latin typeface="Times New Roman" pitchFamily="18" charset="0"/>
                <a:cs typeface="Times New Roman" pitchFamily="18" charset="0"/>
              </a:rPr>
              <a:t> Distribution Lines</a:t>
            </a:r>
          </a:p>
          <a:p>
            <a:pPr marL="342900" indent="-342900"/>
            <a:endParaRPr lang="en-US" sz="2800" dirty="0" smtClean="0"/>
          </a:p>
          <a:p>
            <a:pPr marL="342900" indent="-342900">
              <a:buFont typeface="Wingdings" pitchFamily="2" charset="2"/>
              <a:buChar char="Ø"/>
            </a:pPr>
            <a:endParaRPr lang="en-US" sz="2400" dirty="0" smtClean="0">
              <a:latin typeface="Times New Roman" pitchFamily="18" charset="0"/>
              <a:cs typeface="Times New Roman" pitchFamily="18" charset="0"/>
            </a:endParaRPr>
          </a:p>
          <a:p>
            <a:pPr marL="342900" indent="-342900">
              <a:buFont typeface="Wingdings" pitchFamily="2" charset="2"/>
              <a:buChar char="Ø"/>
            </a:pPr>
            <a:r>
              <a:rPr lang="en-US" sz="2400" dirty="0" smtClean="0">
                <a:latin typeface="Times New Roman" pitchFamily="18" charset="0"/>
                <a:cs typeface="Times New Roman" pitchFamily="18" charset="0"/>
              </a:rPr>
              <a:t>Equations (3) and (4) are used to calculate self and mutual reactances of the conductors.     </a:t>
            </a:r>
          </a:p>
          <a:p>
            <a:pPr lvl="1"/>
            <a:r>
              <a:rPr lang="en-US" dirty="0"/>
              <a:t>	</a:t>
            </a:r>
            <a:r>
              <a:rPr lang="en-US" dirty="0" smtClean="0"/>
              <a:t>	         </a:t>
            </a:r>
          </a:p>
          <a:p>
            <a:pPr lvl="1"/>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Recall</a:t>
            </a:r>
            <a:r>
              <a:rPr lang="en-US" sz="2400" dirty="0">
                <a:latin typeface="Times New Roman" pitchFamily="18" charset="0"/>
                <a:cs typeface="Times New Roman" pitchFamily="18" charset="0"/>
              </a:rPr>
              <a:t>: </a:t>
            </a:r>
          </a:p>
          <a:p>
            <a:pPr lvl="1"/>
            <a:r>
              <a:rPr lang="en-US" dirty="0"/>
              <a:t> </a:t>
            </a:r>
            <a:r>
              <a:rPr lang="en-US" dirty="0" smtClean="0"/>
              <a:t>                          </a:t>
            </a:r>
          </a:p>
          <a:p>
            <a:endParaRPr lang="en-US" dirty="0"/>
          </a:p>
          <a:p>
            <a:endParaRPr lang="en-US" dirty="0"/>
          </a:p>
        </p:txBody>
      </p:sp>
      <p:sp>
        <p:nvSpPr>
          <p:cNvPr id="3" name="TextBox 2"/>
          <p:cNvSpPr txBox="1"/>
          <p:nvPr/>
        </p:nvSpPr>
        <p:spPr>
          <a:xfrm>
            <a:off x="0" y="0"/>
            <a:ext cx="9144000" cy="584775"/>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Series impedance of Overhead Lines (</a:t>
            </a:r>
            <a:r>
              <a:rPr lang="en-US" sz="3200" dirty="0" err="1" smtClean="0">
                <a:latin typeface="Times New Roman" pitchFamily="18" charset="0"/>
                <a:cs typeface="Times New Roman" pitchFamily="18" charset="0"/>
              </a:rPr>
              <a:t>Contd</a:t>
            </a:r>
            <a:r>
              <a:rPr lang="en-US" sz="3200" dirty="0" smtClean="0">
                <a:latin typeface="Times New Roman" pitchFamily="18" charset="0"/>
                <a:cs typeface="Times New Roman" pitchFamily="18" charset="0"/>
              </a:rPr>
              <a:t>…)</a:t>
            </a:r>
          </a:p>
        </p:txBody>
      </p:sp>
      <mc:AlternateContent xmlns:mc="http://schemas.openxmlformats.org/markup-compatibility/2006" xmlns:a14="http://schemas.microsoft.com/office/drawing/2010/main">
        <mc:Choice Requires="a14">
          <p:sp>
            <p:nvSpPr>
              <p:cNvPr id="5" name="Rectangle 4"/>
              <p:cNvSpPr/>
              <p:nvPr/>
            </p:nvSpPr>
            <p:spPr>
              <a:xfrm>
                <a:off x="2286000" y="3276600"/>
                <a:ext cx="6248400" cy="1643270"/>
              </a:xfrm>
              <a:prstGeom prst="rect">
                <a:avLst/>
              </a:prstGeom>
            </p:spPr>
            <p:txBody>
              <a:bodyPr wrap="square">
                <a:spAutoFit/>
              </a:bodyPr>
              <a:lstStyle/>
              <a:p>
                <a14:m>
                  <m:oMath xmlns:m="http://schemas.openxmlformats.org/officeDocument/2006/math">
                    <m:sSub>
                      <m:sSubPr>
                        <m:ctrlPr>
                          <a:rPr lang="en-US" sz="2400" i="1">
                            <a:latin typeface="Cambria Math"/>
                          </a:rPr>
                        </m:ctrlPr>
                      </m:sSubPr>
                      <m:e>
                        <m:r>
                          <a:rPr lang="en-US" sz="2400" i="1">
                            <a:latin typeface="Cambria Math"/>
                          </a:rPr>
                          <m:t>𝐿</m:t>
                        </m:r>
                      </m:e>
                      <m:sub>
                        <m:r>
                          <a:rPr lang="en-US" sz="2400" i="1">
                            <a:latin typeface="Cambria Math"/>
                          </a:rPr>
                          <m:t>𝑖𝑖</m:t>
                        </m:r>
                      </m:sub>
                    </m:sSub>
                    <m:r>
                      <a:rPr lang="en-US" sz="2400" i="1">
                        <a:latin typeface="Cambria Math"/>
                      </a:rPr>
                      <m:t>=</m:t>
                    </m:r>
                    <m:f>
                      <m:fPr>
                        <m:ctrlPr>
                          <a:rPr lang="en-US" sz="2400" i="1">
                            <a:latin typeface="Cambria Math"/>
                          </a:rPr>
                        </m:ctrlPr>
                      </m:fPr>
                      <m:num>
                        <m:sSub>
                          <m:sSubPr>
                            <m:ctrlPr>
                              <a:rPr lang="en-US" sz="2400" i="1">
                                <a:latin typeface="Cambria Math"/>
                              </a:rPr>
                            </m:ctrlPr>
                          </m:sSubPr>
                          <m:e>
                            <m:r>
                              <a:rPr lang="en-US" sz="2400" i="1">
                                <a:latin typeface="Cambria Math"/>
                              </a:rPr>
                              <m:t>𝜆</m:t>
                            </m:r>
                          </m:e>
                          <m:sub>
                            <m:r>
                              <a:rPr lang="en-US" sz="2400" i="1">
                                <a:latin typeface="Cambria Math"/>
                              </a:rPr>
                              <m:t>𝑖𝑖</m:t>
                            </m:r>
                          </m:sub>
                        </m:sSub>
                      </m:num>
                      <m:den>
                        <m:sSub>
                          <m:sSubPr>
                            <m:ctrlPr>
                              <a:rPr lang="en-US" sz="2400" i="1">
                                <a:latin typeface="Cambria Math"/>
                              </a:rPr>
                            </m:ctrlPr>
                          </m:sSubPr>
                          <m:e>
                            <m:r>
                              <a:rPr lang="en-US" sz="2400" i="1">
                                <a:latin typeface="Cambria Math"/>
                              </a:rPr>
                              <m:t>𝐼</m:t>
                            </m:r>
                          </m:e>
                          <m:sub>
                            <m:r>
                              <a:rPr lang="en-US" sz="2400" i="1">
                                <a:latin typeface="Cambria Math"/>
                              </a:rPr>
                              <m:t>𝑖</m:t>
                            </m:r>
                          </m:sub>
                        </m:sSub>
                      </m:den>
                    </m:f>
                    <m:r>
                      <a:rPr lang="en-US" sz="2400" i="1">
                        <a:latin typeface="Cambria Math"/>
                      </a:rPr>
                      <m:t>=2×</m:t>
                    </m:r>
                    <m:sSup>
                      <m:sSupPr>
                        <m:ctrlPr>
                          <a:rPr lang="en-US" sz="2400" i="1">
                            <a:latin typeface="Cambria Math"/>
                          </a:rPr>
                        </m:ctrlPr>
                      </m:sSupPr>
                      <m:e>
                        <m:r>
                          <a:rPr lang="en-US" sz="2400" i="1">
                            <a:latin typeface="Cambria Math"/>
                          </a:rPr>
                          <m:t>10</m:t>
                        </m:r>
                      </m:e>
                      <m:sup>
                        <m:r>
                          <a:rPr lang="en-US" sz="2400" i="1">
                            <a:latin typeface="Cambria Math"/>
                          </a:rPr>
                          <m:t>−7</m:t>
                        </m:r>
                      </m:sup>
                    </m:sSup>
                    <m:func>
                      <m:funcPr>
                        <m:ctrlPr>
                          <a:rPr lang="en-US" sz="2400" i="1">
                            <a:latin typeface="Cambria Math"/>
                          </a:rPr>
                        </m:ctrlPr>
                      </m:funcPr>
                      <m:fName>
                        <m:r>
                          <m:rPr>
                            <m:sty m:val="p"/>
                          </m:rPr>
                          <a:rPr lang="en-US" sz="2400">
                            <a:latin typeface="Cambria Math"/>
                          </a:rPr>
                          <m:t>ln</m:t>
                        </m:r>
                      </m:fName>
                      <m:e>
                        <m:f>
                          <m:fPr>
                            <m:ctrlPr>
                              <a:rPr lang="en-US" sz="2400" i="1">
                                <a:latin typeface="Cambria Math"/>
                              </a:rPr>
                            </m:ctrlPr>
                          </m:fPr>
                          <m:num>
                            <m:r>
                              <a:rPr lang="en-US" sz="2400" i="1">
                                <a:latin typeface="Cambria Math"/>
                              </a:rPr>
                              <m:t>1</m:t>
                            </m:r>
                          </m:num>
                          <m:den>
                            <m:sSub>
                              <m:sSubPr>
                                <m:ctrlPr>
                                  <a:rPr lang="en-US" sz="2400" i="1">
                                    <a:latin typeface="Cambria Math"/>
                                  </a:rPr>
                                </m:ctrlPr>
                              </m:sSubPr>
                              <m:e>
                                <m:r>
                                  <a:rPr lang="en-US" sz="2400" i="1">
                                    <a:latin typeface="Cambria Math"/>
                                  </a:rPr>
                                  <m:t>𝐺𝑀𝑅</m:t>
                                </m:r>
                              </m:e>
                              <m:sub>
                                <m:r>
                                  <a:rPr lang="en-US" sz="2400" i="1">
                                    <a:latin typeface="Cambria Math"/>
                                  </a:rPr>
                                  <m:t>𝑖</m:t>
                                </m:r>
                              </m:sub>
                            </m:sSub>
                          </m:den>
                        </m:f>
                      </m:e>
                    </m:func>
                  </m:oMath>
                </a14:m>
                <a:r>
                  <a:rPr lang="en-US" sz="2400" dirty="0">
                    <a:latin typeface="Times New Roman" pitchFamily="18" charset="0"/>
                    <a:cs typeface="Times New Roman" pitchFamily="18" charset="0"/>
                  </a:rPr>
                  <a:t>  H/m </a:t>
                </a:r>
                <a:r>
                  <a:rPr lang="en-US" sz="2400" dirty="0" smtClean="0">
                    <a:latin typeface="Times New Roman" pitchFamily="18" charset="0"/>
                    <a:cs typeface="Times New Roman" pitchFamily="18" charset="0"/>
                  </a:rPr>
                  <a:t>		(3)</a:t>
                </a:r>
              </a:p>
              <a:p>
                <a:endParaRPr lang="en-US" sz="2400" dirty="0"/>
              </a:p>
              <a:p>
                <a14:m>
                  <m:oMath xmlns:m="http://schemas.openxmlformats.org/officeDocument/2006/math">
                    <m:sSub>
                      <m:sSubPr>
                        <m:ctrlPr>
                          <a:rPr lang="en-US" sz="2400" i="1">
                            <a:latin typeface="Cambria Math"/>
                          </a:rPr>
                        </m:ctrlPr>
                      </m:sSubPr>
                      <m:e>
                        <m:r>
                          <a:rPr lang="en-US" sz="2400" i="1">
                            <a:latin typeface="Cambria Math"/>
                          </a:rPr>
                          <m:t>𝐿</m:t>
                        </m:r>
                      </m:e>
                      <m:sub>
                        <m:r>
                          <a:rPr lang="en-US" sz="2400" i="1">
                            <a:latin typeface="Cambria Math"/>
                          </a:rPr>
                          <m:t>𝑖𝑛</m:t>
                        </m:r>
                      </m:sub>
                    </m:sSub>
                    <m:r>
                      <a:rPr lang="en-US" sz="2400" i="1">
                        <a:latin typeface="Cambria Math"/>
                      </a:rPr>
                      <m:t>=</m:t>
                    </m:r>
                    <m:f>
                      <m:fPr>
                        <m:ctrlPr>
                          <a:rPr lang="en-US" sz="2400" i="1">
                            <a:latin typeface="Cambria Math"/>
                          </a:rPr>
                        </m:ctrlPr>
                      </m:fPr>
                      <m:num>
                        <m:sSub>
                          <m:sSubPr>
                            <m:ctrlPr>
                              <a:rPr lang="en-US" sz="2400" i="1">
                                <a:latin typeface="Cambria Math"/>
                              </a:rPr>
                            </m:ctrlPr>
                          </m:sSubPr>
                          <m:e>
                            <m:r>
                              <a:rPr lang="en-US" sz="2400" i="1">
                                <a:latin typeface="Cambria Math"/>
                              </a:rPr>
                              <m:t>𝜆</m:t>
                            </m:r>
                          </m:e>
                          <m:sub>
                            <m:r>
                              <a:rPr lang="en-US" sz="2400" i="1">
                                <a:latin typeface="Cambria Math"/>
                              </a:rPr>
                              <m:t>𝑖𝑛</m:t>
                            </m:r>
                          </m:sub>
                        </m:sSub>
                      </m:num>
                      <m:den>
                        <m:sSub>
                          <m:sSubPr>
                            <m:ctrlPr>
                              <a:rPr lang="en-US" sz="2400" i="1">
                                <a:latin typeface="Cambria Math"/>
                              </a:rPr>
                            </m:ctrlPr>
                          </m:sSubPr>
                          <m:e>
                            <m:r>
                              <a:rPr lang="en-US" sz="2400" i="1">
                                <a:latin typeface="Cambria Math"/>
                              </a:rPr>
                              <m:t>𝐼</m:t>
                            </m:r>
                          </m:e>
                          <m:sub>
                            <m:r>
                              <a:rPr lang="en-US" sz="2400" i="1">
                                <a:latin typeface="Cambria Math"/>
                              </a:rPr>
                              <m:t>𝑛</m:t>
                            </m:r>
                          </m:sub>
                        </m:sSub>
                      </m:den>
                    </m:f>
                    <m:r>
                      <a:rPr lang="en-US" sz="2400" i="1">
                        <a:latin typeface="Cambria Math"/>
                      </a:rPr>
                      <m:t>=2×</m:t>
                    </m:r>
                    <m:sSup>
                      <m:sSupPr>
                        <m:ctrlPr>
                          <a:rPr lang="en-US" sz="2400" i="1">
                            <a:latin typeface="Cambria Math"/>
                          </a:rPr>
                        </m:ctrlPr>
                      </m:sSupPr>
                      <m:e>
                        <m:r>
                          <a:rPr lang="en-US" sz="2400" i="1">
                            <a:latin typeface="Cambria Math"/>
                          </a:rPr>
                          <m:t>10</m:t>
                        </m:r>
                      </m:e>
                      <m:sup>
                        <m:r>
                          <a:rPr lang="en-US" sz="2400" i="1">
                            <a:latin typeface="Cambria Math"/>
                          </a:rPr>
                          <m:t>−7</m:t>
                        </m:r>
                      </m:sup>
                    </m:sSup>
                    <m:func>
                      <m:funcPr>
                        <m:ctrlPr>
                          <a:rPr lang="en-US" sz="2400" i="1">
                            <a:latin typeface="Cambria Math"/>
                          </a:rPr>
                        </m:ctrlPr>
                      </m:funcPr>
                      <m:fName>
                        <m:r>
                          <m:rPr>
                            <m:sty m:val="p"/>
                          </m:rPr>
                          <a:rPr lang="en-US" sz="2400">
                            <a:latin typeface="Cambria Math"/>
                          </a:rPr>
                          <m:t>ln</m:t>
                        </m:r>
                      </m:fName>
                      <m:e>
                        <m:f>
                          <m:fPr>
                            <m:ctrlPr>
                              <a:rPr lang="en-US" sz="2400" i="1">
                                <a:latin typeface="Cambria Math"/>
                              </a:rPr>
                            </m:ctrlPr>
                          </m:fPr>
                          <m:num>
                            <m:r>
                              <a:rPr lang="en-US" sz="2400" i="1">
                                <a:latin typeface="Cambria Math"/>
                              </a:rPr>
                              <m:t>1</m:t>
                            </m:r>
                          </m:num>
                          <m:den>
                            <m:sSub>
                              <m:sSubPr>
                                <m:ctrlPr>
                                  <a:rPr lang="en-US" sz="2400" i="1">
                                    <a:latin typeface="Cambria Math"/>
                                  </a:rPr>
                                </m:ctrlPr>
                              </m:sSubPr>
                              <m:e>
                                <m:r>
                                  <a:rPr lang="en-US" sz="2400" i="1">
                                    <a:latin typeface="Cambria Math"/>
                                  </a:rPr>
                                  <m:t>𝐷</m:t>
                                </m:r>
                              </m:e>
                              <m:sub>
                                <m:r>
                                  <a:rPr lang="en-US" sz="2400" i="1">
                                    <a:latin typeface="Cambria Math"/>
                                  </a:rPr>
                                  <m:t>𝑖𝑛</m:t>
                                </m:r>
                              </m:sub>
                            </m:sSub>
                          </m:den>
                        </m:f>
                      </m:e>
                    </m:func>
                  </m:oMath>
                </a14:m>
                <a:r>
                  <a:rPr lang="en-US" sz="2400" dirty="0">
                    <a:latin typeface="Times New Roman" pitchFamily="18" charset="0"/>
                    <a:cs typeface="Times New Roman" pitchFamily="18" charset="0"/>
                  </a:rPr>
                  <a:t>   H/m </a:t>
                </a:r>
                <a:r>
                  <a:rPr lang="en-US" sz="2400" dirty="0" smtClean="0">
                    <a:latin typeface="Times New Roman" pitchFamily="18" charset="0"/>
                    <a:cs typeface="Times New Roman" pitchFamily="18" charset="0"/>
                  </a:rPr>
                  <a:t>		(4)</a:t>
                </a:r>
                <a:endParaRPr lang="en-US" sz="2400" dirty="0">
                  <a:latin typeface="Times New Roman" pitchFamily="18" charset="0"/>
                  <a:cs typeface="Times New Roman" pitchFamily="18" charset="0"/>
                </a:endParaRPr>
              </a:p>
            </p:txBody>
          </p:sp>
        </mc:Choice>
        <mc:Fallback xmlns="">
          <p:sp>
            <p:nvSpPr>
              <p:cNvPr id="5" name="Rectangle 4"/>
              <p:cNvSpPr>
                <a:spLocks noRot="1" noChangeAspect="1" noMove="1" noResize="1" noEditPoints="1" noAdjustHandles="1" noChangeArrowheads="1" noChangeShapeType="1" noTextEdit="1"/>
              </p:cNvSpPr>
              <p:nvPr/>
            </p:nvSpPr>
            <p:spPr>
              <a:xfrm>
                <a:off x="2286000" y="3276600"/>
                <a:ext cx="6248400" cy="1643270"/>
              </a:xfrm>
              <a:prstGeom prst="rect">
                <a:avLst/>
              </a:prstGeom>
              <a:blipFill rotWithShape="1">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3928879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1066801"/>
            <a:ext cx="9144000" cy="3354765"/>
          </a:xfrm>
          <a:prstGeom prst="rect">
            <a:avLst/>
          </a:prstGeom>
          <a:noFill/>
        </p:spPr>
        <p:txBody>
          <a:bodyPr wrap="square" rtlCol="0">
            <a:spAutoFit/>
          </a:bodyPr>
          <a:lstStyle/>
          <a:p>
            <a:pPr marL="342900" indent="-342900"/>
            <a:r>
              <a:rPr lang="en-US" sz="2800" dirty="0" smtClean="0"/>
              <a:t>	</a:t>
            </a:r>
            <a:r>
              <a:rPr lang="en-US" sz="2800" dirty="0" err="1" smtClean="0">
                <a:latin typeface="Times New Roman" pitchFamily="18" charset="0"/>
                <a:cs typeface="Times New Roman" pitchFamily="18" charset="0"/>
              </a:rPr>
              <a:t>Untransposed</a:t>
            </a:r>
            <a:r>
              <a:rPr lang="en-US" sz="2800" dirty="0" smtClean="0">
                <a:latin typeface="Times New Roman" pitchFamily="18" charset="0"/>
                <a:cs typeface="Times New Roman" pitchFamily="18" charset="0"/>
              </a:rPr>
              <a:t> Distribution Lines</a:t>
            </a:r>
          </a:p>
          <a:p>
            <a:pPr marL="342900" indent="-342900"/>
            <a:endParaRPr lang="en-US" sz="2800" dirty="0" smtClean="0"/>
          </a:p>
          <a:p>
            <a:pPr marL="342900" indent="-342900">
              <a:buFont typeface="Wingdings" pitchFamily="2" charset="2"/>
              <a:buChar char="Ø"/>
            </a:pPr>
            <a:r>
              <a:rPr lang="en-US" sz="2400" dirty="0" smtClean="0">
                <a:latin typeface="Times New Roman" pitchFamily="18" charset="0"/>
                <a:cs typeface="Times New Roman" pitchFamily="18" charset="0"/>
              </a:rPr>
              <a:t>Assumptions</a:t>
            </a:r>
          </a:p>
          <a:p>
            <a:pPr marL="800100" lvl="1" indent="-342900">
              <a:buFont typeface="Wingdings" pitchFamily="2" charset="2"/>
              <a:buChar char="Ø"/>
            </a:pPr>
            <a:r>
              <a:rPr lang="en-US" sz="2400" dirty="0" smtClean="0">
                <a:latin typeface="Times New Roman" pitchFamily="18" charset="0"/>
                <a:cs typeface="Times New Roman" pitchFamily="18" charset="0"/>
              </a:rPr>
              <a:t>Inductive reactance will be at a frequency of 60 Hz.</a:t>
            </a:r>
          </a:p>
          <a:p>
            <a:pPr marL="800100" lvl="1" indent="-342900">
              <a:buFont typeface="Wingdings" pitchFamily="2" charset="2"/>
              <a:buChar char="Ø"/>
            </a:pPr>
            <a:r>
              <a:rPr lang="en-US" sz="2400" dirty="0" smtClean="0">
                <a:latin typeface="Times New Roman" pitchFamily="18" charset="0"/>
                <a:cs typeface="Times New Roman" pitchFamily="18" charset="0"/>
              </a:rPr>
              <a:t>Length of the conductor is one mile.</a:t>
            </a:r>
            <a:r>
              <a:rPr lang="en-US" sz="2400" dirty="0">
                <a:latin typeface="Times New Roman" pitchFamily="18" charset="0"/>
                <a:cs typeface="Times New Roman" pitchFamily="18" charset="0"/>
              </a:rPr>
              <a:t>	</a:t>
            </a:r>
            <a:endParaRPr lang="en-US" sz="2400" dirty="0" smtClean="0">
              <a:latin typeface="Times New Roman" pitchFamily="18" charset="0"/>
              <a:cs typeface="Times New Roman" pitchFamily="18" charset="0"/>
            </a:endParaRPr>
          </a:p>
          <a:p>
            <a:pPr marL="800100" lvl="1" indent="-342900">
              <a:buFont typeface="Wingdings" pitchFamily="2" charset="2"/>
              <a:buChar char="Ø"/>
            </a:pPr>
            <a:endParaRPr lang="en-US" sz="2400" dirty="0" smtClean="0">
              <a:latin typeface="Times New Roman" pitchFamily="18" charset="0"/>
              <a:cs typeface="Times New Roman" pitchFamily="18" charset="0"/>
            </a:endParaRPr>
          </a:p>
          <a:p>
            <a:pPr marL="342900" indent="-342900">
              <a:buFont typeface="Wingdings" pitchFamily="2" charset="2"/>
              <a:buChar char="Ø"/>
            </a:pPr>
            <a:r>
              <a:rPr lang="en-US" sz="2400" dirty="0" smtClean="0">
                <a:latin typeface="Times New Roman" pitchFamily="18" charset="0"/>
                <a:cs typeface="Times New Roman" pitchFamily="18" charset="0"/>
              </a:rPr>
              <a:t>The self and mutual impedances are given by</a:t>
            </a:r>
          </a:p>
          <a:p>
            <a:pPr marL="342900" indent="-342900"/>
            <a:endParaRPr lang="en-US" dirty="0" smtClean="0"/>
          </a:p>
          <a:p>
            <a:pPr marL="342900" indent="-342900"/>
            <a:endParaRPr lang="en-US" dirty="0"/>
          </a:p>
        </p:txBody>
      </p:sp>
      <p:sp>
        <p:nvSpPr>
          <p:cNvPr id="3" name="TextBox 2"/>
          <p:cNvSpPr txBox="1"/>
          <p:nvPr/>
        </p:nvSpPr>
        <p:spPr>
          <a:xfrm>
            <a:off x="0" y="0"/>
            <a:ext cx="9144000" cy="584775"/>
          </a:xfrm>
          <a:prstGeom prst="rect">
            <a:avLst/>
          </a:prstGeom>
          <a:noFill/>
        </p:spPr>
        <p:txBody>
          <a:bodyPr wrap="square" rtlCol="0">
            <a:spAutoFit/>
          </a:bodyPr>
          <a:lstStyle/>
          <a:p>
            <a:pPr marL="342900" indent="-342900" algn="ctr"/>
            <a:r>
              <a:rPr lang="en-US" sz="3200" dirty="0">
                <a:latin typeface="Times New Roman" pitchFamily="18" charset="0"/>
                <a:cs typeface="Times New Roman" pitchFamily="18" charset="0"/>
              </a:rPr>
              <a:t>Series impedance of Overhead Lines (</a:t>
            </a:r>
            <a:r>
              <a:rPr lang="en-US" sz="3200" dirty="0" err="1">
                <a:latin typeface="Times New Roman" pitchFamily="18" charset="0"/>
                <a:cs typeface="Times New Roman" pitchFamily="18" charset="0"/>
              </a:rPr>
              <a:t>Contd</a:t>
            </a:r>
            <a:r>
              <a:rPr lang="en-US" sz="3200" dirty="0">
                <a:latin typeface="Times New Roman" pitchFamily="18" charset="0"/>
                <a:cs typeface="Times New Roman" pitchFamily="18" charset="0"/>
              </a:rPr>
              <a:t>…)</a:t>
            </a:r>
          </a:p>
        </p:txBody>
      </p:sp>
      <mc:AlternateContent xmlns:mc="http://schemas.openxmlformats.org/markup-compatibility/2006" xmlns:a14="http://schemas.microsoft.com/office/drawing/2010/main">
        <mc:Choice Requires="a14">
          <p:sp>
            <p:nvSpPr>
              <p:cNvPr id="7" name="Rectangle 6"/>
              <p:cNvSpPr/>
              <p:nvPr/>
            </p:nvSpPr>
            <p:spPr>
              <a:xfrm>
                <a:off x="1447800" y="4382106"/>
                <a:ext cx="6477000" cy="2380716"/>
              </a:xfrm>
              <a:prstGeom prst="rect">
                <a:avLst/>
              </a:prstGeom>
            </p:spPr>
            <p:txBody>
              <a:bodyPr wrap="square">
                <a:spAutoFit/>
              </a:bodyPr>
              <a:lstStyle/>
              <a:p>
                <a14:m>
                  <m:oMath xmlns:m="http://schemas.openxmlformats.org/officeDocument/2006/math">
                    <m:sSub>
                      <m:sSubPr>
                        <m:ctrlPr>
                          <a:rPr lang="en-US" sz="2400" i="1">
                            <a:latin typeface="Cambria Math"/>
                          </a:rPr>
                        </m:ctrlPr>
                      </m:sSubPr>
                      <m:e>
                        <m:acc>
                          <m:accPr>
                            <m:chr m:val="̅"/>
                            <m:ctrlPr>
                              <a:rPr lang="en-US" sz="2400" i="1">
                                <a:latin typeface="Cambria Math"/>
                              </a:rPr>
                            </m:ctrlPr>
                          </m:accPr>
                          <m:e>
                            <m:r>
                              <a:rPr lang="en-US" sz="2400" i="1">
                                <a:latin typeface="Cambria Math"/>
                              </a:rPr>
                              <m:t>𝑧</m:t>
                            </m:r>
                          </m:e>
                        </m:acc>
                      </m:e>
                      <m:sub>
                        <m:r>
                          <a:rPr lang="en-US" sz="2400" i="1">
                            <a:latin typeface="Cambria Math"/>
                          </a:rPr>
                          <m:t>𝑖𝑖</m:t>
                        </m:r>
                      </m:sub>
                    </m:sSub>
                    <m:r>
                      <a:rPr lang="en-US" sz="2400" i="1">
                        <a:latin typeface="Cambria Math"/>
                      </a:rPr>
                      <m:t>=</m:t>
                    </m:r>
                    <m:sSub>
                      <m:sSubPr>
                        <m:ctrlPr>
                          <a:rPr lang="en-US" sz="2400" i="1">
                            <a:latin typeface="Cambria Math"/>
                          </a:rPr>
                        </m:ctrlPr>
                      </m:sSubPr>
                      <m:e>
                        <m:r>
                          <a:rPr lang="en-US" sz="2400" i="1">
                            <a:latin typeface="Cambria Math"/>
                          </a:rPr>
                          <m:t>𝑟</m:t>
                        </m:r>
                      </m:e>
                      <m:sub>
                        <m:r>
                          <a:rPr lang="en-US" sz="2400" i="1">
                            <a:latin typeface="Cambria Math"/>
                          </a:rPr>
                          <m:t>𝑖</m:t>
                        </m:r>
                      </m:sub>
                    </m:sSub>
                    <m:r>
                      <a:rPr lang="en-US" sz="2400" i="1">
                        <a:latin typeface="Cambria Math"/>
                      </a:rPr>
                      <m:t>+</m:t>
                    </m:r>
                    <m:r>
                      <a:rPr lang="en-US" sz="2400" i="1">
                        <a:latin typeface="Cambria Math"/>
                      </a:rPr>
                      <m:t>𝑗</m:t>
                    </m:r>
                    <m:r>
                      <a:rPr lang="en-US" sz="2400" i="1">
                        <a:latin typeface="Cambria Math"/>
                      </a:rPr>
                      <m:t>0.12134×</m:t>
                    </m:r>
                    <m:func>
                      <m:funcPr>
                        <m:ctrlPr>
                          <a:rPr lang="en-US" sz="2400" i="1">
                            <a:latin typeface="Cambria Math"/>
                          </a:rPr>
                        </m:ctrlPr>
                      </m:funcPr>
                      <m:fName>
                        <m:r>
                          <m:rPr>
                            <m:sty m:val="p"/>
                          </m:rPr>
                          <a:rPr lang="en-US" sz="2400">
                            <a:latin typeface="Cambria Math"/>
                          </a:rPr>
                          <m:t>ln</m:t>
                        </m:r>
                      </m:fName>
                      <m:e>
                        <m:f>
                          <m:fPr>
                            <m:ctrlPr>
                              <a:rPr lang="en-US" sz="2400" i="1">
                                <a:latin typeface="Cambria Math"/>
                              </a:rPr>
                            </m:ctrlPr>
                          </m:fPr>
                          <m:num>
                            <m:r>
                              <a:rPr lang="en-US" sz="2400" i="1">
                                <a:latin typeface="Cambria Math"/>
                              </a:rPr>
                              <m:t>1</m:t>
                            </m:r>
                          </m:num>
                          <m:den>
                            <m:r>
                              <a:rPr lang="en-US" sz="2400" i="1">
                                <a:latin typeface="Cambria Math"/>
                              </a:rPr>
                              <m:t>𝐺𝑀</m:t>
                            </m:r>
                            <m:sSub>
                              <m:sSubPr>
                                <m:ctrlPr>
                                  <a:rPr lang="en-US" sz="2400" i="1">
                                    <a:latin typeface="Cambria Math"/>
                                  </a:rPr>
                                </m:ctrlPr>
                              </m:sSubPr>
                              <m:e>
                                <m:r>
                                  <a:rPr lang="en-US" sz="2400" i="1">
                                    <a:latin typeface="Cambria Math"/>
                                  </a:rPr>
                                  <m:t>𝑅</m:t>
                                </m:r>
                              </m:e>
                              <m:sub>
                                <m:r>
                                  <a:rPr lang="en-US" sz="2400" i="1">
                                    <a:latin typeface="Cambria Math"/>
                                  </a:rPr>
                                  <m:t>𝑖</m:t>
                                </m:r>
                              </m:sub>
                            </m:sSub>
                          </m:den>
                        </m:f>
                      </m:e>
                    </m:func>
                  </m:oMath>
                </a14:m>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Ω/mile	(6)</a:t>
                </a:r>
              </a:p>
              <a:p>
                <a:endParaRPr lang="en-US" sz="2400" dirty="0" smtClean="0">
                  <a:latin typeface="Times New Roman" pitchFamily="18" charset="0"/>
                  <a:cs typeface="Times New Roman" pitchFamily="18" charset="0"/>
                </a:endParaRPr>
              </a:p>
              <a:p>
                <a14:m>
                  <m:oMath xmlns:m="http://schemas.openxmlformats.org/officeDocument/2006/math">
                    <m:sSub>
                      <m:sSubPr>
                        <m:ctrlPr>
                          <a:rPr lang="en-US" sz="2400" i="1">
                            <a:latin typeface="Cambria Math"/>
                          </a:rPr>
                        </m:ctrlPr>
                      </m:sSubPr>
                      <m:e>
                        <m:acc>
                          <m:accPr>
                            <m:chr m:val="̅"/>
                            <m:ctrlPr>
                              <a:rPr lang="en-US" sz="2400" i="1">
                                <a:latin typeface="Cambria Math"/>
                              </a:rPr>
                            </m:ctrlPr>
                          </m:accPr>
                          <m:e>
                            <m:r>
                              <a:rPr lang="en-US" sz="2400" i="1">
                                <a:latin typeface="Cambria Math"/>
                              </a:rPr>
                              <m:t>𝑧</m:t>
                            </m:r>
                          </m:e>
                        </m:acc>
                      </m:e>
                      <m:sub>
                        <m:r>
                          <a:rPr lang="en-US" sz="2400" i="1">
                            <a:latin typeface="Cambria Math"/>
                          </a:rPr>
                          <m:t>𝑖𝑗</m:t>
                        </m:r>
                      </m:sub>
                    </m:sSub>
                    <m:r>
                      <a:rPr lang="en-US" sz="2400" i="1">
                        <a:latin typeface="Cambria Math"/>
                      </a:rPr>
                      <m:t>=</m:t>
                    </m:r>
                    <m:r>
                      <a:rPr lang="en-US" sz="2400" i="1">
                        <a:latin typeface="Cambria Math"/>
                      </a:rPr>
                      <m:t>𝑗</m:t>
                    </m:r>
                    <m:r>
                      <a:rPr lang="en-US" sz="2400" i="1">
                        <a:latin typeface="Cambria Math"/>
                      </a:rPr>
                      <m:t>0.12134×</m:t>
                    </m:r>
                    <m:func>
                      <m:funcPr>
                        <m:ctrlPr>
                          <a:rPr lang="en-US" sz="2400" i="1">
                            <a:latin typeface="Cambria Math"/>
                          </a:rPr>
                        </m:ctrlPr>
                      </m:funcPr>
                      <m:fName>
                        <m:r>
                          <m:rPr>
                            <m:sty m:val="p"/>
                          </m:rPr>
                          <a:rPr lang="en-US" sz="2400">
                            <a:latin typeface="Cambria Math"/>
                          </a:rPr>
                          <m:t>ln</m:t>
                        </m:r>
                      </m:fName>
                      <m:e>
                        <m:f>
                          <m:fPr>
                            <m:ctrlPr>
                              <a:rPr lang="en-US" sz="2400" i="1">
                                <a:latin typeface="Cambria Math"/>
                              </a:rPr>
                            </m:ctrlPr>
                          </m:fPr>
                          <m:num>
                            <m:r>
                              <a:rPr lang="en-US" sz="2400" i="1">
                                <a:latin typeface="Cambria Math"/>
                              </a:rPr>
                              <m:t>1</m:t>
                            </m:r>
                          </m:num>
                          <m:den>
                            <m:sSub>
                              <m:sSubPr>
                                <m:ctrlPr>
                                  <a:rPr lang="en-US" sz="2400" i="1">
                                    <a:latin typeface="Cambria Math"/>
                                  </a:rPr>
                                </m:ctrlPr>
                              </m:sSubPr>
                              <m:e>
                                <m:r>
                                  <a:rPr lang="en-US" sz="2400" i="1">
                                    <a:latin typeface="Cambria Math"/>
                                  </a:rPr>
                                  <m:t>𝐷</m:t>
                                </m:r>
                              </m:e>
                              <m:sub>
                                <m:r>
                                  <a:rPr lang="en-US" sz="2400" i="1">
                                    <a:latin typeface="Cambria Math"/>
                                  </a:rPr>
                                  <m:t>𝑖𝑗</m:t>
                                </m:r>
                              </m:sub>
                            </m:sSub>
                          </m:den>
                        </m:f>
                      </m:e>
                    </m:func>
                  </m:oMath>
                </a14:m>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Ω/mile		(7)</a:t>
                </a:r>
                <a:endParaRPr lang="en-US" sz="2400" dirty="0">
                  <a:latin typeface="Times New Roman" pitchFamily="18" charset="0"/>
                  <a:cs typeface="Times New Roman" pitchFamily="18" charset="0"/>
                </a:endParaRPr>
              </a:p>
              <a:p>
                <a:endParaRPr lang="en-US" sz="2400" dirty="0" smtClean="0"/>
              </a:p>
              <a:p>
                <a:endParaRPr lang="en-US" sz="2400" dirty="0"/>
              </a:p>
            </p:txBody>
          </p:sp>
        </mc:Choice>
        <mc:Fallback xmlns="">
          <p:sp>
            <p:nvSpPr>
              <p:cNvPr id="7" name="Rectangle 6"/>
              <p:cNvSpPr>
                <a:spLocks noRot="1" noChangeAspect="1" noMove="1" noResize="1" noEditPoints="1" noAdjustHandles="1" noChangeArrowheads="1" noChangeShapeType="1" noTextEdit="1"/>
              </p:cNvSpPr>
              <p:nvPr/>
            </p:nvSpPr>
            <p:spPr>
              <a:xfrm>
                <a:off x="1447800" y="4382106"/>
                <a:ext cx="6477000" cy="2380716"/>
              </a:xfrm>
              <a:prstGeom prst="rect">
                <a:avLst/>
              </a:prstGeom>
              <a:blipFill rotWithShape="1">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8841955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19701" y="76200"/>
            <a:ext cx="9144000" cy="1569660"/>
          </a:xfrm>
          <a:prstGeom prst="rect">
            <a:avLst/>
          </a:prstGeom>
          <a:noFill/>
        </p:spPr>
        <p:txBody>
          <a:bodyPr wrap="square" rtlCol="0">
            <a:spAutoFit/>
          </a:bodyPr>
          <a:lstStyle/>
          <a:p>
            <a:pPr marL="342900" indent="-342900" algn="ctr"/>
            <a:r>
              <a:rPr lang="en-US" sz="2800" dirty="0" smtClean="0"/>
              <a:t>	</a:t>
            </a:r>
            <a:r>
              <a:rPr lang="en-US" sz="3200" dirty="0" smtClean="0">
                <a:latin typeface="Times New Roman" pitchFamily="18" charset="0"/>
                <a:cs typeface="Times New Roman" pitchFamily="18" charset="0"/>
              </a:rPr>
              <a:t>Two Conductors with Dirt Return</a:t>
            </a:r>
            <a:endParaRPr lang="en-US" sz="3200" dirty="0" smtClean="0">
              <a:solidFill>
                <a:srgbClr val="FF0000"/>
              </a:solidFill>
              <a:latin typeface="Times New Roman" pitchFamily="18" charset="0"/>
              <a:cs typeface="Times New Roman" pitchFamily="18" charset="0"/>
            </a:endParaRPr>
          </a:p>
          <a:p>
            <a:pPr marL="342900" indent="-342900"/>
            <a:endParaRPr lang="en-US" sz="2800" dirty="0" smtClean="0"/>
          </a:p>
          <a:p>
            <a:pPr marL="342900" indent="-342900"/>
            <a:endParaRPr lang="en-US" dirty="0" smtClean="0"/>
          </a:p>
          <a:p>
            <a:pPr marL="342900" indent="-342900"/>
            <a:endParaRPr lang="en-US"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9600" y="1295400"/>
            <a:ext cx="8474907" cy="3886200"/>
          </a:xfrm>
          <a:prstGeom prst="rect">
            <a:avLst/>
          </a:prstGeom>
        </p:spPr>
      </p:pic>
      <p:sp>
        <p:nvSpPr>
          <p:cNvPr id="3" name="TextBox 2"/>
          <p:cNvSpPr txBox="1"/>
          <p:nvPr/>
        </p:nvSpPr>
        <p:spPr>
          <a:xfrm>
            <a:off x="5791200" y="5791200"/>
            <a:ext cx="2362200" cy="461665"/>
          </a:xfrm>
          <a:prstGeom prst="rect">
            <a:avLst/>
          </a:prstGeom>
          <a:noFill/>
        </p:spPr>
        <p:txBody>
          <a:bodyPr wrap="square" rtlCol="0">
            <a:spAutoFit/>
          </a:bodyPr>
          <a:lstStyle/>
          <a:p>
            <a:r>
              <a:rPr lang="en-US" sz="2400" b="1" dirty="0" smtClean="0">
                <a:latin typeface="Times New Roman" pitchFamily="18" charset="0"/>
                <a:cs typeface="Times New Roman" pitchFamily="18" charset="0"/>
              </a:rPr>
              <a:t>Figure 2.0</a:t>
            </a:r>
            <a:endParaRPr lang="en-US" sz="2400" b="1" dirty="0">
              <a:latin typeface="Times New Roman" pitchFamily="18" charset="0"/>
              <a:cs typeface="Times New Roman" pitchFamily="18" charset="0"/>
            </a:endParaRPr>
          </a:p>
        </p:txBody>
      </p:sp>
    </p:spTree>
    <p:extLst>
      <p:ext uri="{BB962C8B-B14F-4D97-AF65-F5344CB8AC3E}">
        <p14:creationId xmlns:p14="http://schemas.microsoft.com/office/powerpoint/2010/main" val="242760916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19701" y="76200"/>
            <a:ext cx="9144000" cy="1569660"/>
          </a:xfrm>
          <a:prstGeom prst="rect">
            <a:avLst/>
          </a:prstGeom>
          <a:noFill/>
        </p:spPr>
        <p:txBody>
          <a:bodyPr wrap="square" rtlCol="0">
            <a:spAutoFit/>
          </a:bodyPr>
          <a:lstStyle/>
          <a:p>
            <a:pPr marL="342900" indent="-342900" algn="ctr"/>
            <a:r>
              <a:rPr lang="en-US" sz="2800" dirty="0" smtClean="0"/>
              <a:t>	</a:t>
            </a:r>
            <a:r>
              <a:rPr lang="en-US" sz="3200" dirty="0" smtClean="0">
                <a:latin typeface="Times New Roman" pitchFamily="18" charset="0"/>
                <a:cs typeface="Times New Roman" pitchFamily="18" charset="0"/>
              </a:rPr>
              <a:t>Two Conductors with Dirt Return</a:t>
            </a:r>
            <a:endParaRPr lang="en-US" sz="3200" dirty="0" smtClean="0">
              <a:solidFill>
                <a:srgbClr val="FF0000"/>
              </a:solidFill>
              <a:latin typeface="Times New Roman" pitchFamily="18" charset="0"/>
              <a:cs typeface="Times New Roman" pitchFamily="18" charset="0"/>
            </a:endParaRPr>
          </a:p>
          <a:p>
            <a:pPr marL="342900" indent="-342900"/>
            <a:endParaRPr lang="en-US" sz="2800" dirty="0" smtClean="0"/>
          </a:p>
          <a:p>
            <a:pPr marL="342900" indent="-342900"/>
            <a:endParaRPr lang="en-US" dirty="0" smtClean="0"/>
          </a:p>
          <a:p>
            <a:pPr marL="342900" indent="-342900"/>
            <a:endParaRPr lang="en-US" dirty="0"/>
          </a:p>
        </p:txBody>
      </p:sp>
      <mc:AlternateContent xmlns:mc="http://schemas.openxmlformats.org/markup-compatibility/2006" xmlns:a14="http://schemas.microsoft.com/office/drawing/2010/main">
        <mc:Choice Requires="a14">
          <p:sp>
            <p:nvSpPr>
              <p:cNvPr id="6" name="Rectangle 5"/>
              <p:cNvSpPr/>
              <p:nvPr/>
            </p:nvSpPr>
            <p:spPr>
              <a:xfrm>
                <a:off x="1" y="1524000"/>
                <a:ext cx="9144000" cy="5347490"/>
              </a:xfrm>
              <a:prstGeom prst="rect">
                <a:avLst/>
              </a:prstGeom>
            </p:spPr>
            <p:txBody>
              <a:bodyPr wrap="square">
                <a:spAutoFit/>
              </a:bodyPr>
              <a:lstStyle/>
              <a:p>
                <a:pPr marL="342900" indent="-342900">
                  <a:spcAft>
                    <a:spcPts val="600"/>
                  </a:spcAft>
                  <a:buFont typeface="Wingdings" pitchFamily="2" charset="2"/>
                  <a:buChar char="Ø"/>
                </a:pPr>
                <a:r>
                  <a:rPr lang="en-US" sz="2400" dirty="0" smtClean="0">
                    <a:latin typeface="Times New Roman" pitchFamily="18" charset="0"/>
                    <a:cs typeface="Times New Roman" pitchFamily="18" charset="0"/>
                  </a:rPr>
                  <a:t>Voltage between conductor </a:t>
                </a:r>
                <a14:m>
                  <m:oMath xmlns:m="http://schemas.openxmlformats.org/officeDocument/2006/math">
                    <m:r>
                      <a:rPr lang="en-US" sz="2400">
                        <a:latin typeface="Cambria Math"/>
                        <a:cs typeface="Times New Roman" pitchFamily="18" charset="0"/>
                      </a:rPr>
                      <m:t>𝑖</m:t>
                    </m:r>
                  </m:oMath>
                </a14:m>
                <a:r>
                  <a:rPr lang="en-US" sz="2400" dirty="0">
                    <a:latin typeface="Times New Roman" pitchFamily="18" charset="0"/>
                    <a:cs typeface="Times New Roman" pitchFamily="18" charset="0"/>
                  </a:rPr>
                  <a:t> and ground (using Kirchhoff’s Voltage Law</a:t>
                </a:r>
                <a:r>
                  <a:rPr lang="en-US" dirty="0">
                    <a:latin typeface="Times New Roman" pitchFamily="18" charset="0"/>
                    <a:cs typeface="Times New Roman" pitchFamily="18" charset="0"/>
                  </a:rPr>
                  <a:t>): </a:t>
                </a:r>
                <a:endParaRPr lang="en-US" dirty="0" smtClean="0">
                  <a:latin typeface="Times New Roman" pitchFamily="18" charset="0"/>
                  <a:cs typeface="Times New Roman" pitchFamily="18" charset="0"/>
                </a:endParaRPr>
              </a:p>
              <a:p>
                <a:pPr>
                  <a:spcAft>
                    <a:spcPts val="600"/>
                  </a:spcAft>
                </a:pPr>
                <a14:m>
                  <m:oMath xmlns:m="http://schemas.openxmlformats.org/officeDocument/2006/math">
                    <m:sSub>
                      <m:sSubPr>
                        <m:ctrlPr>
                          <a:rPr lang="en-US" sz="2400" i="1">
                            <a:latin typeface="Cambria Math"/>
                          </a:rPr>
                        </m:ctrlPr>
                      </m:sSubPr>
                      <m:e>
                        <m:r>
                          <a:rPr lang="en-US" sz="2400" i="1">
                            <a:latin typeface="Cambria Math"/>
                          </a:rPr>
                          <m:t>𝑉</m:t>
                        </m:r>
                      </m:e>
                      <m:sub>
                        <m:r>
                          <a:rPr lang="en-US" sz="2400" i="1">
                            <a:latin typeface="Cambria Math"/>
                          </a:rPr>
                          <m:t>𝑖𝑔</m:t>
                        </m:r>
                      </m:sub>
                    </m:sSub>
                    <m:r>
                      <a:rPr lang="en-US" sz="2400" i="1">
                        <a:latin typeface="Cambria Math"/>
                      </a:rPr>
                      <m:t>=</m:t>
                    </m:r>
                    <m:sSub>
                      <m:sSubPr>
                        <m:ctrlPr>
                          <a:rPr lang="en-US" sz="2400" i="1">
                            <a:latin typeface="Cambria Math"/>
                          </a:rPr>
                        </m:ctrlPr>
                      </m:sSubPr>
                      <m:e>
                        <m:acc>
                          <m:accPr>
                            <m:chr m:val="̅"/>
                            <m:ctrlPr>
                              <a:rPr lang="en-US" sz="2400" i="1">
                                <a:latin typeface="Cambria Math"/>
                              </a:rPr>
                            </m:ctrlPr>
                          </m:accPr>
                          <m:e>
                            <m:r>
                              <a:rPr lang="en-US" sz="2400" i="1">
                                <a:latin typeface="Cambria Math"/>
                              </a:rPr>
                              <m:t>𝑧</m:t>
                            </m:r>
                          </m:e>
                        </m:acc>
                      </m:e>
                      <m:sub>
                        <m:r>
                          <a:rPr lang="en-US" sz="2400" i="1">
                            <a:latin typeface="Cambria Math"/>
                          </a:rPr>
                          <m:t>𝑖𝑖</m:t>
                        </m:r>
                      </m:sub>
                    </m:sSub>
                    <m:r>
                      <a:rPr lang="en-US" sz="2400" i="1">
                        <a:latin typeface="Cambria Math"/>
                      </a:rPr>
                      <m:t>∙</m:t>
                    </m:r>
                    <m:sSub>
                      <m:sSubPr>
                        <m:ctrlPr>
                          <a:rPr lang="en-US" sz="2400" i="1">
                            <a:latin typeface="Cambria Math"/>
                          </a:rPr>
                        </m:ctrlPr>
                      </m:sSubPr>
                      <m:e>
                        <m:r>
                          <a:rPr lang="en-US" sz="2400" i="1">
                            <a:latin typeface="Cambria Math"/>
                          </a:rPr>
                          <m:t>𝐼</m:t>
                        </m:r>
                      </m:e>
                      <m:sub>
                        <m:r>
                          <a:rPr lang="en-US" sz="2400" i="1">
                            <a:latin typeface="Cambria Math"/>
                          </a:rPr>
                          <m:t>𝑖</m:t>
                        </m:r>
                      </m:sub>
                    </m:sSub>
                    <m:r>
                      <a:rPr lang="en-US" sz="2400" i="1">
                        <a:latin typeface="Cambria Math"/>
                      </a:rPr>
                      <m:t>+</m:t>
                    </m:r>
                    <m:sSub>
                      <m:sSubPr>
                        <m:ctrlPr>
                          <a:rPr lang="en-US" sz="2400" i="1">
                            <a:latin typeface="Cambria Math"/>
                          </a:rPr>
                        </m:ctrlPr>
                      </m:sSubPr>
                      <m:e>
                        <m:acc>
                          <m:accPr>
                            <m:chr m:val="̅"/>
                            <m:ctrlPr>
                              <a:rPr lang="en-US" sz="2400" i="1">
                                <a:latin typeface="Cambria Math"/>
                              </a:rPr>
                            </m:ctrlPr>
                          </m:accPr>
                          <m:e>
                            <m:r>
                              <a:rPr lang="en-US" sz="2400" i="1">
                                <a:latin typeface="Cambria Math"/>
                              </a:rPr>
                              <m:t>𝑧</m:t>
                            </m:r>
                          </m:e>
                        </m:acc>
                      </m:e>
                      <m:sub>
                        <m:r>
                          <a:rPr lang="en-US" sz="2400" i="1">
                            <a:latin typeface="Cambria Math"/>
                          </a:rPr>
                          <m:t>𝑖𝑗</m:t>
                        </m:r>
                      </m:sub>
                    </m:sSub>
                    <m:r>
                      <a:rPr lang="en-US" sz="2400" i="1">
                        <a:latin typeface="Cambria Math"/>
                      </a:rPr>
                      <m:t>∙</m:t>
                    </m:r>
                    <m:sSub>
                      <m:sSubPr>
                        <m:ctrlPr>
                          <a:rPr lang="en-US" sz="2400" i="1">
                            <a:latin typeface="Cambria Math"/>
                          </a:rPr>
                        </m:ctrlPr>
                      </m:sSubPr>
                      <m:e>
                        <m:r>
                          <a:rPr lang="en-US" sz="2400" i="1">
                            <a:latin typeface="Cambria Math"/>
                          </a:rPr>
                          <m:t>𝐼</m:t>
                        </m:r>
                      </m:e>
                      <m:sub>
                        <m:r>
                          <a:rPr lang="en-US" sz="2400" i="1">
                            <a:latin typeface="Cambria Math"/>
                          </a:rPr>
                          <m:t>𝑗</m:t>
                        </m:r>
                      </m:sub>
                    </m:sSub>
                    <m:r>
                      <a:rPr lang="en-US" sz="2400" i="1">
                        <a:latin typeface="Cambria Math"/>
                      </a:rPr>
                      <m:t>+</m:t>
                    </m:r>
                    <m:sSub>
                      <m:sSubPr>
                        <m:ctrlPr>
                          <a:rPr lang="en-US" sz="2400" i="1">
                            <a:latin typeface="Cambria Math"/>
                          </a:rPr>
                        </m:ctrlPr>
                      </m:sSubPr>
                      <m:e>
                        <m:acc>
                          <m:accPr>
                            <m:chr m:val="̅"/>
                            <m:ctrlPr>
                              <a:rPr lang="en-US" sz="2400" i="1">
                                <a:latin typeface="Cambria Math"/>
                              </a:rPr>
                            </m:ctrlPr>
                          </m:accPr>
                          <m:e>
                            <m:r>
                              <a:rPr lang="en-US" sz="2400" i="1">
                                <a:latin typeface="Cambria Math"/>
                              </a:rPr>
                              <m:t>𝑧</m:t>
                            </m:r>
                          </m:e>
                        </m:acc>
                      </m:e>
                      <m:sub>
                        <m:r>
                          <a:rPr lang="en-US" sz="2400" i="1">
                            <a:latin typeface="Cambria Math"/>
                          </a:rPr>
                          <m:t>𝑖𝑑</m:t>
                        </m:r>
                      </m:sub>
                    </m:sSub>
                    <m:r>
                      <a:rPr lang="en-US" sz="2400" i="1">
                        <a:latin typeface="Cambria Math"/>
                      </a:rPr>
                      <m:t>∙</m:t>
                    </m:r>
                    <m:sSub>
                      <m:sSubPr>
                        <m:ctrlPr>
                          <a:rPr lang="en-US" sz="2400" i="1">
                            <a:latin typeface="Cambria Math"/>
                          </a:rPr>
                        </m:ctrlPr>
                      </m:sSubPr>
                      <m:e>
                        <m:r>
                          <a:rPr lang="en-US" sz="2400" i="1">
                            <a:latin typeface="Cambria Math"/>
                          </a:rPr>
                          <m:t>𝐼</m:t>
                        </m:r>
                      </m:e>
                      <m:sub>
                        <m:r>
                          <a:rPr lang="en-US" sz="2400" i="1">
                            <a:latin typeface="Cambria Math"/>
                          </a:rPr>
                          <m:t>𝑑</m:t>
                        </m:r>
                      </m:sub>
                    </m:sSub>
                    <m:r>
                      <a:rPr lang="en-US" sz="2400" i="1">
                        <a:latin typeface="Cambria Math"/>
                      </a:rPr>
                      <m:t>−</m:t>
                    </m:r>
                    <m:d>
                      <m:dPr>
                        <m:ctrlPr>
                          <a:rPr lang="en-US" sz="2400" i="1">
                            <a:latin typeface="Cambria Math"/>
                          </a:rPr>
                        </m:ctrlPr>
                      </m:dPr>
                      <m:e>
                        <m:sSub>
                          <m:sSubPr>
                            <m:ctrlPr>
                              <a:rPr lang="en-US" sz="2400" i="1">
                                <a:latin typeface="Cambria Math"/>
                              </a:rPr>
                            </m:ctrlPr>
                          </m:sSubPr>
                          <m:e>
                            <m:acc>
                              <m:accPr>
                                <m:chr m:val="̅"/>
                                <m:ctrlPr>
                                  <a:rPr lang="en-US" sz="2400" i="1">
                                    <a:latin typeface="Cambria Math"/>
                                  </a:rPr>
                                </m:ctrlPr>
                              </m:accPr>
                              <m:e>
                                <m:r>
                                  <a:rPr lang="en-US" sz="2400" i="1">
                                    <a:latin typeface="Cambria Math"/>
                                  </a:rPr>
                                  <m:t>𝑧</m:t>
                                </m:r>
                              </m:e>
                            </m:acc>
                          </m:e>
                          <m:sub>
                            <m:r>
                              <a:rPr lang="en-US" sz="2400" i="1">
                                <a:latin typeface="Cambria Math"/>
                              </a:rPr>
                              <m:t>𝑑𝑑</m:t>
                            </m:r>
                          </m:sub>
                        </m:sSub>
                        <m:r>
                          <a:rPr lang="en-US" sz="2400" i="1">
                            <a:latin typeface="Cambria Math"/>
                          </a:rPr>
                          <m:t>∙</m:t>
                        </m:r>
                        <m:sSub>
                          <m:sSubPr>
                            <m:ctrlPr>
                              <a:rPr lang="en-US" sz="2400" i="1">
                                <a:latin typeface="Cambria Math"/>
                              </a:rPr>
                            </m:ctrlPr>
                          </m:sSubPr>
                          <m:e>
                            <m:r>
                              <a:rPr lang="en-US" sz="2400" i="1">
                                <a:latin typeface="Cambria Math"/>
                              </a:rPr>
                              <m:t>𝐼</m:t>
                            </m:r>
                          </m:e>
                          <m:sub>
                            <m:r>
                              <a:rPr lang="en-US" sz="2400" i="1">
                                <a:latin typeface="Cambria Math"/>
                              </a:rPr>
                              <m:t>𝑑</m:t>
                            </m:r>
                          </m:sub>
                        </m:sSub>
                        <m:r>
                          <a:rPr lang="en-US" sz="2400" i="1">
                            <a:latin typeface="Cambria Math"/>
                          </a:rPr>
                          <m:t>+</m:t>
                        </m:r>
                        <m:sSub>
                          <m:sSubPr>
                            <m:ctrlPr>
                              <a:rPr lang="en-US" sz="2400" i="1">
                                <a:latin typeface="Cambria Math"/>
                              </a:rPr>
                            </m:ctrlPr>
                          </m:sSubPr>
                          <m:e>
                            <m:acc>
                              <m:accPr>
                                <m:chr m:val="̅"/>
                                <m:ctrlPr>
                                  <a:rPr lang="en-US" sz="2400" i="1">
                                    <a:latin typeface="Cambria Math"/>
                                  </a:rPr>
                                </m:ctrlPr>
                              </m:accPr>
                              <m:e>
                                <m:r>
                                  <a:rPr lang="en-US" sz="2400" i="1">
                                    <a:latin typeface="Cambria Math"/>
                                  </a:rPr>
                                  <m:t>𝑧</m:t>
                                </m:r>
                              </m:e>
                            </m:acc>
                          </m:e>
                          <m:sub>
                            <m:r>
                              <a:rPr lang="en-US" sz="2400" i="1">
                                <a:latin typeface="Cambria Math"/>
                              </a:rPr>
                              <m:t>𝑑𝑖</m:t>
                            </m:r>
                          </m:sub>
                        </m:sSub>
                        <m:r>
                          <a:rPr lang="en-US" sz="2400" i="1">
                            <a:latin typeface="Cambria Math"/>
                          </a:rPr>
                          <m:t>∙</m:t>
                        </m:r>
                        <m:sSub>
                          <m:sSubPr>
                            <m:ctrlPr>
                              <a:rPr lang="en-US" sz="2400" i="1">
                                <a:latin typeface="Cambria Math"/>
                              </a:rPr>
                            </m:ctrlPr>
                          </m:sSubPr>
                          <m:e>
                            <m:r>
                              <a:rPr lang="en-US" sz="2400" i="1">
                                <a:latin typeface="Cambria Math"/>
                              </a:rPr>
                              <m:t>𝐼</m:t>
                            </m:r>
                          </m:e>
                          <m:sub>
                            <m:r>
                              <a:rPr lang="en-US" sz="2400" i="1">
                                <a:latin typeface="Cambria Math"/>
                              </a:rPr>
                              <m:t>𝑖</m:t>
                            </m:r>
                          </m:sub>
                        </m:sSub>
                        <m:r>
                          <a:rPr lang="en-US" sz="2400" i="1">
                            <a:latin typeface="Cambria Math"/>
                          </a:rPr>
                          <m:t>+</m:t>
                        </m:r>
                        <m:sSub>
                          <m:sSubPr>
                            <m:ctrlPr>
                              <a:rPr lang="en-US" sz="2400" i="1">
                                <a:latin typeface="Cambria Math"/>
                              </a:rPr>
                            </m:ctrlPr>
                          </m:sSubPr>
                          <m:e>
                            <m:acc>
                              <m:accPr>
                                <m:chr m:val="̅"/>
                                <m:ctrlPr>
                                  <a:rPr lang="en-US" sz="2400" i="1">
                                    <a:latin typeface="Cambria Math"/>
                                  </a:rPr>
                                </m:ctrlPr>
                              </m:accPr>
                              <m:e>
                                <m:r>
                                  <a:rPr lang="en-US" sz="2400" i="1">
                                    <a:latin typeface="Cambria Math"/>
                                  </a:rPr>
                                  <m:t>𝑧</m:t>
                                </m:r>
                              </m:e>
                            </m:acc>
                          </m:e>
                          <m:sub>
                            <m:r>
                              <a:rPr lang="en-US" sz="2400" i="1">
                                <a:latin typeface="Cambria Math"/>
                              </a:rPr>
                              <m:t>𝑑𝑗</m:t>
                            </m:r>
                          </m:sub>
                        </m:sSub>
                        <m:r>
                          <a:rPr lang="en-US" sz="2400" i="1">
                            <a:latin typeface="Cambria Math"/>
                          </a:rPr>
                          <m:t>∙</m:t>
                        </m:r>
                        <m:sSub>
                          <m:sSubPr>
                            <m:ctrlPr>
                              <a:rPr lang="en-US" sz="2400" i="1">
                                <a:latin typeface="Cambria Math"/>
                              </a:rPr>
                            </m:ctrlPr>
                          </m:sSubPr>
                          <m:e>
                            <m:r>
                              <a:rPr lang="en-US" sz="2400" i="1">
                                <a:latin typeface="Cambria Math"/>
                              </a:rPr>
                              <m:t>𝐼</m:t>
                            </m:r>
                          </m:e>
                          <m:sub>
                            <m:r>
                              <a:rPr lang="en-US" sz="2400" i="1">
                                <a:latin typeface="Cambria Math"/>
                              </a:rPr>
                              <m:t>𝑗</m:t>
                            </m:r>
                          </m:sub>
                        </m:sSub>
                      </m:e>
                    </m:d>
                  </m:oMath>
                </a14:m>
                <a:r>
                  <a:rPr lang="en-US" sz="2400" dirty="0" smtClean="0">
                    <a:latin typeface="Times New Roman" pitchFamily="18" charset="0"/>
                    <a:cs typeface="Times New Roman" pitchFamily="18" charset="0"/>
                  </a:rPr>
                  <a:t>	(8)</a:t>
                </a:r>
              </a:p>
              <a:p>
                <a:pPr>
                  <a:spcAft>
                    <a:spcPts val="600"/>
                  </a:spcAft>
                </a:pPr>
                <a:endParaRPr lang="en-US" dirty="0">
                  <a:latin typeface="Times New Roman" pitchFamily="18" charset="0"/>
                  <a:cs typeface="Times New Roman" pitchFamily="18" charset="0"/>
                </a:endParaRPr>
              </a:p>
              <a:p>
                <a:pPr marL="342900" indent="-342900">
                  <a:spcAft>
                    <a:spcPts val="600"/>
                  </a:spcAft>
                  <a:buFont typeface="Wingdings" pitchFamily="2" charset="2"/>
                  <a:buChar char="Ø"/>
                </a:pPr>
                <a:r>
                  <a:rPr lang="en-US" sz="2400" dirty="0" smtClean="0">
                    <a:latin typeface="Times New Roman" pitchFamily="18" charset="0"/>
                    <a:cs typeface="Times New Roman" pitchFamily="18" charset="0"/>
                  </a:rPr>
                  <a:t>Collect </a:t>
                </a:r>
                <a:r>
                  <a:rPr lang="en-US" sz="2400" dirty="0">
                    <a:latin typeface="Times New Roman" pitchFamily="18" charset="0"/>
                    <a:cs typeface="Times New Roman" pitchFamily="18" charset="0"/>
                  </a:rPr>
                  <a:t>terms and </a:t>
                </a:r>
                <a:r>
                  <a:rPr lang="en-US" sz="2400" dirty="0" smtClean="0">
                    <a:latin typeface="Times New Roman" pitchFamily="18" charset="0"/>
                    <a:cs typeface="Times New Roman" pitchFamily="18" charset="0"/>
                  </a:rPr>
                  <a:t>use: </a:t>
                </a:r>
                <a:endParaRPr lang="en-US" i="1" dirty="0">
                  <a:latin typeface="Cambria Math"/>
                </a:endParaRPr>
              </a:p>
              <a:p>
                <a:pPr algn="just">
                  <a:spcAft>
                    <a:spcPts val="600"/>
                  </a:spcAft>
                </a:pPr>
                <a:r>
                  <a:rPr lang="en-US" sz="2400" dirty="0" smtClean="0"/>
                  <a:t>		</a:t>
                </a:r>
                <a14:m>
                  <m:oMath xmlns:m="http://schemas.openxmlformats.org/officeDocument/2006/math">
                    <m:sSub>
                      <m:sSubPr>
                        <m:ctrlPr>
                          <a:rPr lang="en-US" sz="2400" i="1">
                            <a:latin typeface="Cambria Math"/>
                          </a:rPr>
                        </m:ctrlPr>
                      </m:sSubPr>
                      <m:e>
                        <m:r>
                          <a:rPr lang="en-US" sz="2400" i="1">
                            <a:latin typeface="Cambria Math"/>
                          </a:rPr>
                          <m:t>𝐼</m:t>
                        </m:r>
                      </m:e>
                      <m:sub>
                        <m:r>
                          <a:rPr lang="en-US" sz="2400" i="1">
                            <a:latin typeface="Cambria Math"/>
                          </a:rPr>
                          <m:t>𝑑</m:t>
                        </m:r>
                      </m:sub>
                    </m:sSub>
                    <m:r>
                      <a:rPr lang="en-US" sz="2400" i="1">
                        <a:latin typeface="Cambria Math"/>
                      </a:rPr>
                      <m:t>=−</m:t>
                    </m:r>
                    <m:sSub>
                      <m:sSubPr>
                        <m:ctrlPr>
                          <a:rPr lang="en-US" sz="2400" i="1">
                            <a:latin typeface="Cambria Math"/>
                          </a:rPr>
                        </m:ctrlPr>
                      </m:sSubPr>
                      <m:e>
                        <m:r>
                          <a:rPr lang="en-US" sz="2400" i="1">
                            <a:latin typeface="Cambria Math"/>
                          </a:rPr>
                          <m:t>𝐼</m:t>
                        </m:r>
                      </m:e>
                      <m:sub>
                        <m:r>
                          <a:rPr lang="en-US" sz="2400" i="1">
                            <a:latin typeface="Cambria Math"/>
                          </a:rPr>
                          <m:t>𝑖</m:t>
                        </m:r>
                      </m:sub>
                    </m:sSub>
                    <m:r>
                      <a:rPr lang="en-US" sz="2400" i="1">
                        <a:latin typeface="Cambria Math"/>
                      </a:rPr>
                      <m:t>−</m:t>
                    </m:r>
                    <m:sSub>
                      <m:sSubPr>
                        <m:ctrlPr>
                          <a:rPr lang="en-US" sz="2400" i="1">
                            <a:latin typeface="Cambria Math"/>
                          </a:rPr>
                        </m:ctrlPr>
                      </m:sSubPr>
                      <m:e>
                        <m:r>
                          <a:rPr lang="en-US" sz="2400" i="1">
                            <a:latin typeface="Cambria Math"/>
                          </a:rPr>
                          <m:t>𝐼</m:t>
                        </m:r>
                      </m:e>
                      <m:sub>
                        <m:r>
                          <a:rPr lang="en-US" sz="2400" i="1">
                            <a:latin typeface="Cambria Math"/>
                          </a:rPr>
                          <m:t>𝑗</m:t>
                        </m:r>
                      </m:sub>
                    </m:sSub>
                  </m:oMath>
                </a14:m>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     (</a:t>
                </a:r>
                <a:r>
                  <a:rPr lang="en-US" sz="2400" dirty="0">
                    <a:latin typeface="Times New Roman" pitchFamily="18" charset="0"/>
                    <a:cs typeface="Times New Roman" pitchFamily="18" charset="0"/>
                  </a:rPr>
                  <a:t>from KVL</a:t>
                </a:r>
                <a:r>
                  <a:rPr lang="en-US" sz="2400" dirty="0" smtClean="0">
                    <a:latin typeface="Times New Roman" pitchFamily="18" charset="0"/>
                    <a:cs typeface="Times New Roman" pitchFamily="18" charset="0"/>
                  </a:rPr>
                  <a:t>)				(9)</a:t>
                </a:r>
              </a:p>
              <a:p>
                <a:pPr algn="just">
                  <a:spcAft>
                    <a:spcPts val="600"/>
                  </a:spcAft>
                </a:pPr>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to get:</a:t>
                </a:r>
                <a:endParaRPr lang="en-US" sz="2400" dirty="0">
                  <a:latin typeface="Times New Roman" pitchFamily="18" charset="0"/>
                  <a:cs typeface="Times New Roman" pitchFamily="18" charset="0"/>
                </a:endParaRPr>
              </a:p>
              <a:p>
                <a:pPr algn="just">
                  <a:spcAft>
                    <a:spcPts val="600"/>
                  </a:spcAft>
                </a:pPr>
                <a:r>
                  <a:rPr lang="en-US" sz="2400" dirty="0" smtClean="0"/>
                  <a:t>		</a:t>
                </a:r>
                <a14:m>
                  <m:oMath xmlns:m="http://schemas.openxmlformats.org/officeDocument/2006/math">
                    <m:sSub>
                      <m:sSubPr>
                        <m:ctrlPr>
                          <a:rPr lang="en-US" sz="2400" i="1">
                            <a:latin typeface="Cambria Math"/>
                          </a:rPr>
                        </m:ctrlPr>
                      </m:sSubPr>
                      <m:e>
                        <m:r>
                          <a:rPr lang="en-US" sz="2400" i="1">
                            <a:latin typeface="Cambria Math"/>
                          </a:rPr>
                          <m:t>𝑉</m:t>
                        </m:r>
                      </m:e>
                      <m:sub>
                        <m:r>
                          <a:rPr lang="en-US" sz="2400" i="1">
                            <a:latin typeface="Cambria Math"/>
                          </a:rPr>
                          <m:t>𝑖𝑔</m:t>
                        </m:r>
                      </m:sub>
                    </m:sSub>
                    <m:r>
                      <a:rPr lang="en-US" sz="2400" i="1">
                        <a:latin typeface="Cambria Math"/>
                      </a:rPr>
                      <m:t>=</m:t>
                    </m:r>
                    <m:sSub>
                      <m:sSubPr>
                        <m:ctrlPr>
                          <a:rPr lang="en-US" sz="2400" i="1">
                            <a:latin typeface="Cambria Math"/>
                          </a:rPr>
                        </m:ctrlPr>
                      </m:sSubPr>
                      <m:e>
                        <m:acc>
                          <m:accPr>
                            <m:chr m:val="̂"/>
                            <m:ctrlPr>
                              <a:rPr lang="en-US" sz="2400" i="1">
                                <a:latin typeface="Cambria Math"/>
                              </a:rPr>
                            </m:ctrlPr>
                          </m:accPr>
                          <m:e>
                            <m:r>
                              <a:rPr lang="en-US" sz="2400" i="1">
                                <a:latin typeface="Cambria Math"/>
                              </a:rPr>
                              <m:t>𝑧</m:t>
                            </m:r>
                          </m:e>
                        </m:acc>
                      </m:e>
                      <m:sub>
                        <m:r>
                          <a:rPr lang="en-US" sz="2400" i="1">
                            <a:latin typeface="Cambria Math"/>
                          </a:rPr>
                          <m:t>𝑖𝑖</m:t>
                        </m:r>
                      </m:sub>
                    </m:sSub>
                    <m:r>
                      <a:rPr lang="en-US" sz="2400" i="1">
                        <a:latin typeface="Cambria Math"/>
                      </a:rPr>
                      <m:t>∙</m:t>
                    </m:r>
                    <m:sSub>
                      <m:sSubPr>
                        <m:ctrlPr>
                          <a:rPr lang="en-US" sz="2400" i="1">
                            <a:latin typeface="Cambria Math"/>
                          </a:rPr>
                        </m:ctrlPr>
                      </m:sSubPr>
                      <m:e>
                        <m:r>
                          <a:rPr lang="en-US" sz="2400" i="1">
                            <a:latin typeface="Cambria Math"/>
                          </a:rPr>
                          <m:t>𝐼</m:t>
                        </m:r>
                      </m:e>
                      <m:sub>
                        <m:r>
                          <a:rPr lang="en-US" sz="2400" i="1">
                            <a:latin typeface="Cambria Math"/>
                          </a:rPr>
                          <m:t>𝑖</m:t>
                        </m:r>
                      </m:sub>
                    </m:sSub>
                    <m:r>
                      <a:rPr lang="en-US" sz="2400" i="1">
                        <a:latin typeface="Cambria Math"/>
                      </a:rPr>
                      <m:t>+</m:t>
                    </m:r>
                    <m:sSub>
                      <m:sSubPr>
                        <m:ctrlPr>
                          <a:rPr lang="en-US" sz="2400" i="1">
                            <a:latin typeface="Cambria Math"/>
                          </a:rPr>
                        </m:ctrlPr>
                      </m:sSubPr>
                      <m:e>
                        <m:acc>
                          <m:accPr>
                            <m:chr m:val="̂"/>
                            <m:ctrlPr>
                              <a:rPr lang="en-US" sz="2400" i="1">
                                <a:latin typeface="Cambria Math"/>
                              </a:rPr>
                            </m:ctrlPr>
                          </m:accPr>
                          <m:e>
                            <m:r>
                              <a:rPr lang="en-US" sz="2400" i="1">
                                <a:latin typeface="Cambria Math"/>
                              </a:rPr>
                              <m:t>𝑧</m:t>
                            </m:r>
                          </m:e>
                        </m:acc>
                      </m:e>
                      <m:sub>
                        <m:r>
                          <a:rPr lang="en-US" sz="2400" i="1">
                            <a:latin typeface="Cambria Math"/>
                          </a:rPr>
                          <m:t>𝑖𝑗</m:t>
                        </m:r>
                      </m:sub>
                    </m:sSub>
                    <m:r>
                      <a:rPr lang="en-US" sz="2400" i="1">
                        <a:latin typeface="Cambria Math"/>
                      </a:rPr>
                      <m:t>∙</m:t>
                    </m:r>
                    <m:sSub>
                      <m:sSubPr>
                        <m:ctrlPr>
                          <a:rPr lang="en-US" sz="2400" i="1">
                            <a:latin typeface="Cambria Math"/>
                          </a:rPr>
                        </m:ctrlPr>
                      </m:sSubPr>
                      <m:e>
                        <m:r>
                          <a:rPr lang="en-US" sz="2400" i="1">
                            <a:latin typeface="Cambria Math"/>
                          </a:rPr>
                          <m:t>𝐼</m:t>
                        </m:r>
                      </m:e>
                      <m:sub>
                        <m:r>
                          <a:rPr lang="en-US" sz="2400" i="1">
                            <a:latin typeface="Cambria Math"/>
                          </a:rPr>
                          <m:t>𝑗</m:t>
                        </m:r>
                      </m:sub>
                    </m:sSub>
                  </m:oMath>
                </a14:m>
                <a:r>
                  <a:rPr lang="en-US" sz="2400" dirty="0" smtClean="0">
                    <a:latin typeface="Times New Roman" pitchFamily="18" charset="0"/>
                    <a:cs typeface="Times New Roman" pitchFamily="18" charset="0"/>
                  </a:rPr>
                  <a:t>					(10)</a:t>
                </a:r>
              </a:p>
              <a:p>
                <a:pPr>
                  <a:spcAft>
                    <a:spcPts val="600"/>
                  </a:spcAft>
                </a:pPr>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where:</a:t>
                </a:r>
                <a:r>
                  <a:rPr lang="en-US" dirty="0" smtClean="0">
                    <a:latin typeface="Times New Roman" pitchFamily="18" charset="0"/>
                    <a:cs typeface="Times New Roman" pitchFamily="18" charset="0"/>
                  </a:rPr>
                  <a:t>     	</a:t>
                </a:r>
              </a:p>
              <a:p>
                <a:pPr algn="just">
                  <a:spcAft>
                    <a:spcPts val="600"/>
                  </a:spcAft>
                </a:pPr>
                <a:r>
                  <a:rPr lang="en-US" sz="2400" dirty="0" smtClean="0"/>
                  <a:t>		</a:t>
                </a:r>
                <a14:m>
                  <m:oMath xmlns:m="http://schemas.openxmlformats.org/officeDocument/2006/math">
                    <m:sSub>
                      <m:sSubPr>
                        <m:ctrlPr>
                          <a:rPr lang="en-US" sz="2400" i="1">
                            <a:latin typeface="Cambria Math"/>
                          </a:rPr>
                        </m:ctrlPr>
                      </m:sSubPr>
                      <m:e>
                        <m:acc>
                          <m:accPr>
                            <m:chr m:val="̂"/>
                            <m:ctrlPr>
                              <a:rPr lang="en-US" sz="2400" i="1">
                                <a:latin typeface="Cambria Math"/>
                              </a:rPr>
                            </m:ctrlPr>
                          </m:accPr>
                          <m:e>
                            <m:r>
                              <a:rPr lang="en-US" sz="2400" i="1">
                                <a:latin typeface="Cambria Math"/>
                              </a:rPr>
                              <m:t>𝑧</m:t>
                            </m:r>
                          </m:e>
                        </m:acc>
                      </m:e>
                      <m:sub>
                        <m:r>
                          <a:rPr lang="en-US" sz="2400" i="1">
                            <a:latin typeface="Cambria Math"/>
                          </a:rPr>
                          <m:t>𝑖𝑖</m:t>
                        </m:r>
                      </m:sub>
                    </m:sSub>
                    <m:r>
                      <a:rPr lang="en-US" sz="2400" i="1">
                        <a:latin typeface="Cambria Math"/>
                      </a:rPr>
                      <m:t>=</m:t>
                    </m:r>
                    <m:sSub>
                      <m:sSubPr>
                        <m:ctrlPr>
                          <a:rPr lang="en-US" sz="2400" i="1">
                            <a:latin typeface="Cambria Math"/>
                          </a:rPr>
                        </m:ctrlPr>
                      </m:sSubPr>
                      <m:e>
                        <m:acc>
                          <m:accPr>
                            <m:chr m:val="̅"/>
                            <m:ctrlPr>
                              <a:rPr lang="en-US" sz="2400" i="1">
                                <a:latin typeface="Cambria Math"/>
                              </a:rPr>
                            </m:ctrlPr>
                          </m:accPr>
                          <m:e>
                            <m:r>
                              <a:rPr lang="en-US" sz="2400" i="1">
                                <a:latin typeface="Cambria Math"/>
                              </a:rPr>
                              <m:t>𝑧</m:t>
                            </m:r>
                          </m:e>
                        </m:acc>
                      </m:e>
                      <m:sub>
                        <m:r>
                          <a:rPr lang="en-US" sz="2400" i="1">
                            <a:latin typeface="Cambria Math"/>
                          </a:rPr>
                          <m:t>𝑖𝑖</m:t>
                        </m:r>
                      </m:sub>
                    </m:sSub>
                    <m:r>
                      <a:rPr lang="en-US" sz="2400" i="1">
                        <a:latin typeface="Cambria Math"/>
                      </a:rPr>
                      <m:t>+</m:t>
                    </m:r>
                    <m:sSub>
                      <m:sSubPr>
                        <m:ctrlPr>
                          <a:rPr lang="en-US" sz="2400" i="1">
                            <a:latin typeface="Cambria Math"/>
                          </a:rPr>
                        </m:ctrlPr>
                      </m:sSubPr>
                      <m:e>
                        <m:acc>
                          <m:accPr>
                            <m:chr m:val="̅"/>
                            <m:ctrlPr>
                              <a:rPr lang="en-US" sz="2400" i="1">
                                <a:latin typeface="Cambria Math"/>
                              </a:rPr>
                            </m:ctrlPr>
                          </m:accPr>
                          <m:e>
                            <m:r>
                              <a:rPr lang="en-US" sz="2400" i="1">
                                <a:latin typeface="Cambria Math"/>
                              </a:rPr>
                              <m:t>𝑧</m:t>
                            </m:r>
                          </m:e>
                        </m:acc>
                      </m:e>
                      <m:sub>
                        <m:r>
                          <a:rPr lang="en-US" sz="2400" i="1">
                            <a:latin typeface="Cambria Math"/>
                          </a:rPr>
                          <m:t>𝑑𝑑</m:t>
                        </m:r>
                      </m:sub>
                    </m:sSub>
                    <m:r>
                      <a:rPr lang="en-US" sz="2400" i="1">
                        <a:latin typeface="Cambria Math"/>
                      </a:rPr>
                      <m:t>−</m:t>
                    </m:r>
                    <m:sSub>
                      <m:sSubPr>
                        <m:ctrlPr>
                          <a:rPr lang="en-US" sz="2400" i="1">
                            <a:latin typeface="Cambria Math"/>
                          </a:rPr>
                        </m:ctrlPr>
                      </m:sSubPr>
                      <m:e>
                        <m:acc>
                          <m:accPr>
                            <m:chr m:val="̅"/>
                            <m:ctrlPr>
                              <a:rPr lang="en-US" sz="2400" i="1">
                                <a:latin typeface="Cambria Math"/>
                              </a:rPr>
                            </m:ctrlPr>
                          </m:accPr>
                          <m:e>
                            <m:r>
                              <a:rPr lang="en-US" sz="2400" i="1">
                                <a:latin typeface="Cambria Math"/>
                              </a:rPr>
                              <m:t>𝑧</m:t>
                            </m:r>
                          </m:e>
                        </m:acc>
                      </m:e>
                      <m:sub>
                        <m:r>
                          <a:rPr lang="en-US" sz="2400" i="1">
                            <a:latin typeface="Cambria Math"/>
                          </a:rPr>
                          <m:t>𝑑𝑖</m:t>
                        </m:r>
                      </m:sub>
                    </m:sSub>
                    <m:r>
                      <a:rPr lang="en-US" sz="2400" i="1">
                        <a:latin typeface="Cambria Math"/>
                      </a:rPr>
                      <m:t>−</m:t>
                    </m:r>
                    <m:sSub>
                      <m:sSubPr>
                        <m:ctrlPr>
                          <a:rPr lang="en-US" sz="2400" i="1">
                            <a:latin typeface="Cambria Math"/>
                          </a:rPr>
                        </m:ctrlPr>
                      </m:sSubPr>
                      <m:e>
                        <m:acc>
                          <m:accPr>
                            <m:chr m:val="̅"/>
                            <m:ctrlPr>
                              <a:rPr lang="en-US" sz="2400" i="1">
                                <a:latin typeface="Cambria Math"/>
                              </a:rPr>
                            </m:ctrlPr>
                          </m:accPr>
                          <m:e>
                            <m:r>
                              <a:rPr lang="en-US" sz="2400" i="1">
                                <a:latin typeface="Cambria Math"/>
                              </a:rPr>
                              <m:t>𝑧</m:t>
                            </m:r>
                          </m:e>
                        </m:acc>
                      </m:e>
                      <m:sub>
                        <m:r>
                          <a:rPr lang="en-US" sz="2400" i="1">
                            <a:latin typeface="Cambria Math"/>
                          </a:rPr>
                          <m:t>𝑖𝑑</m:t>
                        </m:r>
                      </m:sub>
                    </m:sSub>
                  </m:oMath>
                </a14:m>
                <a:r>
                  <a:rPr lang="en-US" sz="2400" dirty="0" smtClean="0">
                    <a:latin typeface="Times New Roman" pitchFamily="18" charset="0"/>
                    <a:cs typeface="Times New Roman" pitchFamily="18" charset="0"/>
                  </a:rPr>
                  <a:t>  				(11)  </a:t>
                </a:r>
                <a:endParaRPr lang="en-US" sz="2400" dirty="0">
                  <a:latin typeface="Times New Roman" pitchFamily="18" charset="0"/>
                  <a:cs typeface="Times New Roman" pitchFamily="18" charset="0"/>
                </a:endParaRPr>
              </a:p>
              <a:p>
                <a:pPr algn="just">
                  <a:spcAft>
                    <a:spcPts val="600"/>
                  </a:spcAft>
                </a:pPr>
                <a:r>
                  <a:rPr lang="en-US" sz="2400" dirty="0" smtClean="0"/>
                  <a:t>		</a:t>
                </a:r>
                <a14:m>
                  <m:oMath xmlns:m="http://schemas.openxmlformats.org/officeDocument/2006/math">
                    <m:sSub>
                      <m:sSubPr>
                        <m:ctrlPr>
                          <a:rPr lang="en-US" sz="2400" i="1">
                            <a:latin typeface="Cambria Math"/>
                          </a:rPr>
                        </m:ctrlPr>
                      </m:sSubPr>
                      <m:e>
                        <m:acc>
                          <m:accPr>
                            <m:chr m:val="̂"/>
                            <m:ctrlPr>
                              <a:rPr lang="en-US" sz="2400" i="1">
                                <a:latin typeface="Cambria Math"/>
                              </a:rPr>
                            </m:ctrlPr>
                          </m:accPr>
                          <m:e>
                            <m:r>
                              <a:rPr lang="en-US" sz="2400" i="1">
                                <a:latin typeface="Cambria Math"/>
                              </a:rPr>
                              <m:t>𝑧</m:t>
                            </m:r>
                          </m:e>
                        </m:acc>
                      </m:e>
                      <m:sub>
                        <m:r>
                          <a:rPr lang="en-US" sz="2400" i="1">
                            <a:latin typeface="Cambria Math"/>
                          </a:rPr>
                          <m:t>𝑖𝑗</m:t>
                        </m:r>
                      </m:sub>
                    </m:sSub>
                    <m:r>
                      <a:rPr lang="en-US" sz="2400" i="1">
                        <a:latin typeface="Cambria Math"/>
                      </a:rPr>
                      <m:t>=</m:t>
                    </m:r>
                    <m:sSub>
                      <m:sSubPr>
                        <m:ctrlPr>
                          <a:rPr lang="en-US" sz="2400" i="1">
                            <a:latin typeface="Cambria Math"/>
                          </a:rPr>
                        </m:ctrlPr>
                      </m:sSubPr>
                      <m:e>
                        <m:acc>
                          <m:accPr>
                            <m:chr m:val="̅"/>
                            <m:ctrlPr>
                              <a:rPr lang="en-US" sz="2400" i="1">
                                <a:latin typeface="Cambria Math"/>
                              </a:rPr>
                            </m:ctrlPr>
                          </m:accPr>
                          <m:e>
                            <m:r>
                              <a:rPr lang="en-US" sz="2400" i="1">
                                <a:latin typeface="Cambria Math"/>
                              </a:rPr>
                              <m:t>𝑧</m:t>
                            </m:r>
                          </m:e>
                        </m:acc>
                      </m:e>
                      <m:sub>
                        <m:r>
                          <a:rPr lang="en-US" sz="2400" i="1">
                            <a:latin typeface="Cambria Math"/>
                          </a:rPr>
                          <m:t>𝑖𝑗</m:t>
                        </m:r>
                      </m:sub>
                    </m:sSub>
                    <m:r>
                      <a:rPr lang="en-US" sz="2400" i="1">
                        <a:latin typeface="Cambria Math"/>
                      </a:rPr>
                      <m:t>+</m:t>
                    </m:r>
                    <m:sSub>
                      <m:sSubPr>
                        <m:ctrlPr>
                          <a:rPr lang="en-US" sz="2400" i="1">
                            <a:latin typeface="Cambria Math"/>
                          </a:rPr>
                        </m:ctrlPr>
                      </m:sSubPr>
                      <m:e>
                        <m:acc>
                          <m:accPr>
                            <m:chr m:val="̅"/>
                            <m:ctrlPr>
                              <a:rPr lang="en-US" sz="2400" i="1">
                                <a:latin typeface="Cambria Math"/>
                              </a:rPr>
                            </m:ctrlPr>
                          </m:accPr>
                          <m:e>
                            <m:r>
                              <a:rPr lang="en-US" sz="2400" i="1">
                                <a:latin typeface="Cambria Math"/>
                              </a:rPr>
                              <m:t>𝑧</m:t>
                            </m:r>
                          </m:e>
                        </m:acc>
                      </m:e>
                      <m:sub>
                        <m:r>
                          <a:rPr lang="en-US" sz="2400" i="1">
                            <a:latin typeface="Cambria Math"/>
                          </a:rPr>
                          <m:t>𝑑𝑑</m:t>
                        </m:r>
                      </m:sub>
                    </m:sSub>
                    <m:r>
                      <a:rPr lang="en-US" sz="2400" i="1">
                        <a:latin typeface="Cambria Math"/>
                      </a:rPr>
                      <m:t>−</m:t>
                    </m:r>
                    <m:sSub>
                      <m:sSubPr>
                        <m:ctrlPr>
                          <a:rPr lang="en-US" sz="2400" i="1">
                            <a:latin typeface="Cambria Math"/>
                          </a:rPr>
                        </m:ctrlPr>
                      </m:sSubPr>
                      <m:e>
                        <m:acc>
                          <m:accPr>
                            <m:chr m:val="̅"/>
                            <m:ctrlPr>
                              <a:rPr lang="en-US" sz="2400" i="1">
                                <a:latin typeface="Cambria Math"/>
                              </a:rPr>
                            </m:ctrlPr>
                          </m:accPr>
                          <m:e>
                            <m:r>
                              <a:rPr lang="en-US" sz="2400" i="1">
                                <a:latin typeface="Cambria Math"/>
                              </a:rPr>
                              <m:t>𝑧</m:t>
                            </m:r>
                          </m:e>
                        </m:acc>
                      </m:e>
                      <m:sub>
                        <m:r>
                          <a:rPr lang="en-US" sz="2400" i="1">
                            <a:latin typeface="Cambria Math"/>
                          </a:rPr>
                          <m:t>𝑑𝑗</m:t>
                        </m:r>
                      </m:sub>
                    </m:sSub>
                    <m:r>
                      <a:rPr lang="en-US" sz="2400" i="1">
                        <a:latin typeface="Cambria Math"/>
                      </a:rPr>
                      <m:t>−</m:t>
                    </m:r>
                    <m:sSub>
                      <m:sSubPr>
                        <m:ctrlPr>
                          <a:rPr lang="en-US" sz="2400" i="1">
                            <a:latin typeface="Cambria Math"/>
                          </a:rPr>
                        </m:ctrlPr>
                      </m:sSubPr>
                      <m:e>
                        <m:acc>
                          <m:accPr>
                            <m:chr m:val="̅"/>
                            <m:ctrlPr>
                              <a:rPr lang="en-US" sz="2400" i="1">
                                <a:latin typeface="Cambria Math"/>
                              </a:rPr>
                            </m:ctrlPr>
                          </m:accPr>
                          <m:e>
                            <m:r>
                              <a:rPr lang="en-US" sz="2400" i="1">
                                <a:latin typeface="Cambria Math"/>
                              </a:rPr>
                              <m:t>𝑧</m:t>
                            </m:r>
                          </m:e>
                        </m:acc>
                      </m:e>
                      <m:sub>
                        <m:r>
                          <a:rPr lang="en-US" sz="2400" i="1">
                            <a:latin typeface="Cambria Math"/>
                          </a:rPr>
                          <m:t>𝑖𝑑</m:t>
                        </m:r>
                      </m:sub>
                    </m:sSub>
                  </m:oMath>
                </a14:m>
                <a:r>
                  <a:rPr lang="en-US" sz="2400" dirty="0" smtClean="0">
                    <a:latin typeface="Times New Roman" pitchFamily="18" charset="0"/>
                    <a:cs typeface="Times New Roman" pitchFamily="18" charset="0"/>
                  </a:rPr>
                  <a:t>				(12)</a:t>
                </a:r>
                <a:endParaRPr lang="en-US" sz="2400" dirty="0">
                  <a:latin typeface="Times New Roman" pitchFamily="18" charset="0"/>
                  <a:cs typeface="Times New Roman" pitchFamily="18" charset="0"/>
                </a:endParaRPr>
              </a:p>
              <a:p>
                <a:pPr algn="ctr">
                  <a:spcAft>
                    <a:spcPts val="600"/>
                  </a:spcAft>
                </a:pPr>
                <a:endParaRPr lang="en-US" sz="2400" dirty="0"/>
              </a:p>
            </p:txBody>
          </p:sp>
        </mc:Choice>
        <mc:Fallback xmlns="">
          <p:sp>
            <p:nvSpPr>
              <p:cNvPr id="6" name="Rectangle 5"/>
              <p:cNvSpPr>
                <a:spLocks noRot="1" noChangeAspect="1" noMove="1" noResize="1" noEditPoints="1" noAdjustHandles="1" noChangeArrowheads="1" noChangeShapeType="1" noTextEdit="1"/>
              </p:cNvSpPr>
              <p:nvPr/>
            </p:nvSpPr>
            <p:spPr>
              <a:xfrm>
                <a:off x="1" y="1524000"/>
                <a:ext cx="9144000" cy="5347490"/>
              </a:xfrm>
              <a:prstGeom prst="rect">
                <a:avLst/>
              </a:prstGeom>
              <a:blipFill rotWithShape="1">
                <a:blip r:embed="rId3"/>
                <a:stretch>
                  <a:fillRect l="-867" t="-912"/>
                </a:stretch>
              </a:blipFill>
            </p:spPr>
            <p:txBody>
              <a:bodyPr/>
              <a:lstStyle/>
              <a:p>
                <a:r>
                  <a:rPr lang="en-US">
                    <a:noFill/>
                  </a:rPr>
                  <a:t> </a:t>
                </a:r>
              </a:p>
            </p:txBody>
          </p:sp>
        </mc:Fallback>
      </mc:AlternateContent>
    </p:spTree>
    <p:extLst>
      <p:ext uri="{BB962C8B-B14F-4D97-AF65-F5344CB8AC3E}">
        <p14:creationId xmlns:p14="http://schemas.microsoft.com/office/powerpoint/2010/main" val="125337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685800"/>
            <a:ext cx="9144000" cy="523220"/>
          </a:xfrm>
          <a:prstGeom prst="rect">
            <a:avLst/>
          </a:prstGeom>
          <a:noFill/>
        </p:spPr>
        <p:txBody>
          <a:bodyPr wrap="square" rtlCol="0">
            <a:spAutoFit/>
          </a:bodyPr>
          <a:lstStyle/>
          <a:p>
            <a:pPr marL="342900" indent="-342900"/>
            <a:r>
              <a:rPr lang="en-US" sz="2800" dirty="0" smtClean="0"/>
              <a:t>	</a:t>
            </a:r>
            <a:r>
              <a:rPr lang="en-US" sz="2800" dirty="0" smtClean="0">
                <a:latin typeface="Times New Roman" pitchFamily="18" charset="0"/>
                <a:cs typeface="Times New Roman" pitchFamily="18" charset="0"/>
              </a:rPr>
              <a:t>Primitive Circuit Impedances</a:t>
            </a:r>
            <a:endParaRPr lang="en-US" dirty="0">
              <a:latin typeface="Times New Roman" pitchFamily="18" charset="0"/>
              <a:cs typeface="Times New Roman" pitchFamily="18" charset="0"/>
            </a:endParaRPr>
          </a:p>
        </p:txBody>
      </p:sp>
      <p:sp>
        <p:nvSpPr>
          <p:cNvPr id="3" name="TextBox 2"/>
          <p:cNvSpPr txBox="1"/>
          <p:nvPr/>
        </p:nvSpPr>
        <p:spPr>
          <a:xfrm>
            <a:off x="0" y="0"/>
            <a:ext cx="9144000" cy="584775"/>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Series impedance of Overhead Lines (</a:t>
            </a:r>
            <a:r>
              <a:rPr lang="en-US" sz="3200" dirty="0" err="1" smtClean="0">
                <a:latin typeface="Times New Roman" pitchFamily="18" charset="0"/>
                <a:cs typeface="Times New Roman" pitchFamily="18" charset="0"/>
              </a:rPr>
              <a:t>Contd</a:t>
            </a:r>
            <a:r>
              <a:rPr lang="en-US" sz="3200" dirty="0" smtClean="0">
                <a:latin typeface="Times New Roman" pitchFamily="18" charset="0"/>
                <a:cs typeface="Times New Roman" pitchFamily="18" charset="0"/>
              </a:rPr>
              <a:t>…)</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4059" y="1905000"/>
            <a:ext cx="8747541" cy="3069699"/>
          </a:xfrm>
          <a:prstGeom prst="rect">
            <a:avLst/>
          </a:prstGeom>
        </p:spPr>
      </p:pic>
      <p:sp>
        <p:nvSpPr>
          <p:cNvPr id="5" name="TextBox 4"/>
          <p:cNvSpPr txBox="1"/>
          <p:nvPr/>
        </p:nvSpPr>
        <p:spPr>
          <a:xfrm>
            <a:off x="6333688" y="5638800"/>
            <a:ext cx="2133600" cy="461665"/>
          </a:xfrm>
          <a:prstGeom prst="rect">
            <a:avLst/>
          </a:prstGeom>
          <a:noFill/>
        </p:spPr>
        <p:txBody>
          <a:bodyPr wrap="square" rtlCol="0">
            <a:spAutoFit/>
          </a:bodyPr>
          <a:lstStyle/>
          <a:p>
            <a:r>
              <a:rPr lang="en-US" sz="2400" b="1" dirty="0" smtClean="0">
                <a:latin typeface="Times New Roman" pitchFamily="18" charset="0"/>
                <a:cs typeface="Times New Roman" pitchFamily="18" charset="0"/>
              </a:rPr>
              <a:t>Figure 3.0</a:t>
            </a:r>
            <a:endParaRPr lang="en-US" sz="2400" b="1" dirty="0">
              <a:latin typeface="Times New Roman" pitchFamily="18" charset="0"/>
              <a:cs typeface="Times New Roman" pitchFamily="18" charset="0"/>
            </a:endParaRPr>
          </a:p>
        </p:txBody>
      </p:sp>
    </p:spTree>
    <p:extLst>
      <p:ext uri="{BB962C8B-B14F-4D97-AF65-F5344CB8AC3E}">
        <p14:creationId xmlns:p14="http://schemas.microsoft.com/office/powerpoint/2010/main" val="173690902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685800"/>
            <a:ext cx="9144000" cy="523220"/>
          </a:xfrm>
          <a:prstGeom prst="rect">
            <a:avLst/>
          </a:prstGeom>
          <a:noFill/>
        </p:spPr>
        <p:txBody>
          <a:bodyPr wrap="square" rtlCol="0">
            <a:spAutoFit/>
          </a:bodyPr>
          <a:lstStyle/>
          <a:p>
            <a:pPr marL="342900" indent="-342900"/>
            <a:r>
              <a:rPr lang="en-US" sz="2800" dirty="0" smtClean="0"/>
              <a:t>	</a:t>
            </a:r>
            <a:r>
              <a:rPr lang="en-US" sz="2800" dirty="0" smtClean="0">
                <a:latin typeface="Times New Roman" pitchFamily="18" charset="0"/>
                <a:cs typeface="Times New Roman" pitchFamily="18" charset="0"/>
              </a:rPr>
              <a:t>Primitive Circuit Impedances</a:t>
            </a:r>
            <a:endParaRPr lang="en-US" dirty="0">
              <a:latin typeface="Times New Roman" pitchFamily="18" charset="0"/>
              <a:cs typeface="Times New Roman" pitchFamily="18" charset="0"/>
            </a:endParaRPr>
          </a:p>
        </p:txBody>
      </p:sp>
      <p:sp>
        <p:nvSpPr>
          <p:cNvPr id="3" name="TextBox 2"/>
          <p:cNvSpPr txBox="1"/>
          <p:nvPr/>
        </p:nvSpPr>
        <p:spPr>
          <a:xfrm>
            <a:off x="0" y="0"/>
            <a:ext cx="9144000" cy="584775"/>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Series impedance of Overhead Lines (</a:t>
            </a:r>
            <a:r>
              <a:rPr lang="en-US" sz="3200" dirty="0" err="1" smtClean="0">
                <a:latin typeface="Times New Roman" pitchFamily="18" charset="0"/>
                <a:cs typeface="Times New Roman" pitchFamily="18" charset="0"/>
              </a:rPr>
              <a:t>Contd</a:t>
            </a:r>
            <a:r>
              <a:rPr lang="en-US" sz="3200" dirty="0" smtClean="0">
                <a:latin typeface="Times New Roman" pitchFamily="18" charset="0"/>
                <a:cs typeface="Times New Roman" pitchFamily="18" charset="0"/>
              </a:rPr>
              <a:t>…)</a:t>
            </a:r>
          </a:p>
        </p:txBody>
      </p:sp>
      <mc:AlternateContent xmlns:mc="http://schemas.openxmlformats.org/markup-compatibility/2006" xmlns:a14="http://schemas.microsoft.com/office/drawing/2010/main">
        <mc:Choice Requires="a14">
          <p:sp>
            <p:nvSpPr>
              <p:cNvPr id="6" name="Rectangle 5"/>
              <p:cNvSpPr/>
              <p:nvPr/>
            </p:nvSpPr>
            <p:spPr>
              <a:xfrm>
                <a:off x="0" y="4700264"/>
                <a:ext cx="9144000" cy="1793761"/>
              </a:xfrm>
              <a:prstGeom prst="rect">
                <a:avLst/>
              </a:prstGeom>
            </p:spPr>
            <p:txBody>
              <a:bodyPr wrap="square">
                <a:spAutoFit/>
              </a:bodyPr>
              <a:lstStyle/>
              <a:p>
                <a:pPr algn="just"/>
                <a:r>
                  <a:rPr lang="en-US" sz="2400" dirty="0" smtClean="0"/>
                  <a:t>	</a:t>
                </a:r>
                <a14:m>
                  <m:oMath xmlns:m="http://schemas.openxmlformats.org/officeDocument/2006/math">
                    <m:sSub>
                      <m:sSubPr>
                        <m:ctrlPr>
                          <a:rPr lang="en-US" sz="2400" i="1" smtClean="0">
                            <a:latin typeface="Cambria Math"/>
                          </a:rPr>
                        </m:ctrlPr>
                      </m:sSubPr>
                      <m:e>
                        <m:acc>
                          <m:accPr>
                            <m:chr m:val="̂"/>
                            <m:ctrlPr>
                              <a:rPr lang="en-US" sz="2400" i="1">
                                <a:latin typeface="Cambria Math"/>
                              </a:rPr>
                            </m:ctrlPr>
                          </m:accPr>
                          <m:e>
                            <m:r>
                              <a:rPr lang="en-US" sz="2400" i="1">
                                <a:latin typeface="Cambria Math"/>
                              </a:rPr>
                              <m:t>𝑧</m:t>
                            </m:r>
                          </m:e>
                        </m:acc>
                      </m:e>
                      <m:sub>
                        <m:r>
                          <a:rPr lang="en-US" sz="2400" i="1">
                            <a:latin typeface="Cambria Math"/>
                          </a:rPr>
                          <m:t>𝑖𝑖</m:t>
                        </m:r>
                      </m:sub>
                    </m:sSub>
                    <m:r>
                      <a:rPr lang="en-US" sz="2400" i="1">
                        <a:latin typeface="Cambria Math"/>
                      </a:rPr>
                      <m:t>=</m:t>
                    </m:r>
                    <m:sSub>
                      <m:sSubPr>
                        <m:ctrlPr>
                          <a:rPr lang="en-US" sz="2400" i="1">
                            <a:latin typeface="Cambria Math"/>
                          </a:rPr>
                        </m:ctrlPr>
                      </m:sSubPr>
                      <m:e>
                        <m:r>
                          <a:rPr lang="en-US" sz="2400" i="1">
                            <a:latin typeface="Cambria Math"/>
                          </a:rPr>
                          <m:t>𝑟</m:t>
                        </m:r>
                      </m:e>
                      <m:sub>
                        <m:r>
                          <a:rPr lang="en-US" sz="2400" i="1">
                            <a:latin typeface="Cambria Math"/>
                          </a:rPr>
                          <m:t>𝑑</m:t>
                        </m:r>
                      </m:sub>
                    </m:sSub>
                    <m:r>
                      <a:rPr lang="en-US" sz="2400" i="1">
                        <a:latin typeface="Cambria Math"/>
                      </a:rPr>
                      <m:t>+</m:t>
                    </m:r>
                    <m:sSub>
                      <m:sSubPr>
                        <m:ctrlPr>
                          <a:rPr lang="en-US" sz="2400" i="1">
                            <a:latin typeface="Cambria Math"/>
                          </a:rPr>
                        </m:ctrlPr>
                      </m:sSubPr>
                      <m:e>
                        <m:r>
                          <a:rPr lang="en-US" sz="2400" i="1">
                            <a:latin typeface="Cambria Math"/>
                          </a:rPr>
                          <m:t>𝑟</m:t>
                        </m:r>
                      </m:e>
                      <m:sub>
                        <m:r>
                          <a:rPr lang="en-US" sz="2400" i="1">
                            <a:latin typeface="Cambria Math"/>
                          </a:rPr>
                          <m:t>𝑖</m:t>
                        </m:r>
                      </m:sub>
                    </m:sSub>
                    <m:r>
                      <a:rPr lang="en-US" sz="2400" i="1">
                        <a:latin typeface="Cambria Math"/>
                      </a:rPr>
                      <m:t>+</m:t>
                    </m:r>
                    <m:r>
                      <a:rPr lang="en-US" sz="2400" i="1">
                        <a:latin typeface="Cambria Math"/>
                      </a:rPr>
                      <m:t>𝑗</m:t>
                    </m:r>
                    <m:r>
                      <a:rPr lang="en-US" sz="2400" i="1">
                        <a:latin typeface="Cambria Math"/>
                      </a:rPr>
                      <m:t>0.12134∙</m:t>
                    </m:r>
                    <m:d>
                      <m:dPr>
                        <m:ctrlPr>
                          <a:rPr lang="en-US" sz="2400" i="1">
                            <a:latin typeface="Cambria Math"/>
                          </a:rPr>
                        </m:ctrlPr>
                      </m:dPr>
                      <m:e>
                        <m:func>
                          <m:funcPr>
                            <m:ctrlPr>
                              <a:rPr lang="en-US" sz="2400" i="1">
                                <a:latin typeface="Cambria Math"/>
                              </a:rPr>
                            </m:ctrlPr>
                          </m:funcPr>
                          <m:fName>
                            <m:r>
                              <m:rPr>
                                <m:sty m:val="p"/>
                              </m:rPr>
                              <a:rPr lang="en-US" sz="2400">
                                <a:latin typeface="Cambria Math"/>
                              </a:rPr>
                              <m:t>ln</m:t>
                            </m:r>
                          </m:fName>
                          <m:e>
                            <m:f>
                              <m:fPr>
                                <m:ctrlPr>
                                  <a:rPr lang="en-US" sz="2400" i="1">
                                    <a:latin typeface="Cambria Math"/>
                                  </a:rPr>
                                </m:ctrlPr>
                              </m:fPr>
                              <m:num>
                                <m:r>
                                  <a:rPr lang="en-US" sz="2400" i="1">
                                    <a:latin typeface="Cambria Math"/>
                                  </a:rPr>
                                  <m:t>1</m:t>
                                </m:r>
                              </m:num>
                              <m:den>
                                <m:r>
                                  <a:rPr lang="en-US" sz="2400" i="1">
                                    <a:latin typeface="Cambria Math"/>
                                  </a:rPr>
                                  <m:t>𝐺𝑀</m:t>
                                </m:r>
                                <m:sSub>
                                  <m:sSubPr>
                                    <m:ctrlPr>
                                      <a:rPr lang="en-US" sz="2400" i="1">
                                        <a:latin typeface="Cambria Math"/>
                                      </a:rPr>
                                    </m:ctrlPr>
                                  </m:sSubPr>
                                  <m:e>
                                    <m:r>
                                      <a:rPr lang="en-US" sz="2400" i="1">
                                        <a:latin typeface="Cambria Math"/>
                                      </a:rPr>
                                      <m:t>𝑅</m:t>
                                    </m:r>
                                  </m:e>
                                  <m:sub>
                                    <m:r>
                                      <a:rPr lang="en-US" sz="2400" i="1">
                                        <a:latin typeface="Cambria Math"/>
                                      </a:rPr>
                                      <m:t>𝑖</m:t>
                                    </m:r>
                                  </m:sub>
                                </m:sSub>
                              </m:den>
                            </m:f>
                          </m:e>
                        </m:func>
                        <m:r>
                          <a:rPr lang="en-US" sz="2400" i="1">
                            <a:latin typeface="Cambria Math"/>
                          </a:rPr>
                          <m:t>+</m:t>
                        </m:r>
                        <m:func>
                          <m:funcPr>
                            <m:ctrlPr>
                              <a:rPr lang="en-US" sz="2400" i="1">
                                <a:latin typeface="Cambria Math"/>
                              </a:rPr>
                            </m:ctrlPr>
                          </m:funcPr>
                          <m:fName>
                            <m:r>
                              <m:rPr>
                                <m:sty m:val="p"/>
                              </m:rPr>
                              <a:rPr lang="en-US" sz="2400">
                                <a:latin typeface="Cambria Math"/>
                              </a:rPr>
                              <m:t>ln</m:t>
                            </m:r>
                          </m:fName>
                          <m:e>
                            <m:f>
                              <m:fPr>
                                <m:ctrlPr>
                                  <a:rPr lang="en-US" sz="2400" i="1">
                                    <a:latin typeface="Cambria Math"/>
                                  </a:rPr>
                                </m:ctrlPr>
                              </m:fPr>
                              <m:num>
                                <m:sSub>
                                  <m:sSubPr>
                                    <m:ctrlPr>
                                      <a:rPr lang="en-US" sz="2400" i="1">
                                        <a:latin typeface="Cambria Math"/>
                                      </a:rPr>
                                    </m:ctrlPr>
                                  </m:sSubPr>
                                  <m:e>
                                    <m:r>
                                      <a:rPr lang="en-US" sz="2400" i="1">
                                        <a:latin typeface="Cambria Math"/>
                                      </a:rPr>
                                      <m:t>𝐷</m:t>
                                    </m:r>
                                  </m:e>
                                  <m:sub>
                                    <m:r>
                                      <a:rPr lang="en-US" sz="2400" i="1">
                                        <a:latin typeface="Cambria Math"/>
                                      </a:rPr>
                                      <m:t>𝑖𝑑</m:t>
                                    </m:r>
                                  </m:sub>
                                </m:sSub>
                                <m:r>
                                  <a:rPr lang="en-US" sz="2400" i="1">
                                    <a:latin typeface="Cambria Math"/>
                                  </a:rPr>
                                  <m:t>∙</m:t>
                                </m:r>
                                <m:sSub>
                                  <m:sSubPr>
                                    <m:ctrlPr>
                                      <a:rPr lang="en-US" sz="2400" i="1">
                                        <a:latin typeface="Cambria Math"/>
                                      </a:rPr>
                                    </m:ctrlPr>
                                  </m:sSubPr>
                                  <m:e>
                                    <m:r>
                                      <a:rPr lang="en-US" sz="2400" i="1">
                                        <a:latin typeface="Cambria Math"/>
                                      </a:rPr>
                                      <m:t>𝐷</m:t>
                                    </m:r>
                                  </m:e>
                                  <m:sub>
                                    <m:r>
                                      <a:rPr lang="en-US" sz="2400" i="1">
                                        <a:latin typeface="Cambria Math"/>
                                      </a:rPr>
                                      <m:t>𝑑𝑖</m:t>
                                    </m:r>
                                  </m:sub>
                                </m:sSub>
                              </m:num>
                              <m:den>
                                <m:r>
                                  <a:rPr lang="en-US" sz="2400" i="1">
                                    <a:latin typeface="Cambria Math"/>
                                  </a:rPr>
                                  <m:t>𝐺𝑀</m:t>
                                </m:r>
                                <m:sSub>
                                  <m:sSubPr>
                                    <m:ctrlPr>
                                      <a:rPr lang="en-US" sz="2400" i="1">
                                        <a:latin typeface="Cambria Math"/>
                                      </a:rPr>
                                    </m:ctrlPr>
                                  </m:sSubPr>
                                  <m:e>
                                    <m:r>
                                      <a:rPr lang="en-US" sz="2400" i="1">
                                        <a:latin typeface="Cambria Math"/>
                                      </a:rPr>
                                      <m:t>𝑅</m:t>
                                    </m:r>
                                  </m:e>
                                  <m:sub>
                                    <m:r>
                                      <a:rPr lang="en-US" sz="2400" i="1">
                                        <a:latin typeface="Cambria Math"/>
                                      </a:rPr>
                                      <m:t>𝑑</m:t>
                                    </m:r>
                                  </m:sub>
                                </m:sSub>
                              </m:den>
                            </m:f>
                          </m:e>
                        </m:func>
                      </m:e>
                    </m:d>
                  </m:oMath>
                </a14:m>
                <a:r>
                  <a:rPr lang="en-US" sz="2400" dirty="0" smtClean="0">
                    <a:latin typeface="Times New Roman" pitchFamily="18" charset="0"/>
                    <a:cs typeface="Times New Roman" pitchFamily="18" charset="0"/>
                  </a:rPr>
                  <a:t>		(13)</a:t>
                </a:r>
              </a:p>
              <a:p>
                <a:pPr algn="just"/>
                <a:endParaRPr lang="en-US" sz="2400" dirty="0" smtClean="0">
                  <a:latin typeface="Times New Roman" pitchFamily="18" charset="0"/>
                  <a:cs typeface="Times New Roman" pitchFamily="18" charset="0"/>
                </a:endParaRPr>
              </a:p>
              <a:p>
                <a:pPr algn="just"/>
                <a:r>
                  <a:rPr lang="en-US" sz="2400" dirty="0" smtClean="0"/>
                  <a:t>	</a:t>
                </a:r>
                <a14:m>
                  <m:oMath xmlns:m="http://schemas.openxmlformats.org/officeDocument/2006/math">
                    <m:sSub>
                      <m:sSubPr>
                        <m:ctrlPr>
                          <a:rPr lang="en-US" sz="2400" i="1">
                            <a:latin typeface="Cambria Math"/>
                          </a:rPr>
                        </m:ctrlPr>
                      </m:sSubPr>
                      <m:e>
                        <m:acc>
                          <m:accPr>
                            <m:chr m:val="̂"/>
                            <m:ctrlPr>
                              <a:rPr lang="en-US" sz="2400" i="1">
                                <a:latin typeface="Cambria Math"/>
                              </a:rPr>
                            </m:ctrlPr>
                          </m:accPr>
                          <m:e>
                            <m:r>
                              <a:rPr lang="en-US" sz="2400" i="1">
                                <a:latin typeface="Cambria Math"/>
                              </a:rPr>
                              <m:t>𝑧</m:t>
                            </m:r>
                          </m:e>
                        </m:acc>
                      </m:e>
                      <m:sub>
                        <m:r>
                          <a:rPr lang="en-US" sz="2400" i="1">
                            <a:latin typeface="Cambria Math"/>
                          </a:rPr>
                          <m:t>𝑖𝑗</m:t>
                        </m:r>
                      </m:sub>
                    </m:sSub>
                    <m:r>
                      <a:rPr lang="en-US" sz="2400" i="1">
                        <a:latin typeface="Cambria Math"/>
                      </a:rPr>
                      <m:t>=</m:t>
                    </m:r>
                    <m:sSub>
                      <m:sSubPr>
                        <m:ctrlPr>
                          <a:rPr lang="en-US" sz="2400" i="1">
                            <a:latin typeface="Cambria Math"/>
                          </a:rPr>
                        </m:ctrlPr>
                      </m:sSubPr>
                      <m:e>
                        <m:r>
                          <a:rPr lang="en-US" sz="2400" i="1">
                            <a:latin typeface="Cambria Math"/>
                          </a:rPr>
                          <m:t>𝑟</m:t>
                        </m:r>
                      </m:e>
                      <m:sub>
                        <m:r>
                          <a:rPr lang="en-US" sz="2400" i="1">
                            <a:latin typeface="Cambria Math"/>
                          </a:rPr>
                          <m:t>𝑑</m:t>
                        </m:r>
                      </m:sub>
                    </m:sSub>
                    <m:r>
                      <a:rPr lang="en-US" sz="2400" i="1">
                        <a:latin typeface="Cambria Math"/>
                      </a:rPr>
                      <m:t>+</m:t>
                    </m:r>
                    <m:r>
                      <a:rPr lang="en-US" sz="2400" i="1">
                        <a:latin typeface="Cambria Math"/>
                      </a:rPr>
                      <m:t>𝑗</m:t>
                    </m:r>
                    <m:r>
                      <a:rPr lang="en-US" sz="2400" i="1">
                        <a:latin typeface="Cambria Math"/>
                      </a:rPr>
                      <m:t>0.12134∙</m:t>
                    </m:r>
                    <m:d>
                      <m:dPr>
                        <m:ctrlPr>
                          <a:rPr lang="en-US" sz="2400" i="1">
                            <a:latin typeface="Cambria Math"/>
                          </a:rPr>
                        </m:ctrlPr>
                      </m:dPr>
                      <m:e>
                        <m:func>
                          <m:funcPr>
                            <m:ctrlPr>
                              <a:rPr lang="en-US" sz="2400" i="1">
                                <a:latin typeface="Cambria Math"/>
                              </a:rPr>
                            </m:ctrlPr>
                          </m:funcPr>
                          <m:fName>
                            <m:r>
                              <m:rPr>
                                <m:sty m:val="p"/>
                              </m:rPr>
                              <a:rPr lang="en-US" sz="2400">
                                <a:latin typeface="Cambria Math"/>
                              </a:rPr>
                              <m:t>ln</m:t>
                            </m:r>
                          </m:fName>
                          <m:e>
                            <m:f>
                              <m:fPr>
                                <m:ctrlPr>
                                  <a:rPr lang="en-US" sz="2400" i="1">
                                    <a:latin typeface="Cambria Math"/>
                                  </a:rPr>
                                </m:ctrlPr>
                              </m:fPr>
                              <m:num>
                                <m:r>
                                  <a:rPr lang="en-US" sz="2400" i="1">
                                    <a:latin typeface="Cambria Math"/>
                                  </a:rPr>
                                  <m:t>1</m:t>
                                </m:r>
                              </m:num>
                              <m:den>
                                <m:sSub>
                                  <m:sSubPr>
                                    <m:ctrlPr>
                                      <a:rPr lang="en-US" sz="2400" i="1">
                                        <a:latin typeface="Cambria Math"/>
                                      </a:rPr>
                                    </m:ctrlPr>
                                  </m:sSubPr>
                                  <m:e>
                                    <m:r>
                                      <a:rPr lang="en-US" sz="2400" i="1">
                                        <a:latin typeface="Cambria Math"/>
                                      </a:rPr>
                                      <m:t>𝐷</m:t>
                                    </m:r>
                                  </m:e>
                                  <m:sub>
                                    <m:r>
                                      <a:rPr lang="en-US" sz="2400" i="1">
                                        <a:latin typeface="Cambria Math"/>
                                      </a:rPr>
                                      <m:t>𝑖𝑗</m:t>
                                    </m:r>
                                  </m:sub>
                                </m:sSub>
                              </m:den>
                            </m:f>
                          </m:e>
                        </m:func>
                        <m:r>
                          <a:rPr lang="en-US" sz="2400" i="1">
                            <a:latin typeface="Cambria Math"/>
                          </a:rPr>
                          <m:t>+</m:t>
                        </m:r>
                        <m:func>
                          <m:funcPr>
                            <m:ctrlPr>
                              <a:rPr lang="en-US" sz="2400" i="1">
                                <a:latin typeface="Cambria Math"/>
                              </a:rPr>
                            </m:ctrlPr>
                          </m:funcPr>
                          <m:fName>
                            <m:r>
                              <m:rPr>
                                <m:sty m:val="p"/>
                              </m:rPr>
                              <a:rPr lang="en-US" sz="2400">
                                <a:latin typeface="Cambria Math"/>
                              </a:rPr>
                              <m:t>ln</m:t>
                            </m:r>
                          </m:fName>
                          <m:e>
                            <m:f>
                              <m:fPr>
                                <m:ctrlPr>
                                  <a:rPr lang="en-US" sz="2400" i="1">
                                    <a:latin typeface="Cambria Math"/>
                                  </a:rPr>
                                </m:ctrlPr>
                              </m:fPr>
                              <m:num>
                                <m:sSub>
                                  <m:sSubPr>
                                    <m:ctrlPr>
                                      <a:rPr lang="en-US" sz="2400" i="1">
                                        <a:latin typeface="Cambria Math"/>
                                      </a:rPr>
                                    </m:ctrlPr>
                                  </m:sSubPr>
                                  <m:e>
                                    <m:r>
                                      <a:rPr lang="en-US" sz="2400" i="1">
                                        <a:latin typeface="Cambria Math"/>
                                      </a:rPr>
                                      <m:t>𝐷</m:t>
                                    </m:r>
                                  </m:e>
                                  <m:sub>
                                    <m:r>
                                      <a:rPr lang="en-US" sz="2400" i="1">
                                        <a:latin typeface="Cambria Math"/>
                                      </a:rPr>
                                      <m:t>𝑑𝑖</m:t>
                                    </m:r>
                                  </m:sub>
                                </m:sSub>
                                <m:r>
                                  <a:rPr lang="en-US" sz="2400" i="1">
                                    <a:latin typeface="Cambria Math"/>
                                  </a:rPr>
                                  <m:t>∙</m:t>
                                </m:r>
                                <m:sSub>
                                  <m:sSubPr>
                                    <m:ctrlPr>
                                      <a:rPr lang="en-US" sz="2400" i="1">
                                        <a:latin typeface="Cambria Math"/>
                                      </a:rPr>
                                    </m:ctrlPr>
                                  </m:sSubPr>
                                  <m:e>
                                    <m:r>
                                      <a:rPr lang="en-US" sz="2400" i="1">
                                        <a:latin typeface="Cambria Math"/>
                                      </a:rPr>
                                      <m:t>𝐷</m:t>
                                    </m:r>
                                  </m:e>
                                  <m:sub>
                                    <m:r>
                                      <a:rPr lang="en-US" sz="2400" i="1">
                                        <a:latin typeface="Cambria Math"/>
                                      </a:rPr>
                                      <m:t>𝑗𝑑</m:t>
                                    </m:r>
                                  </m:sub>
                                </m:sSub>
                              </m:num>
                              <m:den>
                                <m:r>
                                  <a:rPr lang="en-US" sz="2400" i="1">
                                    <a:latin typeface="Cambria Math"/>
                                  </a:rPr>
                                  <m:t>𝐺𝑀</m:t>
                                </m:r>
                                <m:sSub>
                                  <m:sSubPr>
                                    <m:ctrlPr>
                                      <a:rPr lang="en-US" sz="2400" i="1">
                                        <a:latin typeface="Cambria Math"/>
                                      </a:rPr>
                                    </m:ctrlPr>
                                  </m:sSubPr>
                                  <m:e>
                                    <m:r>
                                      <a:rPr lang="en-US" sz="2400" i="1">
                                        <a:latin typeface="Cambria Math"/>
                                      </a:rPr>
                                      <m:t>𝑅</m:t>
                                    </m:r>
                                  </m:e>
                                  <m:sub>
                                    <m:r>
                                      <a:rPr lang="en-US" sz="2400" i="1">
                                        <a:latin typeface="Cambria Math"/>
                                      </a:rPr>
                                      <m:t>𝑑</m:t>
                                    </m:r>
                                  </m:sub>
                                </m:sSub>
                              </m:den>
                            </m:f>
                          </m:e>
                        </m:func>
                      </m:e>
                    </m:d>
                  </m:oMath>
                </a14:m>
                <a:r>
                  <a:rPr lang="en-US" sz="2400" dirty="0" smtClean="0">
                    <a:latin typeface="Times New Roman" pitchFamily="18" charset="0"/>
                    <a:cs typeface="Times New Roman" pitchFamily="18" charset="0"/>
                  </a:rPr>
                  <a:t>			(14)</a:t>
                </a:r>
                <a:endParaRPr lang="en-US" sz="2400" dirty="0">
                  <a:latin typeface="Times New Roman" pitchFamily="18" charset="0"/>
                  <a:cs typeface="Times New Roman" pitchFamily="18" charset="0"/>
                </a:endParaRPr>
              </a:p>
            </p:txBody>
          </p:sp>
        </mc:Choice>
        <mc:Fallback xmlns="">
          <p:sp>
            <p:nvSpPr>
              <p:cNvPr id="6" name="Rectangle 5"/>
              <p:cNvSpPr>
                <a:spLocks noRot="1" noChangeAspect="1" noMove="1" noResize="1" noEditPoints="1" noAdjustHandles="1" noChangeArrowheads="1" noChangeShapeType="1" noTextEdit="1"/>
              </p:cNvSpPr>
              <p:nvPr/>
            </p:nvSpPr>
            <p:spPr>
              <a:xfrm>
                <a:off x="0" y="4700264"/>
                <a:ext cx="9144000" cy="1793761"/>
              </a:xfrm>
              <a:prstGeom prst="rect">
                <a:avLst/>
              </a:prstGeom>
              <a:blipFill rotWithShape="1">
                <a:blip r:embed="rId3"/>
                <a:stretch>
                  <a:fillRect/>
                </a:stretch>
              </a:blipFill>
            </p:spPr>
            <p:txBody>
              <a:bodyPr/>
              <a:lstStyle/>
              <a:p>
                <a:r>
                  <a:rPr lang="en-US">
                    <a:noFill/>
                  </a:rPr>
                  <a:t> </a:t>
                </a:r>
              </a:p>
            </p:txBody>
          </p:sp>
        </mc:Fallback>
      </mc:AlternateContent>
      <p:sp>
        <p:nvSpPr>
          <p:cNvPr id="7" name="TextBox 6"/>
          <p:cNvSpPr txBox="1"/>
          <p:nvPr/>
        </p:nvSpPr>
        <p:spPr>
          <a:xfrm>
            <a:off x="0" y="1447800"/>
            <a:ext cx="9144000" cy="461665"/>
          </a:xfrm>
          <a:prstGeom prst="rect">
            <a:avLst/>
          </a:prstGeom>
          <a:noFill/>
        </p:spPr>
        <p:txBody>
          <a:bodyPr wrap="square" rtlCol="0">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Substitute the self and mutual impedance equations:</a:t>
            </a:r>
            <a:endParaRPr lang="en-US" sz="2400"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8" name="Rectangle 7"/>
              <p:cNvSpPr/>
              <p:nvPr/>
            </p:nvSpPr>
            <p:spPr>
              <a:xfrm>
                <a:off x="0" y="1981200"/>
                <a:ext cx="9144000" cy="1488164"/>
              </a:xfrm>
              <a:prstGeom prst="rect">
                <a:avLst/>
              </a:prstGeom>
            </p:spPr>
            <p:txBody>
              <a:bodyPr wrap="square">
                <a:spAutoFit/>
              </a:bodyPr>
              <a:lstStyle/>
              <a:p>
                <a:pPr algn="just"/>
                <a:r>
                  <a:rPr lang="en-US" sz="2400" dirty="0" smtClean="0"/>
                  <a:t>	</a:t>
                </a:r>
                <a14:m>
                  <m:oMath xmlns:m="http://schemas.openxmlformats.org/officeDocument/2006/math">
                    <m:sSub>
                      <m:sSubPr>
                        <m:ctrlPr>
                          <a:rPr lang="en-US" sz="2400" i="1" smtClean="0">
                            <a:latin typeface="Cambria Math"/>
                          </a:rPr>
                        </m:ctrlPr>
                      </m:sSubPr>
                      <m:e>
                        <m:acc>
                          <m:accPr>
                            <m:chr m:val="̅"/>
                            <m:ctrlPr>
                              <a:rPr lang="en-US" sz="2400" i="1">
                                <a:latin typeface="Cambria Math"/>
                              </a:rPr>
                            </m:ctrlPr>
                          </m:accPr>
                          <m:e>
                            <m:r>
                              <a:rPr lang="en-US" sz="2400" i="1">
                                <a:latin typeface="Cambria Math"/>
                              </a:rPr>
                              <m:t>𝑧</m:t>
                            </m:r>
                          </m:e>
                        </m:acc>
                      </m:e>
                      <m:sub>
                        <m:r>
                          <a:rPr lang="en-US" sz="2400" i="1">
                            <a:latin typeface="Cambria Math"/>
                          </a:rPr>
                          <m:t>𝑖𝑖</m:t>
                        </m:r>
                      </m:sub>
                    </m:sSub>
                    <m:r>
                      <a:rPr lang="en-US" sz="2400" i="1">
                        <a:latin typeface="Cambria Math"/>
                      </a:rPr>
                      <m:t>=</m:t>
                    </m:r>
                    <m:sSub>
                      <m:sSubPr>
                        <m:ctrlPr>
                          <a:rPr lang="en-US" sz="2400" i="1">
                            <a:latin typeface="Cambria Math"/>
                          </a:rPr>
                        </m:ctrlPr>
                      </m:sSubPr>
                      <m:e>
                        <m:r>
                          <a:rPr lang="en-US" sz="2400" i="1">
                            <a:latin typeface="Cambria Math"/>
                          </a:rPr>
                          <m:t>𝑟</m:t>
                        </m:r>
                      </m:e>
                      <m:sub>
                        <m:r>
                          <a:rPr lang="en-US" sz="2400" i="1">
                            <a:latin typeface="Cambria Math"/>
                          </a:rPr>
                          <m:t>𝑖</m:t>
                        </m:r>
                      </m:sub>
                    </m:sSub>
                    <m:r>
                      <a:rPr lang="en-US" sz="2400" i="1">
                        <a:latin typeface="Cambria Math"/>
                      </a:rPr>
                      <m:t>+</m:t>
                    </m:r>
                    <m:r>
                      <a:rPr lang="en-US" sz="2400" i="1">
                        <a:latin typeface="Cambria Math"/>
                      </a:rPr>
                      <m:t>𝑗</m:t>
                    </m:r>
                    <m:r>
                      <a:rPr lang="en-US" sz="2400" i="1">
                        <a:latin typeface="Cambria Math"/>
                      </a:rPr>
                      <m:t>0.12134×</m:t>
                    </m:r>
                    <m:func>
                      <m:funcPr>
                        <m:ctrlPr>
                          <a:rPr lang="en-US" sz="2400" i="1">
                            <a:latin typeface="Cambria Math"/>
                          </a:rPr>
                        </m:ctrlPr>
                      </m:funcPr>
                      <m:fName>
                        <m:r>
                          <m:rPr>
                            <m:sty m:val="p"/>
                          </m:rPr>
                          <a:rPr lang="en-US" sz="2400">
                            <a:latin typeface="Cambria Math"/>
                          </a:rPr>
                          <m:t>ln</m:t>
                        </m:r>
                      </m:fName>
                      <m:e>
                        <m:f>
                          <m:fPr>
                            <m:ctrlPr>
                              <a:rPr lang="en-US" sz="2400" i="1">
                                <a:latin typeface="Cambria Math"/>
                              </a:rPr>
                            </m:ctrlPr>
                          </m:fPr>
                          <m:num>
                            <m:r>
                              <a:rPr lang="en-US" sz="2400" i="1">
                                <a:latin typeface="Cambria Math"/>
                              </a:rPr>
                              <m:t>1</m:t>
                            </m:r>
                          </m:num>
                          <m:den>
                            <m:r>
                              <a:rPr lang="en-US" sz="2400" i="1">
                                <a:latin typeface="Cambria Math"/>
                              </a:rPr>
                              <m:t>𝐺𝑀</m:t>
                            </m:r>
                            <m:sSub>
                              <m:sSubPr>
                                <m:ctrlPr>
                                  <a:rPr lang="en-US" sz="2400" i="1">
                                    <a:latin typeface="Cambria Math"/>
                                  </a:rPr>
                                </m:ctrlPr>
                              </m:sSubPr>
                              <m:e>
                                <m:r>
                                  <a:rPr lang="en-US" sz="2400" i="1">
                                    <a:latin typeface="Cambria Math"/>
                                  </a:rPr>
                                  <m:t>𝑅</m:t>
                                </m:r>
                              </m:e>
                              <m:sub>
                                <m:r>
                                  <a:rPr lang="en-US" sz="2400" i="1">
                                    <a:latin typeface="Cambria Math"/>
                                  </a:rPr>
                                  <m:t>𝑖</m:t>
                                </m:r>
                              </m:sub>
                            </m:sSub>
                          </m:den>
                        </m:f>
                      </m:e>
                    </m:func>
                  </m:oMath>
                </a14:m>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Ω/mile			(6)</a:t>
                </a:r>
              </a:p>
              <a:p>
                <a:pPr algn="just"/>
                <a:r>
                  <a:rPr lang="en-US" sz="2400" dirty="0" smtClean="0"/>
                  <a:t>	</a:t>
                </a:r>
                <a14:m>
                  <m:oMath xmlns:m="http://schemas.openxmlformats.org/officeDocument/2006/math">
                    <m:sSub>
                      <m:sSubPr>
                        <m:ctrlPr>
                          <a:rPr lang="en-US" sz="2400" i="1">
                            <a:latin typeface="Cambria Math"/>
                          </a:rPr>
                        </m:ctrlPr>
                      </m:sSubPr>
                      <m:e>
                        <m:acc>
                          <m:accPr>
                            <m:chr m:val="̅"/>
                            <m:ctrlPr>
                              <a:rPr lang="en-US" sz="2400" i="1">
                                <a:latin typeface="Cambria Math"/>
                              </a:rPr>
                            </m:ctrlPr>
                          </m:accPr>
                          <m:e>
                            <m:r>
                              <a:rPr lang="en-US" sz="2400" i="1">
                                <a:latin typeface="Cambria Math"/>
                              </a:rPr>
                              <m:t>𝑧</m:t>
                            </m:r>
                          </m:e>
                        </m:acc>
                      </m:e>
                      <m:sub>
                        <m:r>
                          <a:rPr lang="en-US" sz="2400" i="1">
                            <a:latin typeface="Cambria Math"/>
                          </a:rPr>
                          <m:t>𝑖𝑗</m:t>
                        </m:r>
                      </m:sub>
                    </m:sSub>
                    <m:r>
                      <a:rPr lang="en-US" sz="2400" i="1">
                        <a:latin typeface="Cambria Math"/>
                      </a:rPr>
                      <m:t>=</m:t>
                    </m:r>
                    <m:r>
                      <a:rPr lang="en-US" sz="2400" i="1">
                        <a:latin typeface="Cambria Math"/>
                      </a:rPr>
                      <m:t>𝑗</m:t>
                    </m:r>
                    <m:r>
                      <a:rPr lang="en-US" sz="2400" i="1">
                        <a:latin typeface="Cambria Math"/>
                      </a:rPr>
                      <m:t>0.12134×</m:t>
                    </m:r>
                    <m:func>
                      <m:funcPr>
                        <m:ctrlPr>
                          <a:rPr lang="en-US" sz="2400" i="1">
                            <a:latin typeface="Cambria Math"/>
                          </a:rPr>
                        </m:ctrlPr>
                      </m:funcPr>
                      <m:fName>
                        <m:r>
                          <m:rPr>
                            <m:sty m:val="p"/>
                          </m:rPr>
                          <a:rPr lang="en-US" sz="2400">
                            <a:latin typeface="Cambria Math"/>
                          </a:rPr>
                          <m:t>ln</m:t>
                        </m:r>
                      </m:fName>
                      <m:e>
                        <m:f>
                          <m:fPr>
                            <m:ctrlPr>
                              <a:rPr lang="en-US" sz="2400" i="1">
                                <a:latin typeface="Cambria Math"/>
                              </a:rPr>
                            </m:ctrlPr>
                          </m:fPr>
                          <m:num>
                            <m:r>
                              <a:rPr lang="en-US" sz="2400" i="1">
                                <a:latin typeface="Cambria Math"/>
                              </a:rPr>
                              <m:t>1</m:t>
                            </m:r>
                          </m:num>
                          <m:den>
                            <m:sSub>
                              <m:sSubPr>
                                <m:ctrlPr>
                                  <a:rPr lang="en-US" sz="2400" i="1">
                                    <a:latin typeface="Cambria Math"/>
                                  </a:rPr>
                                </m:ctrlPr>
                              </m:sSubPr>
                              <m:e>
                                <m:r>
                                  <a:rPr lang="en-US" sz="2400" i="1">
                                    <a:latin typeface="Cambria Math"/>
                                  </a:rPr>
                                  <m:t>𝐷</m:t>
                                </m:r>
                              </m:e>
                              <m:sub>
                                <m:r>
                                  <a:rPr lang="en-US" sz="2400" i="1">
                                    <a:latin typeface="Cambria Math"/>
                                  </a:rPr>
                                  <m:t>𝑖𝑗</m:t>
                                </m:r>
                              </m:sub>
                            </m:sSub>
                          </m:den>
                        </m:f>
                      </m:e>
                    </m:func>
                  </m:oMath>
                </a14:m>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Ω/mile				(7)</a:t>
                </a:r>
                <a:endParaRPr lang="en-US" sz="2400" dirty="0">
                  <a:latin typeface="Times New Roman" pitchFamily="18" charset="0"/>
                  <a:cs typeface="Times New Roman" pitchFamily="18" charset="0"/>
                </a:endParaRPr>
              </a:p>
              <a:p>
                <a:endParaRPr lang="en-US" sz="1400" dirty="0">
                  <a:latin typeface="Times New Roman" pitchFamily="18" charset="0"/>
                  <a:cs typeface="Times New Roman" pitchFamily="18" charset="0"/>
                </a:endParaRPr>
              </a:p>
            </p:txBody>
          </p:sp>
        </mc:Choice>
        <mc:Fallback xmlns="">
          <p:sp>
            <p:nvSpPr>
              <p:cNvPr id="8" name="Rectangle 7"/>
              <p:cNvSpPr>
                <a:spLocks noRot="1" noChangeAspect="1" noMove="1" noResize="1" noEditPoints="1" noAdjustHandles="1" noChangeArrowheads="1" noChangeShapeType="1" noTextEdit="1"/>
              </p:cNvSpPr>
              <p:nvPr/>
            </p:nvSpPr>
            <p:spPr>
              <a:xfrm>
                <a:off x="0" y="1981200"/>
                <a:ext cx="9144000" cy="1488164"/>
              </a:xfrm>
              <a:prstGeom prst="rect">
                <a:avLst/>
              </a:prstGeom>
              <a:blipFill rotWithShape="1">
                <a:blip r:embed="rId4"/>
                <a:stretch>
                  <a:fillRect/>
                </a:stretch>
              </a:blipFill>
            </p:spPr>
            <p:txBody>
              <a:bodyPr/>
              <a:lstStyle/>
              <a:p>
                <a:r>
                  <a:rPr lang="en-US">
                    <a:noFill/>
                  </a:rPr>
                  <a:t> </a:t>
                </a:r>
              </a:p>
            </p:txBody>
          </p:sp>
        </mc:Fallback>
      </mc:AlternateContent>
      <p:sp>
        <p:nvSpPr>
          <p:cNvPr id="9" name="TextBox 8"/>
          <p:cNvSpPr txBox="1"/>
          <p:nvPr/>
        </p:nvSpPr>
        <p:spPr>
          <a:xfrm>
            <a:off x="152400" y="3733800"/>
            <a:ext cx="8382000" cy="830997"/>
          </a:xfrm>
          <a:prstGeom prst="rect">
            <a:avLst/>
          </a:prstGeom>
          <a:noFill/>
        </p:spPr>
        <p:txBody>
          <a:bodyPr wrap="square" rtlCol="0">
            <a:spAutoFit/>
          </a:bodyPr>
          <a:lstStyle/>
          <a:p>
            <a:r>
              <a:rPr lang="en-US" sz="2400" dirty="0" smtClean="0">
                <a:latin typeface="Times New Roman" pitchFamily="18" charset="0"/>
                <a:cs typeface="Times New Roman" pitchFamily="18" charset="0"/>
              </a:rPr>
              <a:t>	into our “hat” impedances (</a:t>
            </a:r>
            <a:r>
              <a:rPr lang="en-US" sz="2400" dirty="0" err="1" smtClean="0">
                <a:latin typeface="Times New Roman" pitchFamily="18" charset="0"/>
                <a:cs typeface="Times New Roman" pitchFamily="18" charset="0"/>
              </a:rPr>
              <a:t>eq’s</a:t>
            </a:r>
            <a:r>
              <a:rPr lang="en-US" sz="2400" dirty="0" smtClean="0">
                <a:latin typeface="Times New Roman" pitchFamily="18" charset="0"/>
                <a:cs typeface="Times New Roman" pitchFamily="18" charset="0"/>
              </a:rPr>
              <a:t> 11 and 12) </a:t>
            </a:r>
          </a:p>
          <a:p>
            <a:r>
              <a:rPr lang="en-US" sz="2400" dirty="0" smtClean="0">
                <a:latin typeface="Times New Roman" pitchFamily="18" charset="0"/>
                <a:cs typeface="Times New Roman" pitchFamily="18" charset="0"/>
              </a:rPr>
              <a:t>to get the </a:t>
            </a:r>
            <a:r>
              <a:rPr lang="en-US" sz="2400" i="1" dirty="0" smtClean="0">
                <a:latin typeface="Times New Roman" pitchFamily="18" charset="0"/>
                <a:cs typeface="Times New Roman" pitchFamily="18" charset="0"/>
              </a:rPr>
              <a:t>primitive</a:t>
            </a:r>
            <a:r>
              <a:rPr lang="en-US" sz="2400" dirty="0" smtClean="0">
                <a:latin typeface="Times New Roman" pitchFamily="18" charset="0"/>
                <a:cs typeface="Times New Roman" pitchFamily="18" charset="0"/>
              </a:rPr>
              <a:t> self and mutual impedances:</a:t>
            </a:r>
            <a:endParaRPr lang="en-US" sz="2400" dirty="0">
              <a:latin typeface="Times New Roman" pitchFamily="18" charset="0"/>
              <a:cs typeface="Times New Roman" pitchFamily="18" charset="0"/>
            </a:endParaRPr>
          </a:p>
        </p:txBody>
      </p:sp>
    </p:spTree>
    <p:extLst>
      <p:ext uri="{BB962C8B-B14F-4D97-AF65-F5344CB8AC3E}">
        <p14:creationId xmlns:p14="http://schemas.microsoft.com/office/powerpoint/2010/main" val="2619747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1: </a:t>
            </a:r>
            <a:r>
              <a:rPr lang="en-US" dirty="0"/>
              <a:t>Overhead Lines </a:t>
            </a:r>
          </a:p>
        </p:txBody>
      </p:sp>
      <p:sp>
        <p:nvSpPr>
          <p:cNvPr id="3" name="Content Placeholder 2"/>
          <p:cNvSpPr>
            <a:spLocks noGrp="1"/>
          </p:cNvSpPr>
          <p:nvPr>
            <p:ph idx="1"/>
          </p:nvPr>
        </p:nvSpPr>
        <p:spPr/>
        <p:txBody>
          <a:bodyPr>
            <a:normAutofit fontScale="77500" lnSpcReduction="20000"/>
          </a:bodyPr>
          <a:lstStyle/>
          <a:p>
            <a:pPr>
              <a:spcAft>
                <a:spcPts val="600"/>
              </a:spcAft>
            </a:pPr>
            <a:r>
              <a:rPr lang="en-US" sz="3100" dirty="0" smtClean="0"/>
              <a:t>Series </a:t>
            </a:r>
            <a:r>
              <a:rPr lang="en-US" sz="3100" dirty="0"/>
              <a:t>impedance of Overhead Lines</a:t>
            </a:r>
          </a:p>
          <a:p>
            <a:pPr marL="971550" lvl="1" indent="-457200">
              <a:spcAft>
                <a:spcPts val="600"/>
              </a:spcAft>
            </a:pPr>
            <a:r>
              <a:rPr lang="en-US" sz="2600" dirty="0"/>
              <a:t>Transposed Three-phase Lines</a:t>
            </a:r>
          </a:p>
          <a:p>
            <a:pPr marL="971550" lvl="1" indent="-457200">
              <a:spcAft>
                <a:spcPts val="600"/>
              </a:spcAft>
            </a:pPr>
            <a:r>
              <a:rPr lang="en-US" sz="2600" dirty="0" err="1"/>
              <a:t>Untransposed</a:t>
            </a:r>
            <a:r>
              <a:rPr lang="en-US" sz="2600" dirty="0"/>
              <a:t> Distribution Lines</a:t>
            </a:r>
          </a:p>
          <a:p>
            <a:pPr marL="971550" lvl="1" indent="-457200">
              <a:spcAft>
                <a:spcPts val="600"/>
              </a:spcAft>
            </a:pPr>
            <a:r>
              <a:rPr lang="en-US" sz="2600" b="1" u="sng" dirty="0"/>
              <a:t>Carson’s Equations</a:t>
            </a:r>
          </a:p>
          <a:p>
            <a:pPr marL="971550" lvl="1" indent="-457200">
              <a:spcAft>
                <a:spcPts val="600"/>
              </a:spcAft>
            </a:pPr>
            <a:r>
              <a:rPr lang="en-US" sz="2600" dirty="0"/>
              <a:t>Modified Carson’s Equations</a:t>
            </a:r>
          </a:p>
          <a:p>
            <a:pPr marL="971550" lvl="1" indent="-457200">
              <a:spcAft>
                <a:spcPts val="600"/>
              </a:spcAft>
            </a:pPr>
            <a:r>
              <a:rPr lang="en-US" sz="2600" dirty="0"/>
              <a:t>Primitive Impedance Matrix for Overhead Lines</a:t>
            </a:r>
          </a:p>
          <a:p>
            <a:pPr marL="971550" lvl="1" indent="-457200">
              <a:spcAft>
                <a:spcPts val="600"/>
              </a:spcAft>
            </a:pPr>
            <a:r>
              <a:rPr lang="en-US" sz="2600" dirty="0"/>
              <a:t>Phase Impedance Matrix for Overhead Lines</a:t>
            </a:r>
          </a:p>
          <a:p>
            <a:pPr marL="971550" lvl="1" indent="-457200">
              <a:spcAft>
                <a:spcPts val="600"/>
              </a:spcAft>
            </a:pPr>
            <a:r>
              <a:rPr lang="en-US" sz="2600" dirty="0"/>
              <a:t>Sequence Impedances</a:t>
            </a:r>
          </a:p>
          <a:p>
            <a:pPr marL="971550" lvl="1" indent="-457200">
              <a:spcAft>
                <a:spcPts val="600"/>
              </a:spcAft>
            </a:pPr>
            <a:r>
              <a:rPr lang="en-US" sz="2600" dirty="0"/>
              <a:t>Parallel Overhead Distribution Lines</a:t>
            </a:r>
          </a:p>
          <a:p>
            <a:pPr>
              <a:spcAft>
                <a:spcPts val="600"/>
              </a:spcAft>
            </a:pPr>
            <a:r>
              <a:rPr lang="en-US" sz="3100" dirty="0"/>
              <a:t>Shunt Admittance of Overhead Parallel Lines</a:t>
            </a:r>
          </a:p>
          <a:p>
            <a:pPr>
              <a:spcAft>
                <a:spcPts val="600"/>
              </a:spcAft>
            </a:pPr>
            <a:r>
              <a:rPr lang="en-US" sz="3100" dirty="0"/>
              <a:t>General Voltage Drop </a:t>
            </a:r>
            <a:r>
              <a:rPr lang="en-US" sz="3100" dirty="0" smtClean="0"/>
              <a:t>Equation</a:t>
            </a:r>
            <a:endParaRPr lang="en-US" dirty="0"/>
          </a:p>
        </p:txBody>
      </p:sp>
    </p:spTree>
    <p:extLst>
      <p:ext uri="{BB962C8B-B14F-4D97-AF65-F5344CB8AC3E}">
        <p14:creationId xmlns:p14="http://schemas.microsoft.com/office/powerpoint/2010/main" val="3917905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762000"/>
            <a:ext cx="9144000" cy="5940088"/>
          </a:xfrm>
          <a:prstGeom prst="rect">
            <a:avLst/>
          </a:prstGeom>
          <a:noFill/>
        </p:spPr>
        <p:txBody>
          <a:bodyPr wrap="square" rtlCol="0">
            <a:spAutoFit/>
          </a:bodyPr>
          <a:lstStyle/>
          <a:p>
            <a:pPr marL="342900" indent="-342900"/>
            <a:r>
              <a:rPr lang="en-US" sz="2800" dirty="0" smtClean="0"/>
              <a:t>	</a:t>
            </a:r>
            <a:r>
              <a:rPr lang="en-US" sz="2800" dirty="0" smtClean="0">
                <a:latin typeface="Times New Roman" pitchFamily="18" charset="0"/>
                <a:cs typeface="Times New Roman" pitchFamily="18" charset="0"/>
              </a:rPr>
              <a:t>Carson’s Equations</a:t>
            </a:r>
          </a:p>
          <a:p>
            <a:pPr marL="342900" indent="-342900"/>
            <a:endParaRPr lang="en-US" sz="2800" dirty="0" smtClean="0"/>
          </a:p>
          <a:p>
            <a:pPr marL="342900" indent="-342900">
              <a:buFont typeface="Wingdings" pitchFamily="2" charset="2"/>
              <a:buChar char="Ø"/>
            </a:pPr>
            <a:r>
              <a:rPr lang="en-US" sz="2400" dirty="0" smtClean="0">
                <a:latin typeface="Times New Roman" pitchFamily="18" charset="0"/>
                <a:cs typeface="Times New Roman" pitchFamily="18" charset="0"/>
              </a:rPr>
              <a:t>Because distribution is inherently unbalanced, the most accurate analysis should not make any assumptions regarding :</a:t>
            </a:r>
          </a:p>
          <a:p>
            <a:pPr marL="800100" lvl="1" indent="-342900">
              <a:buFont typeface="Wingdings" pitchFamily="2" charset="2"/>
              <a:buChar char="Ø"/>
            </a:pPr>
            <a:r>
              <a:rPr lang="en-US" sz="2400" dirty="0" smtClean="0">
                <a:latin typeface="Times New Roman" pitchFamily="18" charset="0"/>
                <a:cs typeface="Times New Roman" pitchFamily="18" charset="0"/>
              </a:rPr>
              <a:t>the spacing between conductors</a:t>
            </a:r>
          </a:p>
          <a:p>
            <a:pPr marL="800100" lvl="1" indent="-342900">
              <a:buFont typeface="Wingdings" pitchFamily="2" charset="2"/>
              <a:buChar char="Ø"/>
            </a:pPr>
            <a:r>
              <a:rPr lang="en-US" sz="2400" dirty="0" smtClean="0">
                <a:latin typeface="Times New Roman" pitchFamily="18" charset="0"/>
                <a:cs typeface="Times New Roman" pitchFamily="18" charset="0"/>
              </a:rPr>
              <a:t>conductor sizes</a:t>
            </a:r>
          </a:p>
          <a:p>
            <a:pPr marL="800100" lvl="1" indent="-342900">
              <a:buFont typeface="Wingdings" pitchFamily="2" charset="2"/>
              <a:buChar char="Ø"/>
            </a:pPr>
            <a:r>
              <a:rPr lang="en-US" sz="2400" dirty="0" smtClean="0">
                <a:latin typeface="Times New Roman" pitchFamily="18" charset="0"/>
                <a:cs typeface="Times New Roman" pitchFamily="18" charset="0"/>
              </a:rPr>
              <a:t> transposition </a:t>
            </a:r>
          </a:p>
          <a:p>
            <a:pPr marL="342900" indent="-342900">
              <a:buFont typeface="Wingdings" pitchFamily="2" charset="2"/>
              <a:buChar char="Ø"/>
            </a:pPr>
            <a:endParaRPr lang="en-US" sz="2400" dirty="0" smtClean="0">
              <a:latin typeface="Times New Roman" pitchFamily="18" charset="0"/>
              <a:cs typeface="Times New Roman" pitchFamily="18" charset="0"/>
            </a:endParaRPr>
          </a:p>
          <a:p>
            <a:pPr marL="342900" indent="-342900">
              <a:buFont typeface="Wingdings" pitchFamily="2" charset="2"/>
              <a:buChar char="Ø"/>
            </a:pPr>
            <a:r>
              <a:rPr lang="en-US" sz="2400" dirty="0" smtClean="0">
                <a:latin typeface="Times New Roman" pitchFamily="18" charset="0"/>
                <a:cs typeface="Times New Roman" pitchFamily="18" charset="0"/>
              </a:rPr>
              <a:t>Carson assumes the earth is an infinite, uniform solid, with a flat uniform upper surface and a constant resistivity. </a:t>
            </a:r>
          </a:p>
          <a:p>
            <a:pPr marL="342900" indent="-342900">
              <a:buFont typeface="Wingdings" pitchFamily="2" charset="2"/>
              <a:buChar char="Ø"/>
            </a:pPr>
            <a:endParaRPr lang="en-US" sz="2400" dirty="0" smtClean="0">
              <a:latin typeface="Times New Roman" pitchFamily="18" charset="0"/>
              <a:cs typeface="Times New Roman" pitchFamily="18" charset="0"/>
            </a:endParaRPr>
          </a:p>
          <a:p>
            <a:pPr marL="342900" indent="-342900">
              <a:buFont typeface="Wingdings" pitchFamily="2" charset="2"/>
              <a:buChar char="Ø"/>
            </a:pPr>
            <a:r>
              <a:rPr lang="en-US" sz="2400" dirty="0" smtClean="0">
                <a:latin typeface="Times New Roman" pitchFamily="18" charset="0"/>
                <a:cs typeface="Times New Roman" pitchFamily="18" charset="0"/>
              </a:rPr>
              <a:t>Any “end effects” introduced at the neutral grounding points are not large at power frequencies, and there, are neglected. </a:t>
            </a:r>
          </a:p>
          <a:p>
            <a:pPr lvl="1"/>
            <a:r>
              <a:rPr lang="en-US" sz="2400" dirty="0" smtClean="0">
                <a:latin typeface="Times New Roman" pitchFamily="18" charset="0"/>
                <a:cs typeface="Times New Roman" pitchFamily="18" charset="0"/>
              </a:rPr>
              <a:t>	</a:t>
            </a:r>
          </a:p>
          <a:p>
            <a:endParaRPr lang="en-US" dirty="0"/>
          </a:p>
          <a:p>
            <a:endParaRPr lang="en-US" dirty="0"/>
          </a:p>
        </p:txBody>
      </p:sp>
      <p:sp>
        <p:nvSpPr>
          <p:cNvPr id="3" name="TextBox 2"/>
          <p:cNvSpPr txBox="1"/>
          <p:nvPr/>
        </p:nvSpPr>
        <p:spPr>
          <a:xfrm>
            <a:off x="0" y="0"/>
            <a:ext cx="9144000" cy="584775"/>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Series impedance of Overhead Lines (</a:t>
            </a:r>
            <a:r>
              <a:rPr lang="en-US" sz="3200" dirty="0" err="1" smtClean="0">
                <a:latin typeface="Times New Roman" pitchFamily="18" charset="0"/>
                <a:cs typeface="Times New Roman" pitchFamily="18" charset="0"/>
              </a:rPr>
              <a:t>Contd</a:t>
            </a:r>
            <a:r>
              <a:rPr lang="en-US" sz="3200" dirty="0" smtClean="0">
                <a:latin typeface="Times New Roman" pitchFamily="18" charset="0"/>
                <a:cs typeface="Times New Roman" pitchFamily="18" charset="0"/>
              </a:rPr>
              <a:t>…)</a:t>
            </a:r>
          </a:p>
        </p:txBody>
      </p:sp>
    </p:spTree>
    <p:extLst>
      <p:ext uri="{BB962C8B-B14F-4D97-AF65-F5344CB8AC3E}">
        <p14:creationId xmlns:p14="http://schemas.microsoft.com/office/powerpoint/2010/main" val="970141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Module 1 Overview</a:t>
            </a:r>
            <a:endParaRPr lang="en-US" dirty="0"/>
          </a:p>
        </p:txBody>
      </p:sp>
      <p:sp>
        <p:nvSpPr>
          <p:cNvPr id="5" name="Content Placeholder 4"/>
          <p:cNvSpPr>
            <a:spLocks noGrp="1"/>
          </p:cNvSpPr>
          <p:nvPr>
            <p:ph idx="1"/>
          </p:nvPr>
        </p:nvSpPr>
        <p:spPr/>
        <p:txBody>
          <a:bodyPr/>
          <a:lstStyle/>
          <a:p>
            <a:r>
              <a:rPr lang="en-US" dirty="0" smtClean="0"/>
              <a:t>Part 1: </a:t>
            </a:r>
            <a:r>
              <a:rPr lang="en-US" dirty="0"/>
              <a:t>Overhead Lines </a:t>
            </a:r>
          </a:p>
          <a:p>
            <a:endParaRPr lang="en-US" dirty="0" smtClean="0"/>
          </a:p>
          <a:p>
            <a:r>
              <a:rPr lang="en-US" dirty="0" smtClean="0"/>
              <a:t>Part 2: </a:t>
            </a:r>
            <a:r>
              <a:rPr lang="en-US" dirty="0"/>
              <a:t>Underground lines</a:t>
            </a:r>
          </a:p>
          <a:p>
            <a:endParaRPr lang="en-US" dirty="0" smtClean="0"/>
          </a:p>
          <a:p>
            <a:r>
              <a:rPr lang="en-US" dirty="0" smtClean="0"/>
              <a:t>Part 3: Three Phase Transformer Models</a:t>
            </a:r>
          </a:p>
          <a:p>
            <a:endParaRPr lang="en-US" dirty="0" smtClean="0"/>
          </a:p>
          <a:p>
            <a:r>
              <a:rPr lang="en-US" dirty="0" smtClean="0"/>
              <a:t>Part 4: Center –Tapped Transformers and </a:t>
            </a:r>
            <a:r>
              <a:rPr lang="en-US" dirty="0" err="1" smtClean="0"/>
              <a:t>Secondaries</a:t>
            </a:r>
            <a:endParaRPr lang="en-US" dirty="0" smtClean="0"/>
          </a:p>
          <a:p>
            <a:endParaRPr lang="en-US" dirty="0" smtClean="0"/>
          </a:p>
          <a:p>
            <a:r>
              <a:rPr lang="en-US"/>
              <a:t>Part </a:t>
            </a:r>
            <a:r>
              <a:rPr lang="en-US" smtClean="0"/>
              <a:t>5: </a:t>
            </a:r>
            <a:r>
              <a:rPr lang="en-US"/>
              <a:t>IEEE </a:t>
            </a:r>
            <a:r>
              <a:rPr lang="en-US" dirty="0" smtClean="0"/>
              <a:t>Test Systems</a:t>
            </a:r>
            <a:endParaRPr lang="en-US" dirty="0"/>
          </a:p>
        </p:txBody>
      </p:sp>
    </p:spTree>
    <p:extLst>
      <p:ext uri="{BB962C8B-B14F-4D97-AF65-F5344CB8AC3E}">
        <p14:creationId xmlns:p14="http://schemas.microsoft.com/office/powerpoint/2010/main" val="302722536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800600" y="1066800"/>
            <a:ext cx="4191000" cy="3293209"/>
          </a:xfrm>
          <a:prstGeom prst="rect">
            <a:avLst/>
          </a:prstGeom>
          <a:noFill/>
        </p:spPr>
        <p:txBody>
          <a:bodyPr wrap="square" rtlCol="0">
            <a:spAutoFit/>
          </a:bodyPr>
          <a:lstStyle/>
          <a:p>
            <a:pPr marL="342900" indent="-342900"/>
            <a:r>
              <a:rPr lang="en-US" sz="2800" dirty="0" smtClean="0"/>
              <a:t>	</a:t>
            </a:r>
            <a:r>
              <a:rPr lang="en-US" sz="2400" dirty="0" smtClean="0">
                <a:latin typeface="Times New Roman" pitchFamily="18" charset="0"/>
                <a:cs typeface="Times New Roman" pitchFamily="18" charset="0"/>
              </a:rPr>
              <a:t>Carson made use of conductor images; that is, every conductor at a given distance above ground has an image conductor at the same distance below-ground. </a:t>
            </a:r>
          </a:p>
          <a:p>
            <a:pPr lvl="1"/>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	</a:t>
            </a:r>
          </a:p>
          <a:p>
            <a:endParaRPr lang="en-US" dirty="0"/>
          </a:p>
          <a:p>
            <a:endParaRPr lang="en-US" dirty="0"/>
          </a:p>
        </p:txBody>
      </p:sp>
      <p:sp>
        <p:nvSpPr>
          <p:cNvPr id="3" name="TextBox 2"/>
          <p:cNvSpPr txBox="1"/>
          <p:nvPr/>
        </p:nvSpPr>
        <p:spPr>
          <a:xfrm>
            <a:off x="0" y="0"/>
            <a:ext cx="9144000" cy="584775"/>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Series impedance of Overhead Lines (</a:t>
            </a:r>
            <a:r>
              <a:rPr lang="en-US" sz="3200" dirty="0" err="1" smtClean="0">
                <a:latin typeface="Times New Roman" pitchFamily="18" charset="0"/>
                <a:cs typeface="Times New Roman" pitchFamily="18" charset="0"/>
              </a:rPr>
              <a:t>Contd</a:t>
            </a:r>
            <a:r>
              <a:rPr lang="en-US" sz="3200" dirty="0" smtClean="0">
                <a:latin typeface="Times New Roman" pitchFamily="18" charset="0"/>
                <a:cs typeface="Times New Roman" pitchFamily="18" charset="0"/>
              </a:rPr>
              <a:t>…)</a:t>
            </a:r>
          </a:p>
        </p:txBody>
      </p:sp>
      <p:sp>
        <p:nvSpPr>
          <p:cNvPr id="6" name="TextBox 5"/>
          <p:cNvSpPr txBox="1"/>
          <p:nvPr/>
        </p:nvSpPr>
        <p:spPr>
          <a:xfrm>
            <a:off x="304800" y="609600"/>
            <a:ext cx="4572000" cy="523220"/>
          </a:xfrm>
          <a:prstGeom prst="rect">
            <a:avLst/>
          </a:prstGeom>
          <a:noFill/>
        </p:spPr>
        <p:txBody>
          <a:bodyPr wrap="square" rtlCol="0">
            <a:spAutoFit/>
          </a:bodyPr>
          <a:lstStyle/>
          <a:p>
            <a:pPr marL="342900" indent="-342900"/>
            <a:r>
              <a:rPr lang="en-US" sz="2800" dirty="0" smtClean="0"/>
              <a:t>	</a:t>
            </a:r>
            <a:r>
              <a:rPr lang="en-US" sz="2800" dirty="0" smtClean="0">
                <a:latin typeface="Times New Roman" pitchFamily="18" charset="0"/>
                <a:cs typeface="Times New Roman" pitchFamily="18" charset="0"/>
              </a:rPr>
              <a:t>Carson’s Equations</a:t>
            </a:r>
            <a:endParaRPr lang="en-US" sz="2800" dirty="0">
              <a:latin typeface="Times New Roman" pitchFamily="18" charset="0"/>
              <a:cs typeface="Times New Roman" pitchFamily="18" charset="0"/>
            </a:endParaRP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2483" y="1066800"/>
            <a:ext cx="3833317" cy="3810000"/>
          </a:xfrm>
          <a:prstGeom prst="rect">
            <a:avLst/>
          </a:prstGeom>
        </p:spPr>
      </p:pic>
      <mc:AlternateContent xmlns:mc="http://schemas.openxmlformats.org/markup-compatibility/2006" xmlns:a14="http://schemas.microsoft.com/office/drawing/2010/main">
        <mc:Choice Requires="a14">
          <p:sp>
            <p:nvSpPr>
              <p:cNvPr id="8" name="TextBox 7"/>
              <p:cNvSpPr txBox="1"/>
              <p:nvPr/>
            </p:nvSpPr>
            <p:spPr>
              <a:xfrm>
                <a:off x="76200" y="5105400"/>
                <a:ext cx="9067800" cy="2039982"/>
              </a:xfrm>
              <a:prstGeom prst="rect">
                <a:avLst/>
              </a:prstGeom>
              <a:noFill/>
            </p:spPr>
            <p:txBody>
              <a:bodyPr wrap="square" rtlCol="0">
                <a:spAutoFit/>
              </a:bodyPr>
              <a:lstStyle/>
              <a:p>
                <a14:m>
                  <m:oMath xmlns:m="http://schemas.openxmlformats.org/officeDocument/2006/math">
                    <m:sSub>
                      <m:sSubPr>
                        <m:ctrlPr>
                          <a:rPr lang="en-US" sz="2400" i="1" smtClean="0">
                            <a:latin typeface="Cambria Math"/>
                          </a:rPr>
                        </m:ctrlPr>
                      </m:sSubPr>
                      <m:e>
                        <m:acc>
                          <m:accPr>
                            <m:chr m:val="̂"/>
                            <m:ctrlPr>
                              <a:rPr lang="en-US" sz="2400" i="1">
                                <a:latin typeface="Cambria Math"/>
                              </a:rPr>
                            </m:ctrlPr>
                          </m:accPr>
                          <m:e>
                            <m:r>
                              <a:rPr lang="en-US" sz="2400" i="1">
                                <a:latin typeface="Cambria Math"/>
                              </a:rPr>
                              <m:t>𝑧</m:t>
                            </m:r>
                          </m:e>
                        </m:acc>
                      </m:e>
                      <m:sub>
                        <m:r>
                          <a:rPr lang="en-US" sz="2400" i="1">
                            <a:latin typeface="Cambria Math"/>
                          </a:rPr>
                          <m:t>𝑖𝑖</m:t>
                        </m:r>
                      </m:sub>
                    </m:sSub>
                    <m:r>
                      <a:rPr lang="en-US" sz="2400" i="1">
                        <a:latin typeface="Cambria Math"/>
                      </a:rPr>
                      <m:t>= </m:t>
                    </m:r>
                    <m:sSub>
                      <m:sSubPr>
                        <m:ctrlPr>
                          <a:rPr lang="en-US" sz="2400" i="1">
                            <a:latin typeface="Cambria Math"/>
                          </a:rPr>
                        </m:ctrlPr>
                      </m:sSubPr>
                      <m:e>
                        <m:r>
                          <a:rPr lang="en-US" sz="2400" i="1">
                            <a:latin typeface="Cambria Math"/>
                          </a:rPr>
                          <m:t>𝑟</m:t>
                        </m:r>
                      </m:e>
                      <m:sub>
                        <m:r>
                          <a:rPr lang="en-US" sz="2400" i="1">
                            <a:latin typeface="Cambria Math"/>
                          </a:rPr>
                          <m:t>𝑖</m:t>
                        </m:r>
                      </m:sub>
                    </m:sSub>
                    <m:r>
                      <a:rPr lang="en-US" sz="2400" i="1">
                        <a:latin typeface="Cambria Math"/>
                      </a:rPr>
                      <m:t>+4</m:t>
                    </m:r>
                    <m:r>
                      <a:rPr lang="en-US" sz="2400" i="1">
                        <a:latin typeface="Cambria Math"/>
                      </a:rPr>
                      <m:t>𝜔</m:t>
                    </m:r>
                    <m:sSub>
                      <m:sSubPr>
                        <m:ctrlPr>
                          <a:rPr lang="en-US" sz="2400" i="1">
                            <a:latin typeface="Cambria Math"/>
                          </a:rPr>
                        </m:ctrlPr>
                      </m:sSubPr>
                      <m:e>
                        <m:r>
                          <a:rPr lang="en-US" sz="2400" i="1">
                            <a:latin typeface="Cambria Math"/>
                          </a:rPr>
                          <m:t>𝑃</m:t>
                        </m:r>
                      </m:e>
                      <m:sub>
                        <m:r>
                          <a:rPr lang="en-US" sz="2400" i="1">
                            <a:latin typeface="Cambria Math"/>
                          </a:rPr>
                          <m:t>𝑖𝑖</m:t>
                        </m:r>
                      </m:sub>
                    </m:sSub>
                    <m:r>
                      <a:rPr lang="en-US" sz="2400" i="1">
                        <a:latin typeface="Cambria Math"/>
                      </a:rPr>
                      <m:t>𝐺</m:t>
                    </m:r>
                    <m:r>
                      <a:rPr lang="en-US" sz="2400" i="1">
                        <a:latin typeface="Cambria Math"/>
                      </a:rPr>
                      <m:t>+</m:t>
                    </m:r>
                    <m:r>
                      <a:rPr lang="en-US" sz="2400" i="1">
                        <a:latin typeface="Cambria Math"/>
                      </a:rPr>
                      <m:t>𝑗</m:t>
                    </m:r>
                    <m:d>
                      <m:dPr>
                        <m:ctrlPr>
                          <a:rPr lang="en-US" sz="2400" i="1">
                            <a:latin typeface="Cambria Math"/>
                          </a:rPr>
                        </m:ctrlPr>
                      </m:dPr>
                      <m:e>
                        <m:sSub>
                          <m:sSubPr>
                            <m:ctrlPr>
                              <a:rPr lang="en-US" sz="2400" i="1">
                                <a:latin typeface="Cambria Math"/>
                              </a:rPr>
                            </m:ctrlPr>
                          </m:sSubPr>
                          <m:e>
                            <m:r>
                              <a:rPr lang="en-US" sz="2400" i="1">
                                <a:latin typeface="Cambria Math"/>
                              </a:rPr>
                              <m:t>𝑋</m:t>
                            </m:r>
                          </m:e>
                          <m:sub>
                            <m:r>
                              <a:rPr lang="en-US" sz="2400" i="1">
                                <a:latin typeface="Cambria Math"/>
                              </a:rPr>
                              <m:t>𝑖</m:t>
                            </m:r>
                          </m:sub>
                        </m:sSub>
                        <m:r>
                          <a:rPr lang="en-US" sz="2400" i="1">
                            <a:latin typeface="Cambria Math"/>
                          </a:rPr>
                          <m:t>+2</m:t>
                        </m:r>
                        <m:r>
                          <a:rPr lang="en-US" sz="2400" i="1">
                            <a:latin typeface="Cambria Math"/>
                          </a:rPr>
                          <m:t>𝜔</m:t>
                        </m:r>
                        <m:r>
                          <a:rPr lang="en-US" sz="2400" i="1">
                            <a:latin typeface="Cambria Math"/>
                          </a:rPr>
                          <m:t>𝐺</m:t>
                        </m:r>
                        <m:r>
                          <a:rPr lang="en-US" sz="2400" i="1">
                            <a:latin typeface="Cambria Math"/>
                          </a:rPr>
                          <m:t>∙</m:t>
                        </m:r>
                        <m:func>
                          <m:funcPr>
                            <m:ctrlPr>
                              <a:rPr lang="en-US" sz="2400" i="1">
                                <a:latin typeface="Cambria Math"/>
                              </a:rPr>
                            </m:ctrlPr>
                          </m:funcPr>
                          <m:fName>
                            <m:r>
                              <m:rPr>
                                <m:sty m:val="p"/>
                              </m:rPr>
                              <a:rPr lang="en-US" sz="2400">
                                <a:latin typeface="Cambria Math"/>
                              </a:rPr>
                              <m:t>ln</m:t>
                            </m:r>
                          </m:fName>
                          <m:e>
                            <m:f>
                              <m:fPr>
                                <m:ctrlPr>
                                  <a:rPr lang="en-US" sz="2400" i="1">
                                    <a:latin typeface="Cambria Math"/>
                                  </a:rPr>
                                </m:ctrlPr>
                              </m:fPr>
                              <m:num>
                                <m:sSub>
                                  <m:sSubPr>
                                    <m:ctrlPr>
                                      <a:rPr lang="en-US" sz="2400" i="1">
                                        <a:latin typeface="Cambria Math"/>
                                      </a:rPr>
                                    </m:ctrlPr>
                                  </m:sSubPr>
                                  <m:e>
                                    <m:r>
                                      <a:rPr lang="en-US" sz="2400" i="1">
                                        <a:latin typeface="Cambria Math"/>
                                      </a:rPr>
                                      <m:t>𝑆</m:t>
                                    </m:r>
                                  </m:e>
                                  <m:sub>
                                    <m:r>
                                      <a:rPr lang="en-US" sz="2400" i="1">
                                        <a:latin typeface="Cambria Math"/>
                                      </a:rPr>
                                      <m:t>𝑖𝑖</m:t>
                                    </m:r>
                                  </m:sub>
                                </m:sSub>
                              </m:num>
                              <m:den>
                                <m:r>
                                  <a:rPr lang="en-US" sz="2400" i="1">
                                    <a:latin typeface="Cambria Math"/>
                                  </a:rPr>
                                  <m:t>𝑅</m:t>
                                </m:r>
                                <m:sSub>
                                  <m:sSubPr>
                                    <m:ctrlPr>
                                      <a:rPr lang="en-US" sz="2400" i="1">
                                        <a:latin typeface="Cambria Math"/>
                                      </a:rPr>
                                    </m:ctrlPr>
                                  </m:sSubPr>
                                  <m:e>
                                    <m:r>
                                      <a:rPr lang="en-US" sz="2400" i="1">
                                        <a:latin typeface="Cambria Math"/>
                                      </a:rPr>
                                      <m:t>𝐷</m:t>
                                    </m:r>
                                  </m:e>
                                  <m:sub>
                                    <m:r>
                                      <a:rPr lang="en-US" sz="2400" i="1">
                                        <a:latin typeface="Cambria Math"/>
                                      </a:rPr>
                                      <m:t>𝑖</m:t>
                                    </m:r>
                                  </m:sub>
                                </m:sSub>
                              </m:den>
                            </m:f>
                          </m:e>
                        </m:func>
                        <m:r>
                          <a:rPr lang="en-US" sz="2400" i="1">
                            <a:latin typeface="Cambria Math"/>
                          </a:rPr>
                          <m:t>+4</m:t>
                        </m:r>
                        <m:r>
                          <a:rPr lang="en-US" sz="2400" i="1">
                            <a:latin typeface="Cambria Math"/>
                          </a:rPr>
                          <m:t>𝜔</m:t>
                        </m:r>
                        <m:sSub>
                          <m:sSubPr>
                            <m:ctrlPr>
                              <a:rPr lang="en-US" sz="2400" i="1">
                                <a:latin typeface="Cambria Math"/>
                              </a:rPr>
                            </m:ctrlPr>
                          </m:sSubPr>
                          <m:e>
                            <m:r>
                              <a:rPr lang="en-US" sz="2400" i="1">
                                <a:latin typeface="Cambria Math"/>
                              </a:rPr>
                              <m:t>𝑄</m:t>
                            </m:r>
                          </m:e>
                          <m:sub>
                            <m:r>
                              <a:rPr lang="en-US" sz="2400" i="1">
                                <a:latin typeface="Cambria Math"/>
                              </a:rPr>
                              <m:t>𝑖𝑖</m:t>
                            </m:r>
                          </m:sub>
                        </m:sSub>
                        <m:r>
                          <a:rPr lang="en-US" sz="2400" i="1">
                            <a:latin typeface="Cambria Math"/>
                          </a:rPr>
                          <m:t>𝐺</m:t>
                        </m:r>
                        <m:r>
                          <a:rPr lang="en-US" sz="2400" i="1">
                            <a:latin typeface="Cambria Math"/>
                          </a:rPr>
                          <m:t> </m:t>
                        </m:r>
                      </m:e>
                    </m:d>
                  </m:oMath>
                </a14:m>
                <a:r>
                  <a:rPr lang="en-US" sz="2400" dirty="0" smtClean="0"/>
                  <a:t> </a:t>
                </a:r>
                <a:r>
                  <a:rPr lang="en-US" sz="2400" dirty="0" smtClean="0">
                    <a:latin typeface="Times New Roman" pitchFamily="18" charset="0"/>
                    <a:cs typeface="Times New Roman" pitchFamily="18" charset="0"/>
                  </a:rPr>
                  <a:t>Ω/mile	(15)</a:t>
                </a:r>
                <a:endParaRPr lang="en-US" sz="2400" dirty="0">
                  <a:latin typeface="Times New Roman" pitchFamily="18" charset="0"/>
                  <a:cs typeface="Times New Roman" pitchFamily="18" charset="0"/>
                </a:endParaRPr>
              </a:p>
              <a:p>
                <a:endParaRPr lang="en-US" sz="2000" dirty="0"/>
              </a:p>
              <a:p>
                <a14:m>
                  <m:oMath xmlns:m="http://schemas.openxmlformats.org/officeDocument/2006/math">
                    <m:sSub>
                      <m:sSubPr>
                        <m:ctrlPr>
                          <a:rPr lang="en-US" sz="2400" i="1">
                            <a:latin typeface="Cambria Math"/>
                          </a:rPr>
                        </m:ctrlPr>
                      </m:sSubPr>
                      <m:e>
                        <m:acc>
                          <m:accPr>
                            <m:chr m:val="̂"/>
                            <m:ctrlPr>
                              <a:rPr lang="en-US" sz="2400" i="1">
                                <a:latin typeface="Cambria Math"/>
                              </a:rPr>
                            </m:ctrlPr>
                          </m:accPr>
                          <m:e>
                            <m:r>
                              <a:rPr lang="en-US" sz="2400" i="1">
                                <a:latin typeface="Cambria Math"/>
                              </a:rPr>
                              <m:t>𝑧</m:t>
                            </m:r>
                          </m:e>
                        </m:acc>
                      </m:e>
                      <m:sub>
                        <m:r>
                          <a:rPr lang="en-US" sz="2400" i="1">
                            <a:latin typeface="Cambria Math"/>
                          </a:rPr>
                          <m:t>𝑖𝑗</m:t>
                        </m:r>
                      </m:sub>
                    </m:sSub>
                    <m:r>
                      <a:rPr lang="en-US" sz="2400" i="1">
                        <a:latin typeface="Cambria Math"/>
                      </a:rPr>
                      <m:t>= </m:t>
                    </m:r>
                    <m:sSub>
                      <m:sSubPr>
                        <m:ctrlPr>
                          <a:rPr lang="en-US" sz="2400" i="1">
                            <a:latin typeface="Cambria Math"/>
                          </a:rPr>
                        </m:ctrlPr>
                      </m:sSubPr>
                      <m:e>
                        <m:r>
                          <a:rPr lang="en-US" sz="2400" i="1">
                            <a:latin typeface="Cambria Math"/>
                          </a:rPr>
                          <m:t>𝑟</m:t>
                        </m:r>
                      </m:e>
                      <m:sub>
                        <m:r>
                          <a:rPr lang="en-US" sz="2400" i="1">
                            <a:latin typeface="Cambria Math"/>
                          </a:rPr>
                          <m:t>𝑖</m:t>
                        </m:r>
                      </m:sub>
                    </m:sSub>
                    <m:r>
                      <a:rPr lang="en-US" sz="2400" i="1">
                        <a:latin typeface="Cambria Math"/>
                      </a:rPr>
                      <m:t>+4</m:t>
                    </m:r>
                    <m:r>
                      <a:rPr lang="en-US" sz="2400" i="1">
                        <a:latin typeface="Cambria Math"/>
                      </a:rPr>
                      <m:t>𝜔</m:t>
                    </m:r>
                    <m:sSub>
                      <m:sSubPr>
                        <m:ctrlPr>
                          <a:rPr lang="en-US" sz="2400" i="1">
                            <a:latin typeface="Cambria Math"/>
                          </a:rPr>
                        </m:ctrlPr>
                      </m:sSubPr>
                      <m:e>
                        <m:r>
                          <a:rPr lang="en-US" sz="2400" i="1">
                            <a:latin typeface="Cambria Math"/>
                          </a:rPr>
                          <m:t>𝑃</m:t>
                        </m:r>
                      </m:e>
                      <m:sub>
                        <m:r>
                          <a:rPr lang="en-US" sz="2400" i="1">
                            <a:latin typeface="Cambria Math"/>
                          </a:rPr>
                          <m:t>𝑖𝑗</m:t>
                        </m:r>
                      </m:sub>
                    </m:sSub>
                    <m:r>
                      <a:rPr lang="en-US" sz="2400" i="1">
                        <a:latin typeface="Cambria Math"/>
                      </a:rPr>
                      <m:t>𝐺</m:t>
                    </m:r>
                    <m:r>
                      <a:rPr lang="en-US" sz="2400" i="1">
                        <a:latin typeface="Cambria Math"/>
                      </a:rPr>
                      <m:t>+</m:t>
                    </m:r>
                    <m:r>
                      <a:rPr lang="en-US" sz="2400" i="1">
                        <a:latin typeface="Cambria Math"/>
                      </a:rPr>
                      <m:t>𝑗</m:t>
                    </m:r>
                    <m:d>
                      <m:dPr>
                        <m:ctrlPr>
                          <a:rPr lang="en-US" sz="2400" i="1">
                            <a:latin typeface="Cambria Math"/>
                          </a:rPr>
                        </m:ctrlPr>
                      </m:dPr>
                      <m:e>
                        <m:r>
                          <a:rPr lang="en-US" sz="2400" i="1">
                            <a:latin typeface="Cambria Math"/>
                          </a:rPr>
                          <m:t>2</m:t>
                        </m:r>
                        <m:r>
                          <a:rPr lang="en-US" sz="2400" i="1">
                            <a:latin typeface="Cambria Math"/>
                          </a:rPr>
                          <m:t>𝜔</m:t>
                        </m:r>
                        <m:r>
                          <a:rPr lang="en-US" sz="2400" i="1">
                            <a:latin typeface="Cambria Math"/>
                          </a:rPr>
                          <m:t>𝐺</m:t>
                        </m:r>
                        <m:r>
                          <a:rPr lang="en-US" sz="2400" i="1">
                            <a:latin typeface="Cambria Math"/>
                          </a:rPr>
                          <m:t>∙</m:t>
                        </m:r>
                        <m:func>
                          <m:funcPr>
                            <m:ctrlPr>
                              <a:rPr lang="en-US" sz="2400" i="1">
                                <a:latin typeface="Cambria Math"/>
                              </a:rPr>
                            </m:ctrlPr>
                          </m:funcPr>
                          <m:fName>
                            <m:r>
                              <m:rPr>
                                <m:sty m:val="p"/>
                              </m:rPr>
                              <a:rPr lang="en-US" sz="2400">
                                <a:latin typeface="Cambria Math"/>
                              </a:rPr>
                              <m:t>ln</m:t>
                            </m:r>
                          </m:fName>
                          <m:e>
                            <m:f>
                              <m:fPr>
                                <m:ctrlPr>
                                  <a:rPr lang="en-US" sz="2400" i="1">
                                    <a:latin typeface="Cambria Math"/>
                                  </a:rPr>
                                </m:ctrlPr>
                              </m:fPr>
                              <m:num>
                                <m:sSub>
                                  <m:sSubPr>
                                    <m:ctrlPr>
                                      <a:rPr lang="en-US" sz="2400" i="1">
                                        <a:latin typeface="Cambria Math"/>
                                      </a:rPr>
                                    </m:ctrlPr>
                                  </m:sSubPr>
                                  <m:e>
                                    <m:r>
                                      <a:rPr lang="en-US" sz="2400" i="1">
                                        <a:latin typeface="Cambria Math"/>
                                      </a:rPr>
                                      <m:t>𝑆</m:t>
                                    </m:r>
                                  </m:e>
                                  <m:sub>
                                    <m:r>
                                      <a:rPr lang="en-US" sz="2400" i="1">
                                        <a:latin typeface="Cambria Math"/>
                                      </a:rPr>
                                      <m:t>𝑖𝑗</m:t>
                                    </m:r>
                                  </m:sub>
                                </m:sSub>
                              </m:num>
                              <m:den>
                                <m:sSub>
                                  <m:sSubPr>
                                    <m:ctrlPr>
                                      <a:rPr lang="en-US" sz="2400" i="1">
                                        <a:latin typeface="Cambria Math"/>
                                      </a:rPr>
                                    </m:ctrlPr>
                                  </m:sSubPr>
                                  <m:e>
                                    <m:r>
                                      <a:rPr lang="en-US" sz="2400" i="1">
                                        <a:latin typeface="Cambria Math"/>
                                      </a:rPr>
                                      <m:t>𝐷</m:t>
                                    </m:r>
                                  </m:e>
                                  <m:sub>
                                    <m:r>
                                      <a:rPr lang="en-US" sz="2400" i="1">
                                        <a:latin typeface="Cambria Math"/>
                                      </a:rPr>
                                      <m:t>𝑖𝑗</m:t>
                                    </m:r>
                                  </m:sub>
                                </m:sSub>
                              </m:den>
                            </m:f>
                          </m:e>
                        </m:func>
                        <m:r>
                          <a:rPr lang="en-US" sz="2400" i="1">
                            <a:latin typeface="Cambria Math"/>
                          </a:rPr>
                          <m:t>+4</m:t>
                        </m:r>
                        <m:r>
                          <a:rPr lang="en-US" sz="2400" i="1">
                            <a:latin typeface="Cambria Math"/>
                          </a:rPr>
                          <m:t>𝜔</m:t>
                        </m:r>
                        <m:sSub>
                          <m:sSubPr>
                            <m:ctrlPr>
                              <a:rPr lang="en-US" sz="2400" i="1">
                                <a:latin typeface="Cambria Math"/>
                              </a:rPr>
                            </m:ctrlPr>
                          </m:sSubPr>
                          <m:e>
                            <m:r>
                              <a:rPr lang="en-US" sz="2400" i="1">
                                <a:latin typeface="Cambria Math"/>
                              </a:rPr>
                              <m:t>𝑄</m:t>
                            </m:r>
                          </m:e>
                          <m:sub>
                            <m:r>
                              <a:rPr lang="en-US" sz="2400" i="1">
                                <a:latin typeface="Cambria Math"/>
                              </a:rPr>
                              <m:t>𝑖𝑗</m:t>
                            </m:r>
                          </m:sub>
                        </m:sSub>
                        <m:r>
                          <a:rPr lang="en-US" sz="2400" i="1">
                            <a:latin typeface="Cambria Math"/>
                          </a:rPr>
                          <m:t>𝐺</m:t>
                        </m:r>
                        <m:r>
                          <a:rPr lang="en-US" sz="2400" i="1">
                            <a:latin typeface="Cambria Math"/>
                          </a:rPr>
                          <m:t> </m:t>
                        </m:r>
                      </m:e>
                    </m:d>
                  </m:oMath>
                </a14:m>
                <a:r>
                  <a:rPr lang="en-US" sz="2400" dirty="0" smtClean="0"/>
                  <a:t>  </a:t>
                </a:r>
                <a:r>
                  <a:rPr lang="en-US" sz="2400" dirty="0" smtClean="0">
                    <a:latin typeface="Times New Roman" pitchFamily="18" charset="0"/>
                    <a:cs typeface="Times New Roman" pitchFamily="18" charset="0"/>
                  </a:rPr>
                  <a:t>Ω/mile		(16)</a:t>
                </a:r>
                <a:endParaRPr lang="en-US" sz="2400" dirty="0">
                  <a:latin typeface="Times New Roman" pitchFamily="18" charset="0"/>
                  <a:cs typeface="Times New Roman" pitchFamily="18" charset="0"/>
                </a:endParaRPr>
              </a:p>
              <a:p>
                <a:endParaRPr lang="en-US" sz="2000" dirty="0"/>
              </a:p>
            </p:txBody>
          </p:sp>
        </mc:Choice>
        <mc:Fallback xmlns="">
          <p:sp>
            <p:nvSpPr>
              <p:cNvPr id="8" name="TextBox 7"/>
              <p:cNvSpPr txBox="1">
                <a:spLocks noRot="1" noChangeAspect="1" noMove="1" noResize="1" noEditPoints="1" noAdjustHandles="1" noChangeArrowheads="1" noChangeShapeType="1" noTextEdit="1"/>
              </p:cNvSpPr>
              <p:nvPr/>
            </p:nvSpPr>
            <p:spPr>
              <a:xfrm>
                <a:off x="76200" y="5105400"/>
                <a:ext cx="9067800" cy="2039982"/>
              </a:xfrm>
              <a:prstGeom prst="rect">
                <a:avLst/>
              </a:prstGeom>
              <a:blipFill rotWithShape="1">
                <a:blip r:embed="rId4"/>
                <a:stretch>
                  <a:fillRect/>
                </a:stretch>
              </a:blipFill>
            </p:spPr>
            <p:txBody>
              <a:bodyPr/>
              <a:lstStyle/>
              <a:p>
                <a:r>
                  <a:rPr lang="en-US">
                    <a:noFill/>
                  </a:rPr>
                  <a:t> </a:t>
                </a:r>
              </a:p>
            </p:txBody>
          </p:sp>
        </mc:Fallback>
      </mc:AlternateContent>
      <p:sp>
        <p:nvSpPr>
          <p:cNvPr id="9" name="TextBox 8"/>
          <p:cNvSpPr txBox="1"/>
          <p:nvPr/>
        </p:nvSpPr>
        <p:spPr>
          <a:xfrm>
            <a:off x="25866" y="4864217"/>
            <a:ext cx="2590800" cy="461665"/>
          </a:xfrm>
          <a:prstGeom prst="rect">
            <a:avLst/>
          </a:prstGeom>
          <a:noFill/>
        </p:spPr>
        <p:txBody>
          <a:bodyPr wrap="square" rtlCol="0">
            <a:spAutoFit/>
          </a:bodyPr>
          <a:lstStyle/>
          <a:p>
            <a:r>
              <a:rPr lang="en-US" sz="2400" dirty="0" smtClean="0">
                <a:latin typeface="Times New Roman" pitchFamily="18" charset="0"/>
                <a:cs typeface="Times New Roman" pitchFamily="18" charset="0"/>
              </a:rPr>
              <a:t>Self Impedance:</a:t>
            </a:r>
          </a:p>
        </p:txBody>
      </p:sp>
      <p:sp>
        <p:nvSpPr>
          <p:cNvPr id="10" name="TextBox 9"/>
          <p:cNvSpPr txBox="1"/>
          <p:nvPr/>
        </p:nvSpPr>
        <p:spPr>
          <a:xfrm>
            <a:off x="0" y="5786735"/>
            <a:ext cx="2590800" cy="461665"/>
          </a:xfrm>
          <a:prstGeom prst="rect">
            <a:avLst/>
          </a:prstGeom>
          <a:noFill/>
        </p:spPr>
        <p:txBody>
          <a:bodyPr wrap="square" rtlCol="0">
            <a:spAutoFit/>
          </a:bodyPr>
          <a:lstStyle/>
          <a:p>
            <a:r>
              <a:rPr lang="en-US" sz="2400" dirty="0" smtClean="0">
                <a:latin typeface="Times New Roman" pitchFamily="18" charset="0"/>
                <a:cs typeface="Times New Roman" pitchFamily="18" charset="0"/>
              </a:rPr>
              <a:t>Mutual Impedance:</a:t>
            </a:r>
          </a:p>
        </p:txBody>
      </p:sp>
      <p:sp>
        <p:nvSpPr>
          <p:cNvPr id="4" name="TextBox 3"/>
          <p:cNvSpPr txBox="1"/>
          <p:nvPr/>
        </p:nvSpPr>
        <p:spPr>
          <a:xfrm>
            <a:off x="4639811" y="4129176"/>
            <a:ext cx="2400300" cy="461665"/>
          </a:xfrm>
          <a:prstGeom prst="rect">
            <a:avLst/>
          </a:prstGeom>
          <a:noFill/>
        </p:spPr>
        <p:txBody>
          <a:bodyPr wrap="square" rtlCol="0">
            <a:spAutoFit/>
          </a:bodyPr>
          <a:lstStyle/>
          <a:p>
            <a:r>
              <a:rPr lang="en-US" sz="2400" b="1" dirty="0" smtClean="0">
                <a:latin typeface="Times New Roman" pitchFamily="18" charset="0"/>
                <a:cs typeface="Times New Roman" pitchFamily="18" charset="0"/>
              </a:rPr>
              <a:t>Figure 4.0</a:t>
            </a:r>
            <a:endParaRPr lang="en-US" sz="2400" b="1" dirty="0">
              <a:latin typeface="Times New Roman" pitchFamily="18" charset="0"/>
              <a:cs typeface="Times New Roman" pitchFamily="18" charset="0"/>
            </a:endParaRPr>
          </a:p>
        </p:txBody>
      </p:sp>
    </p:spTree>
    <p:extLst>
      <p:ext uri="{BB962C8B-B14F-4D97-AF65-F5344CB8AC3E}">
        <p14:creationId xmlns:p14="http://schemas.microsoft.com/office/powerpoint/2010/main" val="2380703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0" y="0"/>
            <a:ext cx="9144000" cy="584775"/>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Series impedance of Overhead Lines (</a:t>
            </a:r>
            <a:r>
              <a:rPr lang="en-US" sz="3200" dirty="0" err="1" smtClean="0">
                <a:latin typeface="Times New Roman" pitchFamily="18" charset="0"/>
                <a:cs typeface="Times New Roman" pitchFamily="18" charset="0"/>
              </a:rPr>
              <a:t>Contd</a:t>
            </a:r>
            <a:r>
              <a:rPr lang="en-US" sz="3200" dirty="0" smtClean="0">
                <a:latin typeface="Times New Roman" pitchFamily="18" charset="0"/>
                <a:cs typeface="Times New Roman" pitchFamily="18" charset="0"/>
              </a:rPr>
              <a:t>…)</a:t>
            </a:r>
          </a:p>
        </p:txBody>
      </p:sp>
      <p:sp>
        <p:nvSpPr>
          <p:cNvPr id="7" name="TextBox 6"/>
          <p:cNvSpPr txBox="1"/>
          <p:nvPr/>
        </p:nvSpPr>
        <p:spPr>
          <a:xfrm>
            <a:off x="304800" y="609600"/>
            <a:ext cx="4572000" cy="892552"/>
          </a:xfrm>
          <a:prstGeom prst="rect">
            <a:avLst/>
          </a:prstGeom>
          <a:noFill/>
        </p:spPr>
        <p:txBody>
          <a:bodyPr wrap="square" rtlCol="0">
            <a:spAutoFit/>
          </a:bodyPr>
          <a:lstStyle/>
          <a:p>
            <a:pPr marL="342900" indent="-342900"/>
            <a:r>
              <a:rPr lang="en-US" sz="2800" dirty="0" smtClean="0"/>
              <a:t>	</a:t>
            </a:r>
            <a:r>
              <a:rPr lang="en-US" sz="2800" dirty="0" smtClean="0">
                <a:latin typeface="Times New Roman" pitchFamily="18" charset="0"/>
                <a:cs typeface="Times New Roman" pitchFamily="18" charset="0"/>
              </a:rPr>
              <a:t>Carson’s Equations</a:t>
            </a:r>
            <a:r>
              <a:rPr lang="en-US" sz="2800" dirty="0" smtClean="0"/>
              <a:t>	</a:t>
            </a:r>
            <a:endParaRPr lang="en-US" sz="2400" dirty="0" smtClean="0">
              <a:latin typeface="Times New Roman" pitchFamily="18" charset="0"/>
              <a:cs typeface="Times New Roman" pitchFamily="18" charset="0"/>
            </a:endParaRPr>
          </a:p>
          <a:p>
            <a:pPr marL="342900" indent="-342900"/>
            <a:r>
              <a:rPr lang="en-US" sz="2400" dirty="0" smtClean="0">
                <a:latin typeface="Times New Roman" pitchFamily="18" charset="0"/>
                <a:cs typeface="Times New Roman" pitchFamily="18" charset="0"/>
              </a:rPr>
              <a:t>Variable Definitions</a:t>
            </a:r>
            <a:endParaRPr lang="en-US" sz="2400"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4" name="Rectangle 3"/>
              <p:cNvSpPr/>
              <p:nvPr/>
            </p:nvSpPr>
            <p:spPr>
              <a:xfrm>
                <a:off x="76200" y="1818007"/>
                <a:ext cx="8915399" cy="4582793"/>
              </a:xfrm>
              <a:prstGeom prst="rect">
                <a:avLst/>
              </a:prstGeom>
            </p:spPr>
            <p:txBody>
              <a:bodyPr wrap="square">
                <a:spAutoFit/>
              </a:bodyPr>
              <a:lstStyle/>
              <a:p>
                <a:pPr>
                  <a:spcAft>
                    <a:spcPts val="1200"/>
                  </a:spcAft>
                </a:pPr>
                <a14:m>
                  <m:oMath xmlns:m="http://schemas.openxmlformats.org/officeDocument/2006/math">
                    <m:r>
                      <a:rPr lang="en-US" sz="2400" i="1">
                        <a:latin typeface="Cambria Math"/>
                      </a:rPr>
                      <m:t>𝜔</m:t>
                    </m:r>
                    <m:r>
                      <a:rPr lang="en-US" sz="2400" i="1">
                        <a:latin typeface="Cambria Math"/>
                      </a:rPr>
                      <m:t>=2</m:t>
                    </m:r>
                    <m:r>
                      <a:rPr lang="en-US" sz="2400" i="1">
                        <a:latin typeface="Cambria Math"/>
                      </a:rPr>
                      <m:t>𝜋</m:t>
                    </m:r>
                    <m:r>
                      <a:rPr lang="en-US" sz="2400" i="1">
                        <a:latin typeface="Cambria Math"/>
                      </a:rPr>
                      <m:t>𝑓</m:t>
                    </m:r>
                    <m:r>
                      <a:rPr lang="en-US" sz="2400" i="1">
                        <a:latin typeface="Cambria Math"/>
                      </a:rPr>
                      <m:t>= </m:t>
                    </m:r>
                  </m:oMath>
                </a14:m>
                <a:r>
                  <a:rPr lang="en-US" sz="2400" dirty="0">
                    <a:latin typeface="Times New Roman" pitchFamily="18" charset="0"/>
                    <a:cs typeface="Times New Roman" pitchFamily="18" charset="0"/>
                  </a:rPr>
                  <a:t>system angular frequency in radians per second</a:t>
                </a:r>
              </a:p>
              <a:p>
                <a:pPr>
                  <a:spcAft>
                    <a:spcPts val="1200"/>
                  </a:spcAft>
                </a:pPr>
                <a14:m>
                  <m:oMath xmlns:m="http://schemas.openxmlformats.org/officeDocument/2006/math">
                    <m:r>
                      <a:rPr lang="en-US" sz="2400" i="1">
                        <a:latin typeface="Cambria Math"/>
                      </a:rPr>
                      <m:t>𝐺</m:t>
                    </m:r>
                    <m:r>
                      <a:rPr lang="en-US" sz="2400" i="1">
                        <a:latin typeface="Cambria Math"/>
                      </a:rPr>
                      <m:t>=	0.1609347×</m:t>
                    </m:r>
                    <m:sSup>
                      <m:sSupPr>
                        <m:ctrlPr>
                          <a:rPr lang="en-US" sz="2400" i="1">
                            <a:latin typeface="Cambria Math"/>
                          </a:rPr>
                        </m:ctrlPr>
                      </m:sSupPr>
                      <m:e>
                        <m:r>
                          <a:rPr lang="en-US" sz="2400" i="1">
                            <a:latin typeface="Cambria Math"/>
                          </a:rPr>
                          <m:t>10</m:t>
                        </m:r>
                      </m:e>
                      <m:sup>
                        <m:r>
                          <a:rPr lang="en-US" sz="2400" i="1">
                            <a:latin typeface="Cambria Math"/>
                          </a:rPr>
                          <m:t>−3 </m:t>
                        </m:r>
                      </m:sup>
                    </m:sSup>
                  </m:oMath>
                </a14:m>
                <a:r>
                  <a:rPr lang="en-US" sz="2400" dirty="0">
                    <a:latin typeface="Times New Roman" pitchFamily="18" charset="0"/>
                    <a:cs typeface="Times New Roman" pitchFamily="18" charset="0"/>
                  </a:rPr>
                  <a:t> Ω/mile</a:t>
                </a:r>
              </a:p>
              <a:p>
                <a:pPr>
                  <a:spcAft>
                    <a:spcPts val="1200"/>
                  </a:spcAft>
                </a:pPr>
                <a14:m>
                  <m:oMath xmlns:m="http://schemas.openxmlformats.org/officeDocument/2006/math">
                    <m:r>
                      <a:rPr lang="en-US" sz="2400" i="1">
                        <a:latin typeface="Cambria Math"/>
                      </a:rPr>
                      <m:t>𝑅</m:t>
                    </m:r>
                    <m:sSub>
                      <m:sSubPr>
                        <m:ctrlPr>
                          <a:rPr lang="en-US" sz="2400" i="1">
                            <a:latin typeface="Cambria Math"/>
                          </a:rPr>
                        </m:ctrlPr>
                      </m:sSubPr>
                      <m:e>
                        <m:r>
                          <a:rPr lang="en-US" sz="2400" i="1">
                            <a:latin typeface="Cambria Math"/>
                          </a:rPr>
                          <m:t>𝐷</m:t>
                        </m:r>
                      </m:e>
                      <m:sub>
                        <m:r>
                          <a:rPr lang="en-US" sz="2400" i="1">
                            <a:latin typeface="Cambria Math"/>
                          </a:rPr>
                          <m:t>𝑖</m:t>
                        </m:r>
                      </m:sub>
                    </m:sSub>
                    <m:r>
                      <a:rPr lang="en-US" sz="2400" i="1">
                        <a:latin typeface="Cambria Math"/>
                      </a:rPr>
                      <m:t>=</m:t>
                    </m:r>
                  </m:oMath>
                </a14:m>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radius </a:t>
                </a:r>
                <a:r>
                  <a:rPr lang="en-US" sz="2400" dirty="0">
                    <a:latin typeface="Times New Roman" pitchFamily="18" charset="0"/>
                    <a:cs typeface="Times New Roman" pitchFamily="18" charset="0"/>
                  </a:rPr>
                  <a:t>of conductor </a:t>
                </a:r>
                <a14:m>
                  <m:oMath xmlns:m="http://schemas.openxmlformats.org/officeDocument/2006/math">
                    <m:r>
                      <a:rPr lang="en-US" sz="2400" i="1">
                        <a:latin typeface="Cambria Math"/>
                      </a:rPr>
                      <m:t>𝑖</m:t>
                    </m:r>
                  </m:oMath>
                </a14:m>
                <a:r>
                  <a:rPr lang="en-US" sz="2400" dirty="0">
                    <a:latin typeface="Times New Roman" pitchFamily="18" charset="0"/>
                    <a:cs typeface="Times New Roman" pitchFamily="18" charset="0"/>
                  </a:rPr>
                  <a:t> in feet</a:t>
                </a:r>
              </a:p>
              <a:p>
                <a:pPr>
                  <a:spcAft>
                    <a:spcPts val="1200"/>
                  </a:spcAft>
                </a:pPr>
                <a14:m>
                  <m:oMath xmlns:m="http://schemas.openxmlformats.org/officeDocument/2006/math">
                    <m:r>
                      <a:rPr lang="en-US" sz="2400" i="1">
                        <a:latin typeface="Cambria Math"/>
                      </a:rPr>
                      <m:t>𝑓</m:t>
                    </m:r>
                    <m:r>
                      <a:rPr lang="en-US" sz="2400" i="1">
                        <a:latin typeface="Cambria Math"/>
                      </a:rPr>
                      <m:t>=</m:t>
                    </m:r>
                  </m:oMath>
                </a14:m>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system </a:t>
                </a:r>
                <a:r>
                  <a:rPr lang="en-US" sz="2400" dirty="0">
                    <a:latin typeface="Times New Roman" pitchFamily="18" charset="0"/>
                    <a:cs typeface="Times New Roman" pitchFamily="18" charset="0"/>
                  </a:rPr>
                  <a:t>frequency in Hertz</a:t>
                </a:r>
              </a:p>
              <a:p>
                <a:pPr>
                  <a:spcAft>
                    <a:spcPts val="1200"/>
                  </a:spcAft>
                </a:pPr>
                <a14:m>
                  <m:oMath xmlns:m="http://schemas.openxmlformats.org/officeDocument/2006/math">
                    <m:r>
                      <a:rPr lang="en-US" sz="2400" i="1">
                        <a:latin typeface="Cambria Math"/>
                      </a:rPr>
                      <m:t>𝜌</m:t>
                    </m:r>
                    <m:r>
                      <a:rPr lang="en-US" sz="2400" i="1">
                        <a:latin typeface="Cambria Math"/>
                      </a:rPr>
                      <m:t>=</m:t>
                    </m:r>
                  </m:oMath>
                </a14:m>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resistivity </a:t>
                </a:r>
                <a:r>
                  <a:rPr lang="en-US" sz="2400" dirty="0">
                    <a:latin typeface="Times New Roman" pitchFamily="18" charset="0"/>
                    <a:cs typeface="Times New Roman" pitchFamily="18" charset="0"/>
                  </a:rPr>
                  <a:t>of earth in Ω-meters</a:t>
                </a:r>
              </a:p>
              <a:p>
                <a:pPr>
                  <a:spcAft>
                    <a:spcPts val="1200"/>
                  </a:spcAft>
                </a:pPr>
                <a14:m>
                  <m:oMath xmlns:m="http://schemas.openxmlformats.org/officeDocument/2006/math">
                    <m:sSub>
                      <m:sSubPr>
                        <m:ctrlPr>
                          <a:rPr lang="en-US" sz="2400" i="1">
                            <a:latin typeface="Cambria Math"/>
                          </a:rPr>
                        </m:ctrlPr>
                      </m:sSubPr>
                      <m:e>
                        <m:r>
                          <a:rPr lang="en-US" sz="2400" i="1">
                            <a:latin typeface="Cambria Math"/>
                          </a:rPr>
                          <m:t>𝐷</m:t>
                        </m:r>
                      </m:e>
                      <m:sub>
                        <m:r>
                          <a:rPr lang="en-US" sz="2400" i="1">
                            <a:latin typeface="Cambria Math"/>
                          </a:rPr>
                          <m:t>𝑖𝑗</m:t>
                        </m:r>
                      </m:sub>
                    </m:sSub>
                    <m:r>
                      <a:rPr lang="en-US" sz="2400" i="1">
                        <a:latin typeface="Cambria Math"/>
                      </a:rPr>
                      <m:t>=</m:t>
                    </m:r>
                  </m:oMath>
                </a14:m>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distance </a:t>
                </a:r>
                <a:r>
                  <a:rPr lang="en-US" sz="2400" dirty="0">
                    <a:latin typeface="Times New Roman" pitchFamily="18" charset="0"/>
                    <a:cs typeface="Times New Roman" pitchFamily="18" charset="0"/>
                  </a:rPr>
                  <a:t>between conductors </a:t>
                </a:r>
                <a14:m>
                  <m:oMath xmlns:m="http://schemas.openxmlformats.org/officeDocument/2006/math">
                    <m:r>
                      <a:rPr lang="en-US" sz="2400" i="1">
                        <a:latin typeface="Cambria Math"/>
                      </a:rPr>
                      <m:t>𝑖</m:t>
                    </m:r>
                  </m:oMath>
                </a14:m>
                <a:r>
                  <a:rPr lang="en-US" sz="2400" dirty="0">
                    <a:latin typeface="Times New Roman" pitchFamily="18" charset="0"/>
                    <a:cs typeface="Times New Roman" pitchFamily="18" charset="0"/>
                  </a:rPr>
                  <a:t> and </a:t>
                </a:r>
                <a14:m>
                  <m:oMath xmlns:m="http://schemas.openxmlformats.org/officeDocument/2006/math">
                    <m:r>
                      <a:rPr lang="en-US" sz="2400" i="1">
                        <a:latin typeface="Cambria Math"/>
                      </a:rPr>
                      <m:t>𝑗</m:t>
                    </m:r>
                  </m:oMath>
                </a14:m>
                <a:r>
                  <a:rPr lang="en-US" sz="2400" dirty="0">
                    <a:latin typeface="Times New Roman" pitchFamily="18" charset="0"/>
                    <a:cs typeface="Times New Roman" pitchFamily="18" charset="0"/>
                  </a:rPr>
                  <a:t> in feet (see Figure)</a:t>
                </a:r>
              </a:p>
              <a:p>
                <a:pPr>
                  <a:spcAft>
                    <a:spcPts val="1200"/>
                  </a:spcAft>
                </a:pPr>
                <a14:m>
                  <m:oMath xmlns:m="http://schemas.openxmlformats.org/officeDocument/2006/math">
                    <m:sSub>
                      <m:sSubPr>
                        <m:ctrlPr>
                          <a:rPr lang="en-US" sz="2400" i="1">
                            <a:latin typeface="Cambria Math"/>
                          </a:rPr>
                        </m:ctrlPr>
                      </m:sSubPr>
                      <m:e>
                        <m:r>
                          <a:rPr lang="en-US" sz="2400" i="1">
                            <a:latin typeface="Cambria Math"/>
                          </a:rPr>
                          <m:t>𝑆</m:t>
                        </m:r>
                      </m:e>
                      <m:sub>
                        <m:r>
                          <a:rPr lang="en-US" sz="2400" i="1">
                            <a:latin typeface="Cambria Math"/>
                          </a:rPr>
                          <m:t>𝑖𝑗</m:t>
                        </m:r>
                      </m:sub>
                    </m:sSub>
                    <m:r>
                      <a:rPr lang="en-US" sz="2400" i="1">
                        <a:latin typeface="Cambria Math"/>
                      </a:rPr>
                      <m:t>=</m:t>
                    </m:r>
                  </m:oMath>
                </a14:m>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distance </a:t>
                </a:r>
                <a:r>
                  <a:rPr lang="en-US" sz="2400" dirty="0">
                    <a:latin typeface="Times New Roman" pitchFamily="18" charset="0"/>
                    <a:cs typeface="Times New Roman" pitchFamily="18" charset="0"/>
                  </a:rPr>
                  <a:t>between conductors </a:t>
                </a:r>
                <a14:m>
                  <m:oMath xmlns:m="http://schemas.openxmlformats.org/officeDocument/2006/math">
                    <m:r>
                      <a:rPr lang="en-US" sz="2400" i="1">
                        <a:latin typeface="Cambria Math"/>
                      </a:rPr>
                      <m:t>𝑖</m:t>
                    </m:r>
                  </m:oMath>
                </a14:m>
                <a:r>
                  <a:rPr lang="en-US" sz="2400" dirty="0">
                    <a:latin typeface="Times New Roman" pitchFamily="18" charset="0"/>
                    <a:cs typeface="Times New Roman" pitchFamily="18" charset="0"/>
                  </a:rPr>
                  <a:t> and image </a:t>
                </a:r>
                <a14:m>
                  <m:oMath xmlns:m="http://schemas.openxmlformats.org/officeDocument/2006/math">
                    <m:r>
                      <a:rPr lang="en-US" sz="2400" i="1">
                        <a:latin typeface="Cambria Math"/>
                      </a:rPr>
                      <m:t>𝑗</m:t>
                    </m:r>
                  </m:oMath>
                </a14:m>
                <a:r>
                  <a:rPr lang="en-US" sz="2400" dirty="0">
                    <a:latin typeface="Times New Roman" pitchFamily="18" charset="0"/>
                    <a:cs typeface="Times New Roman" pitchFamily="18" charset="0"/>
                  </a:rPr>
                  <a:t> in feet (see Figure)</a:t>
                </a:r>
              </a:p>
              <a:p>
                <a:pPr>
                  <a:spcAft>
                    <a:spcPts val="1200"/>
                  </a:spcAft>
                </a:pPr>
                <a14:m>
                  <m:oMath xmlns:m="http://schemas.openxmlformats.org/officeDocument/2006/math">
                    <m:sSub>
                      <m:sSubPr>
                        <m:ctrlPr>
                          <a:rPr lang="en-US" sz="2400" i="1">
                            <a:latin typeface="Cambria Math"/>
                          </a:rPr>
                        </m:ctrlPr>
                      </m:sSubPr>
                      <m:e>
                        <m:r>
                          <a:rPr lang="en-US" sz="2400" i="1">
                            <a:latin typeface="Cambria Math"/>
                          </a:rPr>
                          <m:t>𝜃</m:t>
                        </m:r>
                      </m:e>
                      <m:sub>
                        <m:r>
                          <a:rPr lang="en-US" sz="2400" i="1">
                            <a:latin typeface="Cambria Math"/>
                          </a:rPr>
                          <m:t>𝑖𝑗</m:t>
                        </m:r>
                      </m:sub>
                    </m:sSub>
                    <m:r>
                      <a:rPr lang="en-US" sz="2400" i="1">
                        <a:latin typeface="Cambria Math"/>
                      </a:rPr>
                      <m:t>=</m:t>
                    </m:r>
                  </m:oMath>
                </a14:m>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angle </a:t>
                </a:r>
                <a:r>
                  <a:rPr lang="en-US" sz="2400" dirty="0">
                    <a:latin typeface="Times New Roman" pitchFamily="18" charset="0"/>
                    <a:cs typeface="Times New Roman" pitchFamily="18" charset="0"/>
                  </a:rPr>
                  <a:t>between a pair of lines drawn from conductor </a:t>
                </a:r>
                <a14:m>
                  <m:oMath xmlns:m="http://schemas.openxmlformats.org/officeDocument/2006/math">
                    <m:r>
                      <a:rPr lang="en-US" sz="2400" i="1">
                        <a:latin typeface="Cambria Math"/>
                      </a:rPr>
                      <m:t>𝑖</m:t>
                    </m:r>
                  </m:oMath>
                </a14:m>
                <a:r>
                  <a:rPr lang="en-US" sz="2400" dirty="0">
                    <a:latin typeface="Times New Roman" pitchFamily="18" charset="0"/>
                    <a:cs typeface="Times New Roman" pitchFamily="18" charset="0"/>
                  </a:rPr>
                  <a:t> to </a:t>
                </a:r>
                <a:r>
                  <a:rPr lang="en-US" sz="2400" dirty="0" smtClean="0">
                    <a:latin typeface="Times New Roman" pitchFamily="18" charset="0"/>
                    <a:cs typeface="Times New Roman" pitchFamily="18" charset="0"/>
                  </a:rPr>
                  <a:t>its </a:t>
                </a:r>
                <a:r>
                  <a:rPr lang="en-US" sz="2400" dirty="0">
                    <a:latin typeface="Times New Roman" pitchFamily="18" charset="0"/>
                    <a:cs typeface="Times New Roman" pitchFamily="18" charset="0"/>
                  </a:rPr>
                  <a:t>own image and </a:t>
                </a:r>
                <a:r>
                  <a:rPr lang="en-US" sz="2400" dirty="0" smtClean="0">
                    <a:latin typeface="Times New Roman" pitchFamily="18" charset="0"/>
                    <a:cs typeface="Times New Roman" pitchFamily="18" charset="0"/>
                  </a:rPr>
                  <a:t>to the </a:t>
                </a:r>
                <a:r>
                  <a:rPr lang="en-US" sz="2400" dirty="0">
                    <a:latin typeface="Times New Roman" pitchFamily="18" charset="0"/>
                    <a:cs typeface="Times New Roman" pitchFamily="18" charset="0"/>
                  </a:rPr>
                  <a:t>image of conductor </a:t>
                </a:r>
                <a14:m>
                  <m:oMath xmlns:m="http://schemas.openxmlformats.org/officeDocument/2006/math">
                    <m:r>
                      <a:rPr lang="en-US" sz="2400" i="1">
                        <a:latin typeface="Cambria Math"/>
                      </a:rPr>
                      <m:t>𝑗</m:t>
                    </m:r>
                  </m:oMath>
                </a14:m>
                <a:endParaRPr lang="en-US" sz="2400" dirty="0">
                  <a:latin typeface="Times New Roman" pitchFamily="18" charset="0"/>
                  <a:cs typeface="Times New Roman" pitchFamily="18" charset="0"/>
                </a:endParaRPr>
              </a:p>
            </p:txBody>
          </p:sp>
        </mc:Choice>
        <mc:Fallback xmlns="">
          <p:sp>
            <p:nvSpPr>
              <p:cNvPr id="4" name="Rectangle 3"/>
              <p:cNvSpPr>
                <a:spLocks noRot="1" noChangeAspect="1" noMove="1" noResize="1" noEditPoints="1" noAdjustHandles="1" noChangeArrowheads="1" noChangeShapeType="1" noTextEdit="1"/>
              </p:cNvSpPr>
              <p:nvPr/>
            </p:nvSpPr>
            <p:spPr>
              <a:xfrm>
                <a:off x="76200" y="1818007"/>
                <a:ext cx="8915399" cy="4582793"/>
              </a:xfrm>
              <a:prstGeom prst="rect">
                <a:avLst/>
              </a:prstGeom>
              <a:blipFill rotWithShape="1">
                <a:blip r:embed="rId3"/>
                <a:stretch>
                  <a:fillRect l="-1094" t="-1064" b="-2128"/>
                </a:stretch>
              </a:blipFill>
            </p:spPr>
            <p:txBody>
              <a:bodyPr/>
              <a:lstStyle/>
              <a:p>
                <a:r>
                  <a:rPr lang="en-US">
                    <a:noFill/>
                  </a:rPr>
                  <a:t> </a:t>
                </a:r>
              </a:p>
            </p:txBody>
          </p:sp>
        </mc:Fallback>
      </mc:AlternateContent>
    </p:spTree>
    <p:extLst>
      <p:ext uri="{BB962C8B-B14F-4D97-AF65-F5344CB8AC3E}">
        <p14:creationId xmlns:p14="http://schemas.microsoft.com/office/powerpoint/2010/main" val="272681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0" y="0"/>
            <a:ext cx="9144000" cy="584775"/>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Series impedance of Overhead Lines (</a:t>
            </a:r>
            <a:r>
              <a:rPr lang="en-US" sz="3200" dirty="0" err="1" smtClean="0">
                <a:latin typeface="Times New Roman" pitchFamily="18" charset="0"/>
                <a:cs typeface="Times New Roman" pitchFamily="18" charset="0"/>
              </a:rPr>
              <a:t>Contd</a:t>
            </a:r>
            <a:r>
              <a:rPr lang="en-US" sz="3200" dirty="0" smtClean="0">
                <a:latin typeface="Times New Roman" pitchFamily="18" charset="0"/>
                <a:cs typeface="Times New Roman" pitchFamily="18" charset="0"/>
              </a:rPr>
              <a:t>…)</a:t>
            </a:r>
          </a:p>
        </p:txBody>
      </p:sp>
      <p:sp>
        <p:nvSpPr>
          <p:cNvPr id="5" name="TextBox 4"/>
          <p:cNvSpPr txBox="1"/>
          <p:nvPr/>
        </p:nvSpPr>
        <p:spPr>
          <a:xfrm>
            <a:off x="304800" y="609600"/>
            <a:ext cx="4572000" cy="1169551"/>
          </a:xfrm>
          <a:prstGeom prst="rect">
            <a:avLst/>
          </a:prstGeom>
          <a:noFill/>
        </p:spPr>
        <p:txBody>
          <a:bodyPr wrap="square" rtlCol="0">
            <a:spAutoFit/>
          </a:bodyPr>
          <a:lstStyle/>
          <a:p>
            <a:pPr marL="342900" indent="-342900"/>
            <a:r>
              <a:rPr lang="en-US" sz="2800" dirty="0" smtClean="0"/>
              <a:t>	</a:t>
            </a:r>
            <a:r>
              <a:rPr lang="en-US" sz="2800" dirty="0" smtClean="0">
                <a:latin typeface="Times New Roman" pitchFamily="18" charset="0"/>
                <a:cs typeface="Times New Roman" pitchFamily="18" charset="0"/>
              </a:rPr>
              <a:t>Carson’s Equations</a:t>
            </a:r>
          </a:p>
          <a:p>
            <a:pPr marL="342900" indent="-342900"/>
            <a:r>
              <a:rPr lang="en-US" dirty="0" smtClean="0"/>
              <a:t>	</a:t>
            </a:r>
          </a:p>
          <a:p>
            <a:pPr marL="342900" indent="-342900"/>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Variable Definitions (</a:t>
            </a:r>
            <a:r>
              <a:rPr lang="en-US" sz="2400" dirty="0" err="1" smtClean="0">
                <a:latin typeface="Times New Roman" pitchFamily="18" charset="0"/>
                <a:cs typeface="Times New Roman" pitchFamily="18" charset="0"/>
              </a:rPr>
              <a:t>Contd</a:t>
            </a:r>
            <a:r>
              <a:rPr lang="en-US" sz="2400" dirty="0" smtClean="0">
                <a:latin typeface="Times New Roman" pitchFamily="18" charset="0"/>
                <a:cs typeface="Times New Roman" pitchFamily="18" charset="0"/>
              </a:rPr>
              <a:t>…)</a:t>
            </a:r>
            <a:endParaRPr lang="en-US" sz="2400"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2" name="Rectangle 1"/>
              <p:cNvSpPr/>
              <p:nvPr/>
            </p:nvSpPr>
            <p:spPr>
              <a:xfrm>
                <a:off x="152400" y="2438400"/>
                <a:ext cx="9144000" cy="3207673"/>
              </a:xfrm>
              <a:prstGeom prst="rect">
                <a:avLst/>
              </a:prstGeom>
            </p:spPr>
            <p:txBody>
              <a:bodyPr wrap="square">
                <a:spAutoFit/>
              </a:bodyPr>
              <a:lstStyle/>
              <a:p>
                <a:pPr algn="just">
                  <a:spcAft>
                    <a:spcPts val="1200"/>
                  </a:spcAft>
                </a:pPr>
                <a14:m>
                  <m:oMath xmlns:m="http://schemas.openxmlformats.org/officeDocument/2006/math">
                    <m:sSub>
                      <m:sSubPr>
                        <m:ctrlPr>
                          <a:rPr lang="en-US" sz="2400" i="1">
                            <a:latin typeface="Cambria Math"/>
                          </a:rPr>
                        </m:ctrlPr>
                      </m:sSubPr>
                      <m:e>
                        <m:r>
                          <a:rPr lang="en-US" sz="2400" i="1">
                            <a:latin typeface="Cambria Math"/>
                          </a:rPr>
                          <m:t>𝑋</m:t>
                        </m:r>
                      </m:e>
                      <m:sub>
                        <m:r>
                          <a:rPr lang="en-US" sz="2400" i="1">
                            <a:latin typeface="Cambria Math"/>
                          </a:rPr>
                          <m:t>𝑖</m:t>
                        </m:r>
                      </m:sub>
                    </m:sSub>
                    <m:r>
                      <a:rPr lang="en-US" sz="2400" i="1">
                        <a:latin typeface="Cambria Math"/>
                      </a:rPr>
                      <m:t>=2</m:t>
                    </m:r>
                    <m:r>
                      <a:rPr lang="en-US" sz="2400" i="1">
                        <a:latin typeface="Cambria Math"/>
                      </a:rPr>
                      <m:t>𝜔</m:t>
                    </m:r>
                    <m:r>
                      <a:rPr lang="en-US" sz="2400" i="1">
                        <a:latin typeface="Cambria Math"/>
                      </a:rPr>
                      <m:t>𝐺</m:t>
                    </m:r>
                    <m:r>
                      <a:rPr lang="en-US" sz="2400" i="1">
                        <a:latin typeface="Cambria Math"/>
                      </a:rPr>
                      <m:t>∙</m:t>
                    </m:r>
                    <m:func>
                      <m:funcPr>
                        <m:ctrlPr>
                          <a:rPr lang="en-US" sz="2400" i="1">
                            <a:latin typeface="Cambria Math"/>
                          </a:rPr>
                        </m:ctrlPr>
                      </m:funcPr>
                      <m:fName>
                        <m:r>
                          <m:rPr>
                            <m:sty m:val="p"/>
                          </m:rPr>
                          <a:rPr lang="en-US" sz="2400">
                            <a:latin typeface="Cambria Math"/>
                          </a:rPr>
                          <m:t>ln</m:t>
                        </m:r>
                      </m:fName>
                      <m:e>
                        <m:f>
                          <m:fPr>
                            <m:ctrlPr>
                              <a:rPr lang="en-US" sz="2400" i="1">
                                <a:latin typeface="Cambria Math"/>
                              </a:rPr>
                            </m:ctrlPr>
                          </m:fPr>
                          <m:num>
                            <m:r>
                              <a:rPr lang="en-US" sz="2400" i="1">
                                <a:latin typeface="Cambria Math"/>
                              </a:rPr>
                              <m:t>𝑅</m:t>
                            </m:r>
                            <m:sSub>
                              <m:sSubPr>
                                <m:ctrlPr>
                                  <a:rPr lang="en-US" sz="2400" i="1">
                                    <a:latin typeface="Cambria Math"/>
                                  </a:rPr>
                                </m:ctrlPr>
                              </m:sSubPr>
                              <m:e>
                                <m:r>
                                  <a:rPr lang="en-US" sz="2400" i="1">
                                    <a:latin typeface="Cambria Math"/>
                                  </a:rPr>
                                  <m:t>𝐷</m:t>
                                </m:r>
                              </m:e>
                              <m:sub>
                                <m:r>
                                  <a:rPr lang="en-US" sz="2400" i="1">
                                    <a:latin typeface="Cambria Math"/>
                                  </a:rPr>
                                  <m:t>𝑖</m:t>
                                </m:r>
                              </m:sub>
                            </m:sSub>
                          </m:num>
                          <m:den>
                            <m:r>
                              <a:rPr lang="en-US" sz="2400" i="1">
                                <a:latin typeface="Cambria Math"/>
                              </a:rPr>
                              <m:t>𝐺𝑀</m:t>
                            </m:r>
                            <m:sSub>
                              <m:sSubPr>
                                <m:ctrlPr>
                                  <a:rPr lang="en-US" sz="2400" i="1">
                                    <a:latin typeface="Cambria Math"/>
                                  </a:rPr>
                                </m:ctrlPr>
                              </m:sSubPr>
                              <m:e>
                                <m:r>
                                  <a:rPr lang="en-US" sz="2400" i="1">
                                    <a:latin typeface="Cambria Math"/>
                                  </a:rPr>
                                  <m:t>𝑅</m:t>
                                </m:r>
                              </m:e>
                              <m:sub>
                                <m:r>
                                  <a:rPr lang="en-US" sz="2400" i="1">
                                    <a:latin typeface="Cambria Math"/>
                                  </a:rPr>
                                  <m:t>𝑖</m:t>
                                </m:r>
                              </m:sub>
                            </m:sSub>
                          </m:den>
                        </m:f>
                      </m:e>
                    </m:func>
                  </m:oMath>
                </a14:m>
                <a:r>
                  <a:rPr lang="en-US" sz="2400" dirty="0"/>
                  <a:t>  </a:t>
                </a:r>
                <a:r>
                  <a:rPr lang="en-US" sz="2400" dirty="0" smtClean="0">
                    <a:latin typeface="Times New Roman" pitchFamily="18" charset="0"/>
                    <a:cs typeface="Times New Roman" pitchFamily="18" charset="0"/>
                  </a:rPr>
                  <a:t>Ω/mile						(17)</a:t>
                </a:r>
                <a:endParaRPr lang="en-US" sz="2400" dirty="0">
                  <a:latin typeface="Times New Roman" pitchFamily="18" charset="0"/>
                  <a:cs typeface="Times New Roman" pitchFamily="18" charset="0"/>
                </a:endParaRPr>
              </a:p>
              <a:p>
                <a:pPr algn="just">
                  <a:spcAft>
                    <a:spcPts val="1200"/>
                  </a:spcAft>
                </a:pPr>
                <a14:m>
                  <m:oMath xmlns:m="http://schemas.openxmlformats.org/officeDocument/2006/math">
                    <m:sSub>
                      <m:sSubPr>
                        <m:ctrlPr>
                          <a:rPr lang="en-US" sz="2400" i="1">
                            <a:latin typeface="Cambria Math"/>
                          </a:rPr>
                        </m:ctrlPr>
                      </m:sSubPr>
                      <m:e>
                        <m:r>
                          <a:rPr lang="en-US" sz="2400" i="1">
                            <a:latin typeface="Cambria Math"/>
                          </a:rPr>
                          <m:t>𝑃</m:t>
                        </m:r>
                      </m:e>
                      <m:sub>
                        <m:r>
                          <a:rPr lang="en-US" sz="2400" i="1">
                            <a:latin typeface="Cambria Math"/>
                          </a:rPr>
                          <m:t>𝑖𝑗</m:t>
                        </m:r>
                      </m:sub>
                    </m:sSub>
                    <m:r>
                      <a:rPr lang="en-US" sz="2400" i="1">
                        <a:latin typeface="Cambria Math"/>
                      </a:rPr>
                      <m:t>=</m:t>
                    </m:r>
                    <m:f>
                      <m:fPr>
                        <m:ctrlPr>
                          <a:rPr lang="en-US" sz="2400" i="1">
                            <a:latin typeface="Cambria Math"/>
                          </a:rPr>
                        </m:ctrlPr>
                      </m:fPr>
                      <m:num>
                        <m:r>
                          <a:rPr lang="en-US" sz="2400" i="1">
                            <a:latin typeface="Cambria Math"/>
                          </a:rPr>
                          <m:t>𝜋</m:t>
                        </m:r>
                      </m:num>
                      <m:den>
                        <m:r>
                          <a:rPr lang="en-US" sz="2400" i="1">
                            <a:latin typeface="Cambria Math"/>
                          </a:rPr>
                          <m:t>8</m:t>
                        </m:r>
                      </m:den>
                    </m:f>
                    <m:r>
                      <a:rPr lang="en-US" sz="2400" i="1">
                        <a:latin typeface="Cambria Math"/>
                      </a:rPr>
                      <m:t>−</m:t>
                    </m:r>
                    <m:f>
                      <m:fPr>
                        <m:ctrlPr>
                          <a:rPr lang="en-US" sz="2400" i="1">
                            <a:latin typeface="Cambria Math"/>
                          </a:rPr>
                        </m:ctrlPr>
                      </m:fPr>
                      <m:num>
                        <m:r>
                          <a:rPr lang="en-US" sz="2400" i="1">
                            <a:latin typeface="Cambria Math"/>
                          </a:rPr>
                          <m:t>1</m:t>
                        </m:r>
                      </m:num>
                      <m:den>
                        <m:r>
                          <a:rPr lang="en-US" sz="2400" i="1">
                            <a:latin typeface="Cambria Math"/>
                          </a:rPr>
                          <m:t>3</m:t>
                        </m:r>
                        <m:rad>
                          <m:radPr>
                            <m:degHide m:val="on"/>
                            <m:ctrlPr>
                              <a:rPr lang="en-US" sz="2400" i="1">
                                <a:latin typeface="Cambria Math"/>
                              </a:rPr>
                            </m:ctrlPr>
                          </m:radPr>
                          <m:deg/>
                          <m:e>
                            <m:r>
                              <a:rPr lang="en-US" sz="2400" i="1">
                                <a:latin typeface="Cambria Math"/>
                              </a:rPr>
                              <m:t>2</m:t>
                            </m:r>
                          </m:e>
                        </m:rad>
                      </m:den>
                    </m:f>
                    <m:sSub>
                      <m:sSubPr>
                        <m:ctrlPr>
                          <a:rPr lang="en-US" sz="2400" i="1">
                            <a:latin typeface="Cambria Math"/>
                          </a:rPr>
                        </m:ctrlPr>
                      </m:sSubPr>
                      <m:e>
                        <m:r>
                          <a:rPr lang="en-US" sz="2400" i="1">
                            <a:latin typeface="Cambria Math"/>
                          </a:rPr>
                          <m:t>𝑘</m:t>
                        </m:r>
                      </m:e>
                      <m:sub>
                        <m:r>
                          <a:rPr lang="en-US" sz="2400" i="1">
                            <a:latin typeface="Cambria Math"/>
                          </a:rPr>
                          <m:t>𝑖𝑗</m:t>
                        </m:r>
                      </m:sub>
                    </m:sSub>
                    <m:func>
                      <m:funcPr>
                        <m:ctrlPr>
                          <a:rPr lang="en-US" sz="2400" i="1">
                            <a:latin typeface="Cambria Math"/>
                          </a:rPr>
                        </m:ctrlPr>
                      </m:funcPr>
                      <m:fName>
                        <m:r>
                          <m:rPr>
                            <m:sty m:val="p"/>
                          </m:rPr>
                          <a:rPr lang="en-US" sz="2400">
                            <a:latin typeface="Cambria Math"/>
                          </a:rPr>
                          <m:t>cos</m:t>
                        </m:r>
                      </m:fName>
                      <m:e>
                        <m:d>
                          <m:dPr>
                            <m:ctrlPr>
                              <a:rPr lang="en-US" sz="2400" i="1">
                                <a:latin typeface="Cambria Math"/>
                              </a:rPr>
                            </m:ctrlPr>
                          </m:dPr>
                          <m:e>
                            <m:sSub>
                              <m:sSubPr>
                                <m:ctrlPr>
                                  <a:rPr lang="en-US" sz="2400" i="1">
                                    <a:latin typeface="Cambria Math"/>
                                  </a:rPr>
                                </m:ctrlPr>
                              </m:sSubPr>
                              <m:e>
                                <m:r>
                                  <a:rPr lang="en-US" sz="2400" i="1">
                                    <a:latin typeface="Cambria Math"/>
                                  </a:rPr>
                                  <m:t>𝜃</m:t>
                                </m:r>
                              </m:e>
                              <m:sub>
                                <m:r>
                                  <a:rPr lang="en-US" sz="2400" i="1">
                                    <a:latin typeface="Cambria Math"/>
                                  </a:rPr>
                                  <m:t>𝑖𝑗</m:t>
                                </m:r>
                              </m:sub>
                            </m:sSub>
                          </m:e>
                        </m:d>
                        <m:r>
                          <a:rPr lang="en-US" sz="2400" i="1">
                            <a:latin typeface="Cambria Math"/>
                          </a:rPr>
                          <m:t>+</m:t>
                        </m:r>
                        <m:f>
                          <m:fPr>
                            <m:ctrlPr>
                              <a:rPr lang="en-US" sz="2400" i="1">
                                <a:latin typeface="Cambria Math"/>
                              </a:rPr>
                            </m:ctrlPr>
                          </m:fPr>
                          <m:num>
                            <m:sSubSup>
                              <m:sSubSupPr>
                                <m:ctrlPr>
                                  <a:rPr lang="en-US" sz="2400" i="1">
                                    <a:latin typeface="Cambria Math"/>
                                  </a:rPr>
                                </m:ctrlPr>
                              </m:sSubSupPr>
                              <m:e>
                                <m:r>
                                  <a:rPr lang="en-US" sz="2400" i="1">
                                    <a:latin typeface="Cambria Math"/>
                                  </a:rPr>
                                  <m:t>𝑘</m:t>
                                </m:r>
                              </m:e>
                              <m:sub>
                                <m:r>
                                  <a:rPr lang="en-US" sz="2400" i="1">
                                    <a:latin typeface="Cambria Math"/>
                                  </a:rPr>
                                  <m:t>𝑖𝑗</m:t>
                                </m:r>
                              </m:sub>
                              <m:sup>
                                <m:r>
                                  <a:rPr lang="en-US" sz="2400" i="1">
                                    <a:latin typeface="Cambria Math"/>
                                  </a:rPr>
                                  <m:t>2</m:t>
                                </m:r>
                              </m:sup>
                            </m:sSubSup>
                          </m:num>
                          <m:den>
                            <m:r>
                              <a:rPr lang="en-US" sz="2400" i="1">
                                <a:latin typeface="Cambria Math"/>
                              </a:rPr>
                              <m:t>16</m:t>
                            </m:r>
                          </m:den>
                        </m:f>
                      </m:e>
                    </m:func>
                    <m:func>
                      <m:funcPr>
                        <m:ctrlPr>
                          <a:rPr lang="en-US" sz="2400" i="1">
                            <a:latin typeface="Cambria Math"/>
                          </a:rPr>
                        </m:ctrlPr>
                      </m:funcPr>
                      <m:fName>
                        <m:r>
                          <m:rPr>
                            <m:sty m:val="p"/>
                          </m:rPr>
                          <a:rPr lang="en-US" sz="2400">
                            <a:latin typeface="Cambria Math"/>
                          </a:rPr>
                          <m:t>cos</m:t>
                        </m:r>
                      </m:fName>
                      <m:e>
                        <m:d>
                          <m:dPr>
                            <m:ctrlPr>
                              <a:rPr lang="en-US" sz="2400" i="1">
                                <a:latin typeface="Cambria Math"/>
                              </a:rPr>
                            </m:ctrlPr>
                          </m:dPr>
                          <m:e>
                            <m:r>
                              <a:rPr lang="en-US" sz="2400" i="1">
                                <a:latin typeface="Cambria Math"/>
                              </a:rPr>
                              <m:t>2</m:t>
                            </m:r>
                            <m:sSub>
                              <m:sSubPr>
                                <m:ctrlPr>
                                  <a:rPr lang="en-US" sz="2400" i="1">
                                    <a:latin typeface="Cambria Math"/>
                                  </a:rPr>
                                </m:ctrlPr>
                              </m:sSubPr>
                              <m:e>
                                <m:r>
                                  <a:rPr lang="en-US" sz="2400" i="1">
                                    <a:latin typeface="Cambria Math"/>
                                  </a:rPr>
                                  <m:t>𝜃</m:t>
                                </m:r>
                              </m:e>
                              <m:sub>
                                <m:r>
                                  <a:rPr lang="en-US" sz="2400" i="1">
                                    <a:latin typeface="Cambria Math"/>
                                  </a:rPr>
                                  <m:t>𝑖𝑗</m:t>
                                </m:r>
                              </m:sub>
                            </m:sSub>
                          </m:e>
                        </m:d>
                      </m:e>
                    </m:func>
                    <m:r>
                      <a:rPr lang="en-US" sz="2400" i="1">
                        <a:latin typeface="Cambria Math"/>
                      </a:rPr>
                      <m:t>∙</m:t>
                    </m:r>
                    <m:d>
                      <m:dPr>
                        <m:ctrlPr>
                          <a:rPr lang="en-US" sz="2400" i="1">
                            <a:latin typeface="Cambria Math"/>
                          </a:rPr>
                        </m:ctrlPr>
                      </m:dPr>
                      <m:e>
                        <m:r>
                          <a:rPr lang="en-US" sz="2400" i="1">
                            <a:latin typeface="Cambria Math"/>
                          </a:rPr>
                          <m:t>0.6728+</m:t>
                        </m:r>
                        <m:func>
                          <m:funcPr>
                            <m:ctrlPr>
                              <a:rPr lang="en-US" sz="2400" i="1">
                                <a:latin typeface="Cambria Math"/>
                              </a:rPr>
                            </m:ctrlPr>
                          </m:funcPr>
                          <m:fName>
                            <m:r>
                              <m:rPr>
                                <m:sty m:val="p"/>
                              </m:rPr>
                              <a:rPr lang="en-US" sz="2400">
                                <a:latin typeface="Cambria Math"/>
                              </a:rPr>
                              <m:t>ln</m:t>
                            </m:r>
                          </m:fName>
                          <m:e>
                            <m:f>
                              <m:fPr>
                                <m:ctrlPr>
                                  <a:rPr lang="en-US" sz="2400" i="1">
                                    <a:latin typeface="Cambria Math"/>
                                  </a:rPr>
                                </m:ctrlPr>
                              </m:fPr>
                              <m:num>
                                <m:r>
                                  <a:rPr lang="en-US" sz="2400" i="1">
                                    <a:latin typeface="Cambria Math"/>
                                  </a:rPr>
                                  <m:t>2</m:t>
                                </m:r>
                              </m:num>
                              <m:den>
                                <m:sSub>
                                  <m:sSubPr>
                                    <m:ctrlPr>
                                      <a:rPr lang="en-US" sz="2400" i="1">
                                        <a:latin typeface="Cambria Math"/>
                                      </a:rPr>
                                    </m:ctrlPr>
                                  </m:sSubPr>
                                  <m:e>
                                    <m:r>
                                      <a:rPr lang="en-US" sz="2400" i="1">
                                        <a:latin typeface="Cambria Math"/>
                                      </a:rPr>
                                      <m:t>𝑘</m:t>
                                    </m:r>
                                  </m:e>
                                  <m:sub>
                                    <m:r>
                                      <a:rPr lang="en-US" sz="2400" i="1">
                                        <a:latin typeface="Cambria Math"/>
                                      </a:rPr>
                                      <m:t>𝑖𝑗</m:t>
                                    </m:r>
                                  </m:sub>
                                </m:sSub>
                              </m:den>
                            </m:f>
                          </m:e>
                        </m:func>
                      </m:e>
                    </m:d>
                  </m:oMath>
                </a14:m>
                <a:r>
                  <a:rPr lang="en-US" sz="2400" dirty="0" smtClean="0">
                    <a:latin typeface="Times New Roman" pitchFamily="18" charset="0"/>
                    <a:cs typeface="Times New Roman" pitchFamily="18" charset="0"/>
                  </a:rPr>
                  <a:t>	(18) </a:t>
                </a:r>
                <a:endParaRPr lang="en-US" sz="2400" dirty="0">
                  <a:latin typeface="Times New Roman" pitchFamily="18" charset="0"/>
                  <a:cs typeface="Times New Roman" pitchFamily="18" charset="0"/>
                </a:endParaRPr>
              </a:p>
              <a:p>
                <a:pPr algn="just">
                  <a:spcAft>
                    <a:spcPts val="1200"/>
                  </a:spcAft>
                </a:pPr>
                <a14:m>
                  <m:oMath xmlns:m="http://schemas.openxmlformats.org/officeDocument/2006/math">
                    <m:sSub>
                      <m:sSubPr>
                        <m:ctrlPr>
                          <a:rPr lang="en-US" sz="2400" i="1">
                            <a:latin typeface="Cambria Math"/>
                          </a:rPr>
                        </m:ctrlPr>
                      </m:sSubPr>
                      <m:e>
                        <m:r>
                          <a:rPr lang="en-US" sz="2400" i="1">
                            <a:latin typeface="Cambria Math"/>
                          </a:rPr>
                          <m:t>𝑄</m:t>
                        </m:r>
                      </m:e>
                      <m:sub>
                        <m:r>
                          <a:rPr lang="en-US" sz="2400" i="1">
                            <a:latin typeface="Cambria Math"/>
                          </a:rPr>
                          <m:t>𝑖𝑗</m:t>
                        </m:r>
                      </m:sub>
                    </m:sSub>
                    <m:r>
                      <a:rPr lang="en-US" sz="2400" i="1">
                        <a:latin typeface="Cambria Math"/>
                      </a:rPr>
                      <m:t>=−0.0386+</m:t>
                    </m:r>
                    <m:f>
                      <m:fPr>
                        <m:ctrlPr>
                          <a:rPr lang="en-US" sz="2400" i="1">
                            <a:latin typeface="Cambria Math"/>
                          </a:rPr>
                        </m:ctrlPr>
                      </m:fPr>
                      <m:num>
                        <m:r>
                          <a:rPr lang="en-US" sz="2400" i="1">
                            <a:latin typeface="Cambria Math"/>
                          </a:rPr>
                          <m:t>1</m:t>
                        </m:r>
                      </m:num>
                      <m:den>
                        <m:r>
                          <a:rPr lang="en-US" sz="2400" i="1">
                            <a:latin typeface="Cambria Math"/>
                          </a:rPr>
                          <m:t>2</m:t>
                        </m:r>
                      </m:den>
                    </m:f>
                    <m:r>
                      <a:rPr lang="en-US" sz="2400" i="1">
                        <a:latin typeface="Cambria Math"/>
                      </a:rPr>
                      <m:t>∙</m:t>
                    </m:r>
                    <m:func>
                      <m:funcPr>
                        <m:ctrlPr>
                          <a:rPr lang="en-US" sz="2400" i="1">
                            <a:latin typeface="Cambria Math"/>
                          </a:rPr>
                        </m:ctrlPr>
                      </m:funcPr>
                      <m:fName>
                        <m:r>
                          <m:rPr>
                            <m:sty m:val="p"/>
                          </m:rPr>
                          <a:rPr lang="en-US" sz="2400">
                            <a:latin typeface="Cambria Math"/>
                          </a:rPr>
                          <m:t>ln</m:t>
                        </m:r>
                      </m:fName>
                      <m:e>
                        <m:f>
                          <m:fPr>
                            <m:ctrlPr>
                              <a:rPr lang="en-US" sz="2400" i="1">
                                <a:latin typeface="Cambria Math"/>
                              </a:rPr>
                            </m:ctrlPr>
                          </m:fPr>
                          <m:num>
                            <m:r>
                              <a:rPr lang="en-US" sz="2400" i="1">
                                <a:latin typeface="Cambria Math"/>
                              </a:rPr>
                              <m:t>2</m:t>
                            </m:r>
                          </m:num>
                          <m:den>
                            <m:sSub>
                              <m:sSubPr>
                                <m:ctrlPr>
                                  <a:rPr lang="en-US" sz="2400" i="1">
                                    <a:latin typeface="Cambria Math"/>
                                  </a:rPr>
                                </m:ctrlPr>
                              </m:sSubPr>
                              <m:e>
                                <m:r>
                                  <a:rPr lang="en-US" sz="2400" i="1">
                                    <a:latin typeface="Cambria Math"/>
                                  </a:rPr>
                                  <m:t>𝑘</m:t>
                                </m:r>
                              </m:e>
                              <m:sub>
                                <m:r>
                                  <a:rPr lang="en-US" sz="2400" i="1">
                                    <a:latin typeface="Cambria Math"/>
                                  </a:rPr>
                                  <m:t>𝑖𝑗</m:t>
                                </m:r>
                              </m:sub>
                            </m:sSub>
                          </m:den>
                        </m:f>
                      </m:e>
                    </m:func>
                    <m:r>
                      <a:rPr lang="en-US" sz="2400" i="1">
                        <a:latin typeface="Cambria Math"/>
                      </a:rPr>
                      <m:t>+</m:t>
                    </m:r>
                    <m:f>
                      <m:fPr>
                        <m:ctrlPr>
                          <a:rPr lang="en-US" sz="2400" i="1">
                            <a:latin typeface="Cambria Math"/>
                          </a:rPr>
                        </m:ctrlPr>
                      </m:fPr>
                      <m:num>
                        <m:r>
                          <a:rPr lang="en-US" sz="2400" i="1">
                            <a:latin typeface="Cambria Math"/>
                          </a:rPr>
                          <m:t>1</m:t>
                        </m:r>
                      </m:num>
                      <m:den>
                        <m:r>
                          <a:rPr lang="en-US" sz="2400" i="1">
                            <a:latin typeface="Cambria Math"/>
                          </a:rPr>
                          <m:t>3</m:t>
                        </m:r>
                        <m:rad>
                          <m:radPr>
                            <m:degHide m:val="on"/>
                            <m:ctrlPr>
                              <a:rPr lang="en-US" sz="2400" i="1">
                                <a:latin typeface="Cambria Math"/>
                              </a:rPr>
                            </m:ctrlPr>
                          </m:radPr>
                          <m:deg/>
                          <m:e>
                            <m:r>
                              <a:rPr lang="en-US" sz="2400" i="1">
                                <a:latin typeface="Cambria Math"/>
                              </a:rPr>
                              <m:t>2</m:t>
                            </m:r>
                          </m:e>
                        </m:rad>
                      </m:den>
                    </m:f>
                    <m:sSub>
                      <m:sSubPr>
                        <m:ctrlPr>
                          <a:rPr lang="en-US" sz="2400" i="1">
                            <a:latin typeface="Cambria Math"/>
                          </a:rPr>
                        </m:ctrlPr>
                      </m:sSubPr>
                      <m:e>
                        <m:r>
                          <a:rPr lang="en-US" sz="2400" i="1">
                            <a:latin typeface="Cambria Math"/>
                          </a:rPr>
                          <m:t>𝑘</m:t>
                        </m:r>
                      </m:e>
                      <m:sub>
                        <m:r>
                          <a:rPr lang="en-US" sz="2400" i="1">
                            <a:latin typeface="Cambria Math"/>
                          </a:rPr>
                          <m:t>𝑖𝑗</m:t>
                        </m:r>
                      </m:sub>
                    </m:sSub>
                    <m:func>
                      <m:funcPr>
                        <m:ctrlPr>
                          <a:rPr lang="en-US" sz="2400" i="1">
                            <a:latin typeface="Cambria Math"/>
                          </a:rPr>
                        </m:ctrlPr>
                      </m:funcPr>
                      <m:fName>
                        <m:r>
                          <m:rPr>
                            <m:sty m:val="p"/>
                          </m:rPr>
                          <a:rPr lang="en-US" sz="2400">
                            <a:latin typeface="Cambria Math"/>
                          </a:rPr>
                          <m:t>cos</m:t>
                        </m:r>
                      </m:fName>
                      <m:e>
                        <m:d>
                          <m:dPr>
                            <m:ctrlPr>
                              <a:rPr lang="en-US" sz="2400" i="1">
                                <a:latin typeface="Cambria Math"/>
                              </a:rPr>
                            </m:ctrlPr>
                          </m:dPr>
                          <m:e>
                            <m:sSub>
                              <m:sSubPr>
                                <m:ctrlPr>
                                  <a:rPr lang="en-US" sz="2400" i="1">
                                    <a:latin typeface="Cambria Math"/>
                                  </a:rPr>
                                </m:ctrlPr>
                              </m:sSubPr>
                              <m:e>
                                <m:r>
                                  <a:rPr lang="en-US" sz="2400" i="1">
                                    <a:latin typeface="Cambria Math"/>
                                  </a:rPr>
                                  <m:t>𝜃</m:t>
                                </m:r>
                              </m:e>
                              <m:sub>
                                <m:r>
                                  <a:rPr lang="en-US" sz="2400" i="1">
                                    <a:latin typeface="Cambria Math"/>
                                  </a:rPr>
                                  <m:t>𝑖𝑗</m:t>
                                </m:r>
                              </m:sub>
                            </m:sSub>
                          </m:e>
                        </m:d>
                      </m:e>
                    </m:func>
                  </m:oMath>
                </a14:m>
                <a:r>
                  <a:rPr lang="en-US" sz="2400" dirty="0" smtClean="0"/>
                  <a:t>			</a:t>
                </a:r>
                <a:r>
                  <a:rPr lang="en-US" sz="2400" dirty="0" smtClean="0">
                    <a:latin typeface="Times New Roman" pitchFamily="18" charset="0"/>
                    <a:cs typeface="Times New Roman" pitchFamily="18" charset="0"/>
                  </a:rPr>
                  <a:t>(19) </a:t>
                </a:r>
                <a:endParaRPr lang="en-US" sz="2400" dirty="0">
                  <a:latin typeface="Times New Roman" pitchFamily="18" charset="0"/>
                  <a:cs typeface="Times New Roman" pitchFamily="18" charset="0"/>
                </a:endParaRPr>
              </a:p>
              <a:p>
                <a:pPr algn="just">
                  <a:spcAft>
                    <a:spcPts val="1200"/>
                  </a:spcAft>
                </a:pPr>
                <a14:m>
                  <m:oMath xmlns:m="http://schemas.openxmlformats.org/officeDocument/2006/math">
                    <m:sSub>
                      <m:sSubPr>
                        <m:ctrlPr>
                          <a:rPr lang="en-US" sz="2400" i="1">
                            <a:latin typeface="Cambria Math"/>
                          </a:rPr>
                        </m:ctrlPr>
                      </m:sSubPr>
                      <m:e>
                        <m:r>
                          <a:rPr lang="en-US" sz="2400" i="1">
                            <a:latin typeface="Cambria Math"/>
                          </a:rPr>
                          <m:t>𝑘</m:t>
                        </m:r>
                      </m:e>
                      <m:sub>
                        <m:r>
                          <a:rPr lang="en-US" sz="2400" i="1">
                            <a:latin typeface="Cambria Math"/>
                          </a:rPr>
                          <m:t>𝑖𝑗</m:t>
                        </m:r>
                      </m:sub>
                    </m:sSub>
                    <m:r>
                      <a:rPr lang="en-US" sz="2400" i="1">
                        <a:latin typeface="Cambria Math"/>
                      </a:rPr>
                      <m:t>=8.565×</m:t>
                    </m:r>
                    <m:sSup>
                      <m:sSupPr>
                        <m:ctrlPr>
                          <a:rPr lang="en-US" sz="2400" i="1">
                            <a:latin typeface="Cambria Math"/>
                          </a:rPr>
                        </m:ctrlPr>
                      </m:sSupPr>
                      <m:e>
                        <m:r>
                          <a:rPr lang="en-US" sz="2400" i="1">
                            <a:latin typeface="Cambria Math"/>
                          </a:rPr>
                          <m:t>10</m:t>
                        </m:r>
                      </m:e>
                      <m:sup>
                        <m:r>
                          <a:rPr lang="en-US" sz="2400" i="1">
                            <a:latin typeface="Cambria Math"/>
                          </a:rPr>
                          <m:t>−4</m:t>
                        </m:r>
                      </m:sup>
                    </m:sSup>
                    <m:r>
                      <a:rPr lang="en-US" sz="2400" i="1">
                        <a:latin typeface="Cambria Math"/>
                      </a:rPr>
                      <m:t>∙</m:t>
                    </m:r>
                    <m:sSub>
                      <m:sSubPr>
                        <m:ctrlPr>
                          <a:rPr lang="en-US" sz="2400" i="1">
                            <a:latin typeface="Cambria Math"/>
                          </a:rPr>
                        </m:ctrlPr>
                      </m:sSubPr>
                      <m:e>
                        <m:r>
                          <a:rPr lang="en-US" sz="2400" i="1">
                            <a:latin typeface="Cambria Math"/>
                          </a:rPr>
                          <m:t>𝑆</m:t>
                        </m:r>
                      </m:e>
                      <m:sub>
                        <m:r>
                          <a:rPr lang="en-US" sz="2400" i="1">
                            <a:latin typeface="Cambria Math"/>
                          </a:rPr>
                          <m:t>𝑖𝑗</m:t>
                        </m:r>
                      </m:sub>
                    </m:sSub>
                    <m:r>
                      <a:rPr lang="en-US" sz="2400" i="1">
                        <a:latin typeface="Cambria Math"/>
                      </a:rPr>
                      <m:t>∙</m:t>
                    </m:r>
                    <m:rad>
                      <m:radPr>
                        <m:degHide m:val="on"/>
                        <m:ctrlPr>
                          <a:rPr lang="en-US" sz="2400" i="1">
                            <a:latin typeface="Cambria Math"/>
                          </a:rPr>
                        </m:ctrlPr>
                      </m:radPr>
                      <m:deg/>
                      <m:e>
                        <m:f>
                          <m:fPr>
                            <m:ctrlPr>
                              <a:rPr lang="en-US" sz="2400" i="1">
                                <a:latin typeface="Cambria Math"/>
                              </a:rPr>
                            </m:ctrlPr>
                          </m:fPr>
                          <m:num>
                            <m:r>
                              <a:rPr lang="en-US" sz="2400" i="1">
                                <a:latin typeface="Cambria Math"/>
                              </a:rPr>
                              <m:t>𝑓</m:t>
                            </m:r>
                          </m:num>
                          <m:den>
                            <m:r>
                              <a:rPr lang="en-US" sz="2400" i="1">
                                <a:latin typeface="Cambria Math"/>
                              </a:rPr>
                              <m:t>𝑝</m:t>
                            </m:r>
                          </m:den>
                        </m:f>
                      </m:e>
                    </m:rad>
                  </m:oMath>
                </a14:m>
                <a:r>
                  <a:rPr lang="en-US" sz="2400" dirty="0"/>
                  <a:t> </a:t>
                </a:r>
                <a:r>
                  <a:rPr lang="en-US" sz="2400" dirty="0" smtClean="0"/>
                  <a:t>					</a:t>
                </a:r>
                <a:r>
                  <a:rPr lang="en-US" sz="2400" dirty="0" smtClean="0">
                    <a:latin typeface="Times New Roman" pitchFamily="18" charset="0"/>
                    <a:cs typeface="Times New Roman" pitchFamily="18" charset="0"/>
                  </a:rPr>
                  <a:t>(20)</a:t>
                </a:r>
                <a:endParaRPr lang="en-US" sz="2400" dirty="0">
                  <a:latin typeface="Times New Roman" pitchFamily="18" charset="0"/>
                  <a:cs typeface="Times New Roman" pitchFamily="18"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152400" y="2438400"/>
                <a:ext cx="9144000" cy="3207673"/>
              </a:xfrm>
              <a:prstGeom prst="rect">
                <a:avLst/>
              </a:prstGeom>
              <a:blipFill rotWithShape="1">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918297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1: </a:t>
            </a:r>
            <a:r>
              <a:rPr lang="en-US" dirty="0"/>
              <a:t>Overhead Lines </a:t>
            </a:r>
          </a:p>
        </p:txBody>
      </p:sp>
      <p:sp>
        <p:nvSpPr>
          <p:cNvPr id="3" name="Content Placeholder 2"/>
          <p:cNvSpPr>
            <a:spLocks noGrp="1"/>
          </p:cNvSpPr>
          <p:nvPr>
            <p:ph idx="1"/>
          </p:nvPr>
        </p:nvSpPr>
        <p:spPr/>
        <p:txBody>
          <a:bodyPr>
            <a:normAutofit fontScale="77500" lnSpcReduction="20000"/>
          </a:bodyPr>
          <a:lstStyle/>
          <a:p>
            <a:pPr>
              <a:spcAft>
                <a:spcPts val="600"/>
              </a:spcAft>
            </a:pPr>
            <a:r>
              <a:rPr lang="en-US" sz="3100" dirty="0" smtClean="0"/>
              <a:t>Series </a:t>
            </a:r>
            <a:r>
              <a:rPr lang="en-US" sz="3100" dirty="0"/>
              <a:t>impedance of Overhead Lines</a:t>
            </a:r>
          </a:p>
          <a:p>
            <a:pPr marL="971550" lvl="1" indent="-457200">
              <a:spcAft>
                <a:spcPts val="600"/>
              </a:spcAft>
            </a:pPr>
            <a:r>
              <a:rPr lang="en-US" sz="2600" dirty="0"/>
              <a:t>Transposed Three-phase Lines</a:t>
            </a:r>
          </a:p>
          <a:p>
            <a:pPr marL="971550" lvl="1" indent="-457200">
              <a:spcAft>
                <a:spcPts val="600"/>
              </a:spcAft>
            </a:pPr>
            <a:r>
              <a:rPr lang="en-US" sz="2600" dirty="0" err="1"/>
              <a:t>Untransposed</a:t>
            </a:r>
            <a:r>
              <a:rPr lang="en-US" sz="2600" dirty="0"/>
              <a:t> Distribution Lines</a:t>
            </a:r>
          </a:p>
          <a:p>
            <a:pPr marL="971550" lvl="1" indent="-457200">
              <a:spcAft>
                <a:spcPts val="600"/>
              </a:spcAft>
            </a:pPr>
            <a:r>
              <a:rPr lang="en-US" sz="2600" dirty="0"/>
              <a:t>Carson’s Equations</a:t>
            </a:r>
          </a:p>
          <a:p>
            <a:pPr marL="971550" lvl="1" indent="-457200">
              <a:spcAft>
                <a:spcPts val="600"/>
              </a:spcAft>
            </a:pPr>
            <a:r>
              <a:rPr lang="en-US" sz="2600" b="1" u="sng" dirty="0"/>
              <a:t>Modified Carson’s Equations</a:t>
            </a:r>
          </a:p>
          <a:p>
            <a:pPr marL="971550" lvl="1" indent="-457200">
              <a:spcAft>
                <a:spcPts val="600"/>
              </a:spcAft>
            </a:pPr>
            <a:r>
              <a:rPr lang="en-US" sz="2600" dirty="0"/>
              <a:t>Primitive Impedance Matrix for Overhead Lines</a:t>
            </a:r>
          </a:p>
          <a:p>
            <a:pPr marL="971550" lvl="1" indent="-457200">
              <a:spcAft>
                <a:spcPts val="600"/>
              </a:spcAft>
            </a:pPr>
            <a:r>
              <a:rPr lang="en-US" sz="2600" dirty="0"/>
              <a:t>Phase Impedance Matrix for Overhead Lines</a:t>
            </a:r>
          </a:p>
          <a:p>
            <a:pPr marL="971550" lvl="1" indent="-457200">
              <a:spcAft>
                <a:spcPts val="600"/>
              </a:spcAft>
            </a:pPr>
            <a:r>
              <a:rPr lang="en-US" sz="2600" dirty="0"/>
              <a:t>Sequence Impedances</a:t>
            </a:r>
          </a:p>
          <a:p>
            <a:pPr marL="971550" lvl="1" indent="-457200">
              <a:spcAft>
                <a:spcPts val="600"/>
              </a:spcAft>
            </a:pPr>
            <a:r>
              <a:rPr lang="en-US" sz="2600" dirty="0"/>
              <a:t>Parallel Overhead Distribution Lines</a:t>
            </a:r>
          </a:p>
          <a:p>
            <a:pPr>
              <a:spcAft>
                <a:spcPts val="600"/>
              </a:spcAft>
            </a:pPr>
            <a:r>
              <a:rPr lang="en-US" sz="3100" dirty="0"/>
              <a:t>Shunt Admittance of Overhead Parallel Lines</a:t>
            </a:r>
          </a:p>
          <a:p>
            <a:pPr>
              <a:spcAft>
                <a:spcPts val="600"/>
              </a:spcAft>
            </a:pPr>
            <a:r>
              <a:rPr lang="en-US" sz="3100" dirty="0"/>
              <a:t>General Voltage Drop </a:t>
            </a:r>
            <a:r>
              <a:rPr lang="en-US" sz="3100" dirty="0" smtClean="0"/>
              <a:t>Equation</a:t>
            </a:r>
            <a:endParaRPr lang="en-US" dirty="0"/>
          </a:p>
        </p:txBody>
      </p:sp>
    </p:spTree>
    <p:extLst>
      <p:ext uri="{BB962C8B-B14F-4D97-AF65-F5344CB8AC3E}">
        <p14:creationId xmlns:p14="http://schemas.microsoft.com/office/powerpoint/2010/main" val="3015956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33764" y="76200"/>
            <a:ext cx="8324436" cy="892552"/>
          </a:xfrm>
          <a:prstGeom prst="rect">
            <a:avLst/>
          </a:prstGeom>
        </p:spPr>
        <p:txBody>
          <a:bodyPr wrap="square">
            <a:spAutoFit/>
          </a:bodyPr>
          <a:lstStyle/>
          <a:p>
            <a:pPr marL="342900" indent="-342900" algn="ctr"/>
            <a:r>
              <a:rPr lang="en-US" sz="3200" dirty="0">
                <a:latin typeface="Times New Roman" pitchFamily="18" charset="0"/>
                <a:cs typeface="Times New Roman" pitchFamily="18" charset="0"/>
              </a:rPr>
              <a:t>Modified Carson’s </a:t>
            </a:r>
            <a:r>
              <a:rPr lang="en-US" sz="3200" dirty="0" smtClean="0">
                <a:latin typeface="Times New Roman" pitchFamily="18" charset="0"/>
                <a:cs typeface="Times New Roman" pitchFamily="18" charset="0"/>
              </a:rPr>
              <a:t>Equations:   Derivation</a:t>
            </a:r>
          </a:p>
          <a:p>
            <a:pPr marL="342900" indent="-342900"/>
            <a:r>
              <a:rPr lang="en-US" sz="2000" dirty="0" smtClean="0">
                <a:solidFill>
                  <a:srgbClr val="FF0000"/>
                </a:solidFill>
              </a:rPr>
              <a:t>		</a:t>
            </a:r>
            <a:endParaRPr lang="en-US" sz="2000" dirty="0"/>
          </a:p>
        </p:txBody>
      </p:sp>
      <mc:AlternateContent xmlns:mc="http://schemas.openxmlformats.org/markup-compatibility/2006" xmlns:a14="http://schemas.microsoft.com/office/drawing/2010/main">
        <mc:Choice Requires="a14">
          <p:sp>
            <p:nvSpPr>
              <p:cNvPr id="4" name="TextBox 3"/>
              <p:cNvSpPr txBox="1"/>
              <p:nvPr/>
            </p:nvSpPr>
            <p:spPr>
              <a:xfrm>
                <a:off x="0" y="874767"/>
                <a:ext cx="8991600" cy="1563633"/>
              </a:xfrm>
              <a:prstGeom prst="rect">
                <a:avLst/>
              </a:prstGeom>
              <a:noFill/>
            </p:spPr>
            <p:txBody>
              <a:bodyPr wrap="square" rtlCol="0">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Approximations:        </a:t>
                </a:r>
              </a:p>
              <a:p>
                <a:pPr algn="just"/>
                <a:r>
                  <a:rPr lang="en-US" sz="2400" dirty="0" smtClean="0"/>
                  <a:t>		</a:t>
                </a:r>
                <a14:m>
                  <m:oMath xmlns:m="http://schemas.openxmlformats.org/officeDocument/2006/math">
                    <m:sSub>
                      <m:sSubPr>
                        <m:ctrlPr>
                          <a:rPr lang="en-US" sz="2400" i="1" smtClean="0">
                            <a:latin typeface="Cambria Math"/>
                          </a:rPr>
                        </m:ctrlPr>
                      </m:sSubPr>
                      <m:e>
                        <m:r>
                          <a:rPr lang="en-US" sz="2400" b="0" i="1" smtClean="0">
                            <a:latin typeface="Cambria Math"/>
                          </a:rPr>
                          <m:t>𝑃</m:t>
                        </m:r>
                      </m:e>
                      <m:sub>
                        <m:r>
                          <a:rPr lang="en-US" sz="2400" b="0" i="1" smtClean="0">
                            <a:latin typeface="Cambria Math"/>
                          </a:rPr>
                          <m:t>𝑖𝑗</m:t>
                        </m:r>
                      </m:sub>
                    </m:sSub>
                    <m:r>
                      <a:rPr lang="en-US" sz="2400" b="0" i="1" smtClean="0">
                        <a:latin typeface="Cambria Math"/>
                      </a:rPr>
                      <m:t>= </m:t>
                    </m:r>
                    <m:f>
                      <m:fPr>
                        <m:ctrlPr>
                          <a:rPr lang="en-US" sz="2400" b="0" i="1" smtClean="0">
                            <a:latin typeface="Cambria Math"/>
                          </a:rPr>
                        </m:ctrlPr>
                      </m:fPr>
                      <m:num>
                        <m:r>
                          <a:rPr lang="en-US" sz="2400" b="0" i="1" smtClean="0">
                            <a:latin typeface="Cambria Math"/>
                            <a:ea typeface="Cambria Math"/>
                          </a:rPr>
                          <m:t>𝜋</m:t>
                        </m:r>
                      </m:num>
                      <m:den>
                        <m:r>
                          <a:rPr lang="en-US" sz="2400" b="0" i="1" smtClean="0">
                            <a:latin typeface="Cambria Math"/>
                          </a:rPr>
                          <m:t>8</m:t>
                        </m:r>
                      </m:den>
                    </m:f>
                    <m:r>
                      <a:rPr lang="en-US" sz="2400" b="0" i="1" smtClean="0">
                        <a:latin typeface="Cambria Math"/>
                      </a:rPr>
                      <m:t> </m:t>
                    </m:r>
                  </m:oMath>
                </a14:m>
                <a:r>
                  <a:rPr lang="en-US" sz="2400" dirty="0" smtClean="0">
                    <a:latin typeface="Times New Roman" pitchFamily="18" charset="0"/>
                    <a:cs typeface="Times New Roman" pitchFamily="18" charset="0"/>
                  </a:rPr>
                  <a:t>     					(21)       </a:t>
                </a:r>
              </a:p>
              <a:p>
                <a:pPr algn="just"/>
                <a:r>
                  <a:rPr lang="en-US" sz="2400" dirty="0" smtClean="0"/>
                  <a:t>		</a:t>
                </a:r>
                <a14:m>
                  <m:oMath xmlns:m="http://schemas.openxmlformats.org/officeDocument/2006/math">
                    <m:sSub>
                      <m:sSubPr>
                        <m:ctrlPr>
                          <a:rPr lang="en-US" sz="2400" i="1" smtClean="0">
                            <a:latin typeface="Cambria Math"/>
                          </a:rPr>
                        </m:ctrlPr>
                      </m:sSubPr>
                      <m:e>
                        <m:r>
                          <a:rPr lang="en-US" sz="2400" b="0" i="1" smtClean="0">
                            <a:latin typeface="Cambria Math"/>
                          </a:rPr>
                          <m:t>𝑄</m:t>
                        </m:r>
                      </m:e>
                      <m:sub>
                        <m:r>
                          <a:rPr lang="en-US" sz="2400" b="0" i="1" smtClean="0">
                            <a:latin typeface="Cambria Math"/>
                          </a:rPr>
                          <m:t>𝑖𝑗</m:t>
                        </m:r>
                      </m:sub>
                    </m:sSub>
                    <m:r>
                      <a:rPr lang="en-US" sz="2400" b="0" i="1" smtClean="0">
                        <a:latin typeface="Cambria Math"/>
                      </a:rPr>
                      <m:t>=−0.0386+</m:t>
                    </m:r>
                    <m:f>
                      <m:fPr>
                        <m:ctrlPr>
                          <a:rPr lang="en-US" sz="2400" b="0" i="1" smtClean="0">
                            <a:latin typeface="Cambria Math"/>
                          </a:rPr>
                        </m:ctrlPr>
                      </m:fPr>
                      <m:num>
                        <m:r>
                          <a:rPr lang="en-US" sz="2400" b="0" i="1" smtClean="0">
                            <a:latin typeface="Cambria Math"/>
                          </a:rPr>
                          <m:t>1</m:t>
                        </m:r>
                      </m:num>
                      <m:den>
                        <m:r>
                          <a:rPr lang="en-US" sz="2400" b="0" i="1" smtClean="0">
                            <a:latin typeface="Cambria Math"/>
                          </a:rPr>
                          <m:t>2</m:t>
                        </m:r>
                      </m:den>
                    </m:f>
                    <m:r>
                      <a:rPr lang="en-US" sz="2400" b="0" i="1" smtClean="0">
                        <a:latin typeface="Cambria Math"/>
                        <a:ea typeface="Cambria Math"/>
                      </a:rPr>
                      <m:t>∙</m:t>
                    </m:r>
                    <m:func>
                      <m:funcPr>
                        <m:ctrlPr>
                          <a:rPr lang="en-US" sz="2400" b="0" i="1" smtClean="0">
                            <a:latin typeface="Cambria Math"/>
                            <a:ea typeface="Cambria Math"/>
                          </a:rPr>
                        </m:ctrlPr>
                      </m:funcPr>
                      <m:fName>
                        <m:r>
                          <m:rPr>
                            <m:sty m:val="p"/>
                          </m:rPr>
                          <a:rPr lang="en-US" sz="2400" b="0" i="0" smtClean="0">
                            <a:latin typeface="Cambria Math"/>
                            <a:ea typeface="Cambria Math"/>
                          </a:rPr>
                          <m:t>ln</m:t>
                        </m:r>
                      </m:fName>
                      <m:e>
                        <m:f>
                          <m:fPr>
                            <m:ctrlPr>
                              <a:rPr lang="en-US" sz="2400" b="0" i="1" smtClean="0">
                                <a:latin typeface="Cambria Math"/>
                                <a:ea typeface="Cambria Math"/>
                              </a:rPr>
                            </m:ctrlPr>
                          </m:fPr>
                          <m:num>
                            <m:r>
                              <a:rPr lang="en-US" sz="2400" b="0" i="1" smtClean="0">
                                <a:latin typeface="Cambria Math"/>
                                <a:ea typeface="Cambria Math"/>
                              </a:rPr>
                              <m:t>2</m:t>
                            </m:r>
                          </m:num>
                          <m:den>
                            <m:sSub>
                              <m:sSubPr>
                                <m:ctrlPr>
                                  <a:rPr lang="en-US" sz="2400" b="0" i="1" smtClean="0">
                                    <a:latin typeface="Cambria Math"/>
                                    <a:ea typeface="Cambria Math"/>
                                  </a:rPr>
                                </m:ctrlPr>
                              </m:sSubPr>
                              <m:e>
                                <m:r>
                                  <a:rPr lang="en-US" sz="2400" b="0" i="1" smtClean="0">
                                    <a:latin typeface="Cambria Math"/>
                                    <a:ea typeface="Cambria Math"/>
                                  </a:rPr>
                                  <m:t>𝑘</m:t>
                                </m:r>
                              </m:e>
                              <m:sub>
                                <m:r>
                                  <a:rPr lang="en-US" sz="2400" b="0" i="1" smtClean="0">
                                    <a:latin typeface="Cambria Math"/>
                                    <a:ea typeface="Cambria Math"/>
                                  </a:rPr>
                                  <m:t>𝑖𝑗</m:t>
                                </m:r>
                              </m:sub>
                            </m:sSub>
                          </m:den>
                        </m:f>
                        <m:r>
                          <a:rPr lang="en-US" sz="2400" b="0" i="1" smtClean="0">
                            <a:latin typeface="Cambria Math"/>
                            <a:ea typeface="Cambria Math"/>
                          </a:rPr>
                          <m:t>  </m:t>
                        </m:r>
                      </m:e>
                    </m:func>
                  </m:oMath>
                </a14:m>
                <a:r>
                  <a:rPr lang="en-US" sz="2400" dirty="0" smtClean="0">
                    <a:latin typeface="Times New Roman" pitchFamily="18" charset="0"/>
                    <a:cs typeface="Times New Roman" pitchFamily="18" charset="0"/>
                  </a:rPr>
                  <a:t>			(22)</a:t>
                </a:r>
                <a:endParaRPr lang="en-US" sz="2400" dirty="0">
                  <a:latin typeface="Times New Roman" pitchFamily="18" charset="0"/>
                  <a:cs typeface="Times New Roman" pitchFamily="18" charset="0"/>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0" y="874767"/>
                <a:ext cx="8991600" cy="1563633"/>
              </a:xfrm>
              <a:prstGeom prst="rect">
                <a:avLst/>
              </a:prstGeom>
              <a:blipFill rotWithShape="1">
                <a:blip r:embed="rId2"/>
                <a:stretch>
                  <a:fillRect l="-881" t="-31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0" y="2323965"/>
                <a:ext cx="9067800" cy="1333635"/>
              </a:xfrm>
              <a:prstGeom prst="rect">
                <a:avLst/>
              </a:prstGeom>
              <a:noFill/>
            </p:spPr>
            <p:txBody>
              <a:bodyPr wrap="square" rtlCol="0">
                <a:spAutoFit/>
              </a:bodyPr>
              <a:lstStyle/>
              <a:p>
                <a:endParaRPr lang="en-US" dirty="0" smtClean="0"/>
              </a:p>
              <a:p>
                <a:pPr marL="342900" indent="-342900">
                  <a:buFont typeface="Wingdings" pitchFamily="2" charset="2"/>
                  <a:buChar char="Ø"/>
                </a:pPr>
                <a:r>
                  <a:rPr lang="en-US" sz="2400" dirty="0" smtClean="0">
                    <a:latin typeface="Times New Roman" pitchFamily="18" charset="0"/>
                    <a:cs typeface="Times New Roman" pitchFamily="18" charset="0"/>
                  </a:rPr>
                  <a:t>Substitute </a:t>
                </a:r>
                <a:r>
                  <a:rPr lang="en-US" sz="2400" dirty="0" err="1" smtClean="0">
                    <a:latin typeface="Times New Roman" pitchFamily="18" charset="0"/>
                    <a:cs typeface="Times New Roman" pitchFamily="18" charset="0"/>
                  </a:rPr>
                  <a:t>Eq’n</a:t>
                </a:r>
                <a:r>
                  <a:rPr lang="en-US" sz="2400" dirty="0" smtClean="0">
                    <a:latin typeface="Times New Roman" pitchFamily="18" charset="0"/>
                    <a:cs typeface="Times New Roman" pitchFamily="18" charset="0"/>
                  </a:rPr>
                  <a:t> 20 (the value of </a:t>
                </a:r>
                <a14:m>
                  <m:oMath xmlns:m="http://schemas.openxmlformats.org/officeDocument/2006/math">
                    <m:sSub>
                      <m:sSubPr>
                        <m:ctrlPr>
                          <a:rPr lang="en-US" sz="2400" i="1" dirty="0" smtClean="0">
                            <a:latin typeface="Cambria Math"/>
                          </a:rPr>
                        </m:ctrlPr>
                      </m:sSubPr>
                      <m:e>
                        <m:r>
                          <a:rPr lang="en-US" sz="2400" b="0" i="1" dirty="0" smtClean="0">
                            <a:latin typeface="Cambria Math"/>
                          </a:rPr>
                          <m:t>𝑘</m:t>
                        </m:r>
                      </m:e>
                      <m:sub>
                        <m:r>
                          <a:rPr lang="en-US" sz="2400" b="0" i="1" dirty="0" smtClean="0">
                            <a:latin typeface="Cambria Math"/>
                          </a:rPr>
                          <m:t>𝑖𝑗</m:t>
                        </m:r>
                      </m:sub>
                    </m:sSub>
                  </m:oMath>
                </a14:m>
                <a:r>
                  <a:rPr lang="en-US" sz="2400" dirty="0" smtClean="0">
                    <a:latin typeface="Times New Roman" pitchFamily="18" charset="0"/>
                    <a:cs typeface="Times New Roman" pitchFamily="18" charset="0"/>
                  </a:rPr>
                  <a:t>) into (22) and simplify:</a:t>
                </a:r>
                <a:endParaRPr lang="en-US" sz="2400" b="0" i="0" dirty="0" smtClean="0">
                  <a:latin typeface="Times New Roman" pitchFamily="18" charset="0"/>
                  <a:cs typeface="Times New Roman" pitchFamily="18" charset="0"/>
                </a:endParaRPr>
              </a:p>
              <a:p>
                <a:pPr algn="just"/>
                <a:r>
                  <a:rPr lang="en-US" sz="2400" dirty="0" smtClean="0"/>
                  <a:t>		</a:t>
                </a:r>
                <a14:m>
                  <m:oMath xmlns:m="http://schemas.openxmlformats.org/officeDocument/2006/math">
                    <m:r>
                      <a:rPr lang="en-US" sz="2400" i="1">
                        <a:latin typeface="Cambria Math"/>
                      </a:rPr>
                      <m:t>2</m:t>
                    </m:r>
                    <m:sSub>
                      <m:sSubPr>
                        <m:ctrlPr>
                          <a:rPr lang="en-US" sz="2400" i="1">
                            <a:latin typeface="Cambria Math"/>
                          </a:rPr>
                        </m:ctrlPr>
                      </m:sSubPr>
                      <m:e>
                        <m:r>
                          <a:rPr lang="en-US" sz="2400" i="1">
                            <a:latin typeface="Cambria Math"/>
                          </a:rPr>
                          <m:t>𝑄</m:t>
                        </m:r>
                      </m:e>
                      <m:sub>
                        <m:r>
                          <a:rPr lang="en-US" sz="2400" i="1">
                            <a:latin typeface="Cambria Math"/>
                          </a:rPr>
                          <m:t>𝑖𝑗</m:t>
                        </m:r>
                      </m:sub>
                    </m:sSub>
                    <m:r>
                      <a:rPr lang="en-US" sz="2400" i="1">
                        <a:latin typeface="Cambria Math"/>
                      </a:rPr>
                      <m:t>=7.6786−</m:t>
                    </m:r>
                    <m:func>
                      <m:funcPr>
                        <m:ctrlPr>
                          <a:rPr lang="en-US" sz="2400" i="1">
                            <a:latin typeface="Cambria Math"/>
                          </a:rPr>
                        </m:ctrlPr>
                      </m:funcPr>
                      <m:fName>
                        <m:r>
                          <m:rPr>
                            <m:sty m:val="p"/>
                          </m:rPr>
                          <a:rPr lang="en-US" sz="2400">
                            <a:latin typeface="Cambria Math"/>
                          </a:rPr>
                          <m:t>ln</m:t>
                        </m:r>
                      </m:fName>
                      <m:e>
                        <m:sSub>
                          <m:sSubPr>
                            <m:ctrlPr>
                              <a:rPr lang="en-US" sz="2400" i="1">
                                <a:latin typeface="Cambria Math"/>
                              </a:rPr>
                            </m:ctrlPr>
                          </m:sSubPr>
                          <m:e>
                            <m:r>
                              <a:rPr lang="en-US" sz="2400" i="1">
                                <a:latin typeface="Cambria Math"/>
                              </a:rPr>
                              <m:t>𝑆</m:t>
                            </m:r>
                          </m:e>
                          <m:sub>
                            <m:r>
                              <a:rPr lang="en-US" sz="2400" i="1">
                                <a:latin typeface="Cambria Math"/>
                              </a:rPr>
                              <m:t>𝑖𝑗</m:t>
                            </m:r>
                          </m:sub>
                        </m:sSub>
                      </m:e>
                    </m:func>
                    <m:r>
                      <a:rPr lang="en-US" sz="2400" i="1">
                        <a:latin typeface="Cambria Math"/>
                      </a:rPr>
                      <m:t>+</m:t>
                    </m:r>
                    <m:f>
                      <m:fPr>
                        <m:ctrlPr>
                          <a:rPr lang="en-US" sz="2400" i="1">
                            <a:latin typeface="Cambria Math"/>
                          </a:rPr>
                        </m:ctrlPr>
                      </m:fPr>
                      <m:num>
                        <m:r>
                          <a:rPr lang="en-US" sz="2400" i="1">
                            <a:latin typeface="Cambria Math"/>
                          </a:rPr>
                          <m:t>1</m:t>
                        </m:r>
                      </m:num>
                      <m:den>
                        <m:r>
                          <a:rPr lang="en-US" sz="2400" i="1">
                            <a:latin typeface="Cambria Math"/>
                          </a:rPr>
                          <m:t>2</m:t>
                        </m:r>
                      </m:den>
                    </m:f>
                    <m:func>
                      <m:funcPr>
                        <m:ctrlPr>
                          <a:rPr lang="en-US" sz="2400" i="1">
                            <a:latin typeface="Cambria Math"/>
                          </a:rPr>
                        </m:ctrlPr>
                      </m:funcPr>
                      <m:fName>
                        <m:r>
                          <m:rPr>
                            <m:sty m:val="p"/>
                          </m:rPr>
                          <a:rPr lang="en-US" sz="2400">
                            <a:latin typeface="Cambria Math"/>
                          </a:rPr>
                          <m:t>ln</m:t>
                        </m:r>
                      </m:fName>
                      <m:e>
                        <m:f>
                          <m:fPr>
                            <m:ctrlPr>
                              <a:rPr lang="en-US" sz="2400" i="1">
                                <a:latin typeface="Cambria Math"/>
                              </a:rPr>
                            </m:ctrlPr>
                          </m:fPr>
                          <m:num>
                            <m:r>
                              <a:rPr lang="en-US" sz="2400" i="1">
                                <a:latin typeface="Cambria Math"/>
                              </a:rPr>
                              <m:t>𝜌</m:t>
                            </m:r>
                          </m:num>
                          <m:den>
                            <m:r>
                              <a:rPr lang="en-US" sz="2400" i="1">
                                <a:latin typeface="Cambria Math"/>
                              </a:rPr>
                              <m:t>𝑓</m:t>
                            </m:r>
                          </m:den>
                        </m:f>
                      </m:e>
                    </m:func>
                  </m:oMath>
                </a14:m>
                <a:r>
                  <a:rPr lang="en-US" sz="2400" dirty="0" smtClean="0"/>
                  <a:t>		</a:t>
                </a:r>
                <a:r>
                  <a:rPr lang="en-US" sz="2400" dirty="0" smtClean="0">
                    <a:latin typeface="Times New Roman" pitchFamily="18" charset="0"/>
                    <a:cs typeface="Times New Roman" pitchFamily="18" charset="0"/>
                  </a:rPr>
                  <a:t>(23)</a:t>
                </a:r>
                <a:endParaRPr lang="en-US" sz="2400" dirty="0">
                  <a:latin typeface="Times New Roman" pitchFamily="18" charset="0"/>
                  <a:cs typeface="Times New Roman" pitchFamily="18" charset="0"/>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0" y="2323965"/>
                <a:ext cx="9067800" cy="1333635"/>
              </a:xfrm>
              <a:prstGeom prst="rect">
                <a:avLst/>
              </a:prstGeom>
              <a:blipFill rotWithShape="1">
                <a:blip r:embed="rId3"/>
                <a:stretch>
                  <a:fillRect l="-87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0" y="4618707"/>
                <a:ext cx="8991600" cy="2163093"/>
              </a:xfrm>
              <a:prstGeom prst="rect">
                <a:avLst/>
              </a:prstGeom>
              <a:noFill/>
            </p:spPr>
            <p:txBody>
              <a:bodyPr wrap="square" rtlCol="0">
                <a:spAutoFit/>
              </a:bodyPr>
              <a:lstStyle/>
              <a:p>
                <a:pPr algn="just"/>
                <a14:m>
                  <m:oMath xmlns:m="http://schemas.openxmlformats.org/officeDocument/2006/math">
                    <m:sSub>
                      <m:sSubPr>
                        <m:ctrlPr>
                          <a:rPr lang="en-US" sz="2400" i="1" smtClean="0">
                            <a:latin typeface="Cambria Math"/>
                          </a:rPr>
                        </m:ctrlPr>
                      </m:sSubPr>
                      <m:e>
                        <m:acc>
                          <m:accPr>
                            <m:chr m:val="̂"/>
                            <m:ctrlPr>
                              <a:rPr lang="en-US" sz="2400" i="1">
                                <a:latin typeface="Cambria Math"/>
                              </a:rPr>
                            </m:ctrlPr>
                          </m:accPr>
                          <m:e>
                            <m:r>
                              <a:rPr lang="en-US" sz="2400" i="1">
                                <a:latin typeface="Cambria Math"/>
                              </a:rPr>
                              <m:t>𝑧</m:t>
                            </m:r>
                          </m:e>
                        </m:acc>
                      </m:e>
                      <m:sub>
                        <m:r>
                          <a:rPr lang="en-US" sz="2400" i="1">
                            <a:latin typeface="Cambria Math"/>
                          </a:rPr>
                          <m:t>𝑖𝑖</m:t>
                        </m:r>
                      </m:sub>
                    </m:sSub>
                    <m:r>
                      <m:rPr>
                        <m:aln/>
                      </m:rPr>
                      <a:rPr lang="en-US" sz="2400" i="1">
                        <a:latin typeface="Cambria Math"/>
                      </a:rPr>
                      <m:t>=</m:t>
                    </m:r>
                    <m:sSub>
                      <m:sSubPr>
                        <m:ctrlPr>
                          <a:rPr lang="en-US" sz="2400" i="1">
                            <a:latin typeface="Cambria Math"/>
                          </a:rPr>
                        </m:ctrlPr>
                      </m:sSubPr>
                      <m:e>
                        <m:r>
                          <a:rPr lang="en-US" sz="2400" i="1">
                            <a:latin typeface="Cambria Math"/>
                          </a:rPr>
                          <m:t>𝑟</m:t>
                        </m:r>
                      </m:e>
                      <m:sub>
                        <m:r>
                          <a:rPr lang="en-US" sz="2400" i="1">
                            <a:latin typeface="Cambria Math"/>
                          </a:rPr>
                          <m:t>𝑖</m:t>
                        </m:r>
                      </m:sub>
                    </m:sSub>
                    <m:r>
                      <a:rPr lang="en-US" sz="2400" i="1">
                        <a:latin typeface="Cambria Math"/>
                      </a:rPr>
                      <m:t>+4</m:t>
                    </m:r>
                    <m:r>
                      <a:rPr lang="en-US" sz="2400" i="1">
                        <a:latin typeface="Cambria Math"/>
                      </a:rPr>
                      <m:t>𝜔</m:t>
                    </m:r>
                    <m:sSub>
                      <m:sSubPr>
                        <m:ctrlPr>
                          <a:rPr lang="en-US" sz="2400" i="1">
                            <a:latin typeface="Cambria Math"/>
                          </a:rPr>
                        </m:ctrlPr>
                      </m:sSubPr>
                      <m:e>
                        <m:r>
                          <a:rPr lang="en-US" sz="2400" i="1">
                            <a:latin typeface="Cambria Math"/>
                          </a:rPr>
                          <m:t>𝑃</m:t>
                        </m:r>
                      </m:e>
                      <m:sub>
                        <m:r>
                          <a:rPr lang="en-US" sz="2400" i="1">
                            <a:latin typeface="Cambria Math"/>
                          </a:rPr>
                          <m:t>𝑖𝑖</m:t>
                        </m:r>
                      </m:sub>
                    </m:sSub>
                    <m:r>
                      <a:rPr lang="en-US" sz="2400" i="1">
                        <a:latin typeface="Cambria Math"/>
                      </a:rPr>
                      <m:t>𝐺</m:t>
                    </m:r>
                    <m:r>
                      <a:rPr lang="en-US" sz="2400" i="1">
                        <a:latin typeface="Cambria Math"/>
                      </a:rPr>
                      <m:t>+</m:t>
                    </m:r>
                    <m:r>
                      <a:rPr lang="en-US" sz="2400" i="1">
                        <a:latin typeface="Cambria Math"/>
                      </a:rPr>
                      <m:t>𝑗</m:t>
                    </m:r>
                    <m:r>
                      <a:rPr lang="en-US" sz="2400" i="1">
                        <a:latin typeface="Cambria Math"/>
                      </a:rPr>
                      <m:t>2</m:t>
                    </m:r>
                    <m:r>
                      <a:rPr lang="en-US" sz="2400" i="1">
                        <a:latin typeface="Cambria Math"/>
                      </a:rPr>
                      <m:t>𝜔</m:t>
                    </m:r>
                    <m:r>
                      <a:rPr lang="en-US" sz="2400" i="1">
                        <a:latin typeface="Cambria Math"/>
                      </a:rPr>
                      <m:t>𝐺</m:t>
                    </m:r>
                    <m:d>
                      <m:dPr>
                        <m:ctrlPr>
                          <a:rPr lang="en-US" sz="2400" i="1">
                            <a:latin typeface="Cambria Math"/>
                          </a:rPr>
                        </m:ctrlPr>
                      </m:dPr>
                      <m:e>
                        <m:func>
                          <m:funcPr>
                            <m:ctrlPr>
                              <a:rPr lang="en-US" sz="2400" i="1">
                                <a:latin typeface="Cambria Math"/>
                              </a:rPr>
                            </m:ctrlPr>
                          </m:funcPr>
                          <m:fName>
                            <m:r>
                              <m:rPr>
                                <m:sty m:val="p"/>
                              </m:rPr>
                              <a:rPr lang="en-US" sz="2400">
                                <a:latin typeface="Cambria Math"/>
                              </a:rPr>
                              <m:t>ln</m:t>
                            </m:r>
                          </m:fName>
                          <m:e>
                            <m:f>
                              <m:fPr>
                                <m:ctrlPr>
                                  <a:rPr lang="en-US" sz="2400" i="1">
                                    <a:latin typeface="Cambria Math"/>
                                  </a:rPr>
                                </m:ctrlPr>
                              </m:fPr>
                              <m:num>
                                <m:sSub>
                                  <m:sSubPr>
                                    <m:ctrlPr>
                                      <a:rPr lang="en-US" sz="2400" i="1">
                                        <a:latin typeface="Cambria Math"/>
                                      </a:rPr>
                                    </m:ctrlPr>
                                  </m:sSubPr>
                                  <m:e>
                                    <m:r>
                                      <a:rPr lang="en-US" sz="2400" i="1">
                                        <a:latin typeface="Cambria Math"/>
                                      </a:rPr>
                                      <m:t>𝑆</m:t>
                                    </m:r>
                                  </m:e>
                                  <m:sub>
                                    <m:r>
                                      <a:rPr lang="en-US" sz="2400" i="1">
                                        <a:latin typeface="Cambria Math"/>
                                      </a:rPr>
                                      <m:t>𝑖𝑖</m:t>
                                    </m:r>
                                  </m:sub>
                                </m:sSub>
                              </m:num>
                              <m:den>
                                <m:r>
                                  <a:rPr lang="en-US" sz="2400" i="1">
                                    <a:latin typeface="Cambria Math"/>
                                  </a:rPr>
                                  <m:t>𝐺𝑀</m:t>
                                </m:r>
                                <m:sSub>
                                  <m:sSubPr>
                                    <m:ctrlPr>
                                      <a:rPr lang="en-US" sz="2400" i="1">
                                        <a:latin typeface="Cambria Math"/>
                                      </a:rPr>
                                    </m:ctrlPr>
                                  </m:sSubPr>
                                  <m:e>
                                    <m:r>
                                      <a:rPr lang="en-US" sz="2400" i="1">
                                        <a:latin typeface="Cambria Math"/>
                                      </a:rPr>
                                      <m:t>𝑅</m:t>
                                    </m:r>
                                  </m:e>
                                  <m:sub>
                                    <m:r>
                                      <a:rPr lang="en-US" sz="2400" i="1">
                                        <a:latin typeface="Cambria Math"/>
                                      </a:rPr>
                                      <m:t>𝑖</m:t>
                                    </m:r>
                                  </m:sub>
                                </m:sSub>
                              </m:den>
                            </m:f>
                            <m:r>
                              <a:rPr lang="en-US" sz="2400" i="1">
                                <a:latin typeface="Cambria Math"/>
                              </a:rPr>
                              <m:t>+</m:t>
                            </m:r>
                            <m:func>
                              <m:funcPr>
                                <m:ctrlPr>
                                  <a:rPr lang="en-US" sz="2400" i="1">
                                    <a:latin typeface="Cambria Math"/>
                                  </a:rPr>
                                </m:ctrlPr>
                              </m:funcPr>
                              <m:fName>
                                <m:r>
                                  <m:rPr>
                                    <m:sty m:val="p"/>
                                  </m:rPr>
                                  <a:rPr lang="en-US" sz="2400">
                                    <a:latin typeface="Cambria Math"/>
                                  </a:rPr>
                                  <m:t>ln</m:t>
                                </m:r>
                              </m:fName>
                              <m:e>
                                <m:f>
                                  <m:fPr>
                                    <m:ctrlPr>
                                      <a:rPr lang="en-US" sz="2400" i="1">
                                        <a:latin typeface="Cambria Math"/>
                                      </a:rPr>
                                    </m:ctrlPr>
                                  </m:fPr>
                                  <m:num>
                                    <m:r>
                                      <a:rPr lang="en-US" sz="2400" i="1">
                                        <a:latin typeface="Cambria Math"/>
                                      </a:rPr>
                                      <m:t>𝑅</m:t>
                                    </m:r>
                                    <m:sSub>
                                      <m:sSubPr>
                                        <m:ctrlPr>
                                          <a:rPr lang="en-US" sz="2400" i="1">
                                            <a:latin typeface="Cambria Math"/>
                                          </a:rPr>
                                        </m:ctrlPr>
                                      </m:sSubPr>
                                      <m:e>
                                        <m:r>
                                          <a:rPr lang="en-US" sz="2400" i="1">
                                            <a:latin typeface="Cambria Math"/>
                                          </a:rPr>
                                          <m:t>𝐷</m:t>
                                        </m:r>
                                      </m:e>
                                      <m:sub>
                                        <m:r>
                                          <a:rPr lang="en-US" sz="2400" i="1">
                                            <a:latin typeface="Cambria Math"/>
                                          </a:rPr>
                                          <m:t>𝑖</m:t>
                                        </m:r>
                                      </m:sub>
                                    </m:sSub>
                                  </m:num>
                                  <m:den>
                                    <m:r>
                                      <a:rPr lang="en-US" sz="2400" i="1">
                                        <a:latin typeface="Cambria Math"/>
                                      </a:rPr>
                                      <m:t>𝑅</m:t>
                                    </m:r>
                                    <m:sSub>
                                      <m:sSubPr>
                                        <m:ctrlPr>
                                          <a:rPr lang="en-US" sz="2400" i="1">
                                            <a:latin typeface="Cambria Math"/>
                                          </a:rPr>
                                        </m:ctrlPr>
                                      </m:sSubPr>
                                      <m:e>
                                        <m:r>
                                          <a:rPr lang="en-US" sz="2400" i="1">
                                            <a:latin typeface="Cambria Math"/>
                                          </a:rPr>
                                          <m:t>𝐷</m:t>
                                        </m:r>
                                      </m:e>
                                      <m:sub>
                                        <m:r>
                                          <a:rPr lang="en-US" sz="2400" i="1">
                                            <a:latin typeface="Cambria Math"/>
                                          </a:rPr>
                                          <m:t>𝑖</m:t>
                                        </m:r>
                                      </m:sub>
                                    </m:sSub>
                                  </m:den>
                                </m:f>
                              </m:e>
                            </m:func>
                          </m:e>
                        </m:func>
                        <m:r>
                          <a:rPr lang="en-US" sz="2400" i="1">
                            <a:latin typeface="Cambria Math"/>
                          </a:rPr>
                          <m:t>+2</m:t>
                        </m:r>
                        <m:sSub>
                          <m:sSubPr>
                            <m:ctrlPr>
                              <a:rPr lang="en-US" sz="2400" i="1">
                                <a:latin typeface="Cambria Math"/>
                              </a:rPr>
                            </m:ctrlPr>
                          </m:sSubPr>
                          <m:e>
                            <m:r>
                              <a:rPr lang="en-US" sz="2400" i="1">
                                <a:latin typeface="Cambria Math"/>
                              </a:rPr>
                              <m:t>𝑄</m:t>
                            </m:r>
                          </m:e>
                          <m:sub>
                            <m:r>
                              <a:rPr lang="en-US" sz="2400" i="1">
                                <a:latin typeface="Cambria Math"/>
                              </a:rPr>
                              <m:t>𝑖𝑖</m:t>
                            </m:r>
                          </m:sub>
                        </m:sSub>
                      </m:e>
                    </m:d>
                  </m:oMath>
                </a14:m>
                <a:r>
                  <a:rPr lang="en-US" sz="2400" dirty="0" smtClean="0">
                    <a:latin typeface="Cambria Math"/>
                  </a:rPr>
                  <a:t>	</a:t>
                </a:r>
                <a:r>
                  <a:rPr lang="en-US" sz="2400" dirty="0" smtClean="0">
                    <a:latin typeface="Times New Roman" pitchFamily="18" charset="0"/>
                    <a:cs typeface="Times New Roman" pitchFamily="18" charset="0"/>
                  </a:rPr>
                  <a:t>(24)</a:t>
                </a:r>
              </a:p>
              <a:p>
                <a:endParaRPr lang="en-US" sz="2400" dirty="0" smtClean="0">
                  <a:latin typeface="Times New Roman" pitchFamily="18" charset="0"/>
                  <a:cs typeface="Times New Roman" pitchFamily="18" charset="0"/>
                </a:endParaRPr>
              </a:p>
              <a:p>
                <a:pPr algn="just"/>
                <a14:m>
                  <m:oMath xmlns:m="http://schemas.openxmlformats.org/officeDocument/2006/math">
                    <m:sSub>
                      <m:sSubPr>
                        <m:ctrlPr>
                          <a:rPr lang="en-US" sz="2400" i="1">
                            <a:latin typeface="Cambria Math"/>
                          </a:rPr>
                        </m:ctrlPr>
                      </m:sSubPr>
                      <m:e>
                        <m:acc>
                          <m:accPr>
                            <m:chr m:val="̂"/>
                            <m:ctrlPr>
                              <a:rPr lang="en-US" sz="2400" i="1">
                                <a:latin typeface="Cambria Math"/>
                              </a:rPr>
                            </m:ctrlPr>
                          </m:accPr>
                          <m:e>
                            <m:r>
                              <a:rPr lang="en-US" sz="2400" i="1">
                                <a:latin typeface="Cambria Math"/>
                              </a:rPr>
                              <m:t>𝑧</m:t>
                            </m:r>
                          </m:e>
                        </m:acc>
                      </m:e>
                      <m:sub>
                        <m:r>
                          <a:rPr lang="en-US" sz="2400" i="1">
                            <a:latin typeface="Cambria Math"/>
                          </a:rPr>
                          <m:t>𝑖𝑗</m:t>
                        </m:r>
                      </m:sub>
                    </m:sSub>
                    <m:r>
                      <a:rPr lang="en-US" sz="2400" i="1">
                        <a:latin typeface="Cambria Math"/>
                      </a:rPr>
                      <m:t>=4</m:t>
                    </m:r>
                    <m:r>
                      <a:rPr lang="en-US" sz="2400" i="1">
                        <a:latin typeface="Cambria Math"/>
                      </a:rPr>
                      <m:t>𝜔</m:t>
                    </m:r>
                    <m:sSub>
                      <m:sSubPr>
                        <m:ctrlPr>
                          <a:rPr lang="en-US" sz="2400" i="1">
                            <a:latin typeface="Cambria Math"/>
                          </a:rPr>
                        </m:ctrlPr>
                      </m:sSubPr>
                      <m:e>
                        <m:r>
                          <a:rPr lang="en-US" sz="2400" i="1">
                            <a:latin typeface="Cambria Math"/>
                          </a:rPr>
                          <m:t>𝑃</m:t>
                        </m:r>
                      </m:e>
                      <m:sub>
                        <m:r>
                          <a:rPr lang="en-US" sz="2400" i="1">
                            <a:latin typeface="Cambria Math"/>
                          </a:rPr>
                          <m:t>𝑖𝑗</m:t>
                        </m:r>
                      </m:sub>
                    </m:sSub>
                    <m:r>
                      <a:rPr lang="en-US" sz="2400" i="1">
                        <a:latin typeface="Cambria Math"/>
                      </a:rPr>
                      <m:t>𝐺</m:t>
                    </m:r>
                    <m:r>
                      <a:rPr lang="en-US" sz="2400" i="1">
                        <a:latin typeface="Cambria Math"/>
                      </a:rPr>
                      <m:t>+</m:t>
                    </m:r>
                    <m:r>
                      <a:rPr lang="en-US" sz="2400" i="1">
                        <a:latin typeface="Cambria Math"/>
                      </a:rPr>
                      <m:t>𝑗</m:t>
                    </m:r>
                    <m:r>
                      <a:rPr lang="en-US" sz="2400" i="1">
                        <a:latin typeface="Cambria Math"/>
                      </a:rPr>
                      <m:t>2</m:t>
                    </m:r>
                    <m:r>
                      <a:rPr lang="en-US" sz="2400" i="1">
                        <a:latin typeface="Cambria Math"/>
                      </a:rPr>
                      <m:t>𝜔</m:t>
                    </m:r>
                    <m:r>
                      <a:rPr lang="en-US" sz="2400" i="1">
                        <a:latin typeface="Cambria Math"/>
                      </a:rPr>
                      <m:t>𝐺</m:t>
                    </m:r>
                    <m:d>
                      <m:dPr>
                        <m:ctrlPr>
                          <a:rPr lang="en-US" sz="2400" i="1">
                            <a:latin typeface="Cambria Math"/>
                          </a:rPr>
                        </m:ctrlPr>
                      </m:dPr>
                      <m:e>
                        <m:func>
                          <m:funcPr>
                            <m:ctrlPr>
                              <a:rPr lang="en-US" sz="2400" i="1">
                                <a:latin typeface="Cambria Math"/>
                              </a:rPr>
                            </m:ctrlPr>
                          </m:funcPr>
                          <m:fName>
                            <m:r>
                              <m:rPr>
                                <m:sty m:val="p"/>
                              </m:rPr>
                              <a:rPr lang="en-US" sz="2400">
                                <a:latin typeface="Cambria Math"/>
                              </a:rPr>
                              <m:t>ln</m:t>
                            </m:r>
                          </m:fName>
                          <m:e>
                            <m:f>
                              <m:fPr>
                                <m:ctrlPr>
                                  <a:rPr lang="en-US" sz="2400" i="1">
                                    <a:latin typeface="Cambria Math"/>
                                  </a:rPr>
                                </m:ctrlPr>
                              </m:fPr>
                              <m:num>
                                <m:sSub>
                                  <m:sSubPr>
                                    <m:ctrlPr>
                                      <a:rPr lang="en-US" sz="2400" i="1">
                                        <a:latin typeface="Cambria Math"/>
                                      </a:rPr>
                                    </m:ctrlPr>
                                  </m:sSubPr>
                                  <m:e>
                                    <m:r>
                                      <a:rPr lang="en-US" sz="2400" i="1">
                                        <a:latin typeface="Cambria Math"/>
                                      </a:rPr>
                                      <m:t>𝑆</m:t>
                                    </m:r>
                                  </m:e>
                                  <m:sub>
                                    <m:r>
                                      <a:rPr lang="en-US" sz="2400" i="1">
                                        <a:latin typeface="Cambria Math"/>
                                      </a:rPr>
                                      <m:t>𝑖𝑗</m:t>
                                    </m:r>
                                  </m:sub>
                                </m:sSub>
                              </m:num>
                              <m:den>
                                <m:sSub>
                                  <m:sSubPr>
                                    <m:ctrlPr>
                                      <a:rPr lang="en-US" sz="2400" i="1">
                                        <a:latin typeface="Cambria Math"/>
                                      </a:rPr>
                                    </m:ctrlPr>
                                  </m:sSubPr>
                                  <m:e>
                                    <m:r>
                                      <a:rPr lang="en-US" sz="2400" i="1">
                                        <a:latin typeface="Cambria Math"/>
                                      </a:rPr>
                                      <m:t>𝐷</m:t>
                                    </m:r>
                                  </m:e>
                                  <m:sub>
                                    <m:r>
                                      <a:rPr lang="en-US" sz="2400" i="1">
                                        <a:latin typeface="Cambria Math"/>
                                      </a:rPr>
                                      <m:t>𝑖𝑗</m:t>
                                    </m:r>
                                  </m:sub>
                                </m:sSub>
                              </m:den>
                            </m:f>
                          </m:e>
                        </m:func>
                        <m:r>
                          <a:rPr lang="en-US" sz="2400" i="1">
                            <a:latin typeface="Cambria Math"/>
                          </a:rPr>
                          <m:t>+2</m:t>
                        </m:r>
                        <m:sSub>
                          <m:sSubPr>
                            <m:ctrlPr>
                              <a:rPr lang="en-US" sz="2400" i="1">
                                <a:latin typeface="Cambria Math"/>
                              </a:rPr>
                            </m:ctrlPr>
                          </m:sSubPr>
                          <m:e>
                            <m:r>
                              <a:rPr lang="en-US" sz="2400" i="1">
                                <a:latin typeface="Cambria Math"/>
                              </a:rPr>
                              <m:t>𝑄</m:t>
                            </m:r>
                          </m:e>
                          <m:sub>
                            <m:r>
                              <a:rPr lang="en-US" sz="2400" i="1">
                                <a:latin typeface="Cambria Math"/>
                              </a:rPr>
                              <m:t>𝑖𝑗</m:t>
                            </m:r>
                          </m:sub>
                        </m:sSub>
                      </m:e>
                    </m:d>
                  </m:oMath>
                </a14:m>
                <a:r>
                  <a:rPr lang="en-US" sz="2400" dirty="0" smtClean="0"/>
                  <a:t>			</a:t>
                </a:r>
                <a:r>
                  <a:rPr lang="en-US" sz="2400" dirty="0" smtClean="0">
                    <a:latin typeface="Times New Roman" pitchFamily="18" charset="0"/>
                    <a:cs typeface="Times New Roman" pitchFamily="18" charset="0"/>
                  </a:rPr>
                  <a:t>(25)</a:t>
                </a:r>
              </a:p>
              <a:p>
                <a:pPr algn="ctr"/>
                <a:endParaRPr lang="en-US" sz="2400" dirty="0"/>
              </a:p>
            </p:txBody>
          </p:sp>
        </mc:Choice>
        <mc:Fallback xmlns="">
          <p:sp>
            <p:nvSpPr>
              <p:cNvPr id="6" name="TextBox 5"/>
              <p:cNvSpPr txBox="1">
                <a:spLocks noRot="1" noChangeAspect="1" noMove="1" noResize="1" noEditPoints="1" noAdjustHandles="1" noChangeArrowheads="1" noChangeShapeType="1" noTextEdit="1"/>
              </p:cNvSpPr>
              <p:nvPr/>
            </p:nvSpPr>
            <p:spPr>
              <a:xfrm>
                <a:off x="0" y="4618707"/>
                <a:ext cx="8991600" cy="2163093"/>
              </a:xfrm>
              <a:prstGeom prst="rect">
                <a:avLst/>
              </a:prstGeom>
              <a:blipFill rotWithShape="1">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a:off x="0" y="3957935"/>
                <a:ext cx="9144000" cy="461665"/>
              </a:xfrm>
              <a:prstGeom prst="rect">
                <a:avLst/>
              </a:prstGeom>
              <a:noFill/>
            </p:spPr>
            <p:txBody>
              <a:bodyPr wrap="square" rtlCol="0">
                <a:spAutoFit/>
              </a:bodyPr>
              <a:lstStyle/>
              <a:p>
                <a:pPr marL="285750" indent="-285750">
                  <a:buFont typeface="Wingdings" pitchFamily="2" charset="2"/>
                  <a:buChar char="Ø"/>
                </a:pPr>
                <a:r>
                  <a:rPr lang="en-US" sz="2400" dirty="0">
                    <a:latin typeface="Times New Roman" pitchFamily="18" charset="0"/>
                    <a:cs typeface="Times New Roman" pitchFamily="18" charset="0"/>
                  </a:rPr>
                  <a:t>Now simplify the Carson’s </a:t>
                </a:r>
                <a:r>
                  <a:rPr lang="en-US" sz="2400" dirty="0" err="1" smtClean="0">
                    <a:latin typeface="Times New Roman" pitchFamily="18" charset="0"/>
                    <a:cs typeface="Times New Roman" pitchFamily="18" charset="0"/>
                  </a:rPr>
                  <a:t>Eq’s</a:t>
                </a:r>
                <a:r>
                  <a:rPr lang="en-US" sz="2400" dirty="0" smtClean="0">
                    <a:latin typeface="Times New Roman" pitchFamily="18" charset="0"/>
                    <a:cs typeface="Times New Roman" pitchFamily="18" charset="0"/>
                  </a:rPr>
                  <a:t> </a:t>
                </a:r>
                <a:r>
                  <a:rPr lang="en-US" sz="2400" dirty="0">
                    <a:latin typeface="Times New Roman" pitchFamily="18" charset="0"/>
                    <a:cs typeface="Times New Roman" pitchFamily="18" charset="0"/>
                  </a:rPr>
                  <a:t>(substituting </a:t>
                </a:r>
                <a14:m>
                  <m:oMath xmlns:m="http://schemas.openxmlformats.org/officeDocument/2006/math">
                    <m:sSub>
                      <m:sSubPr>
                        <m:ctrlPr>
                          <a:rPr lang="en-US" sz="2400" i="1">
                            <a:latin typeface="Cambria Math"/>
                          </a:rPr>
                        </m:ctrlPr>
                      </m:sSubPr>
                      <m:e>
                        <m:r>
                          <a:rPr lang="en-US" sz="2400" i="1">
                            <a:latin typeface="Cambria Math"/>
                          </a:rPr>
                          <m:t>𝑋</m:t>
                        </m:r>
                      </m:e>
                      <m:sub>
                        <m:r>
                          <a:rPr lang="en-US" sz="2400" i="1">
                            <a:latin typeface="Cambria Math"/>
                          </a:rPr>
                          <m:t>𝑖</m:t>
                        </m:r>
                      </m:sub>
                    </m:sSub>
                  </m:oMath>
                </a14:m>
                <a:r>
                  <a:rPr lang="en-US" sz="2400" dirty="0">
                    <a:latin typeface="Times New Roman" pitchFamily="18" charset="0"/>
                    <a:cs typeface="Times New Roman" pitchFamily="18" charset="0"/>
                  </a:rPr>
                  <a:t> in the first):</a:t>
                </a:r>
              </a:p>
            </p:txBody>
          </p:sp>
        </mc:Choice>
        <mc:Fallback xmlns="">
          <p:sp>
            <p:nvSpPr>
              <p:cNvPr id="12" name="TextBox 11"/>
              <p:cNvSpPr txBox="1">
                <a:spLocks noRot="1" noChangeAspect="1" noMove="1" noResize="1" noEditPoints="1" noAdjustHandles="1" noChangeArrowheads="1" noChangeShapeType="1" noTextEdit="1"/>
              </p:cNvSpPr>
              <p:nvPr/>
            </p:nvSpPr>
            <p:spPr>
              <a:xfrm>
                <a:off x="0" y="3957935"/>
                <a:ext cx="9144000" cy="461665"/>
              </a:xfrm>
              <a:prstGeom prst="rect">
                <a:avLst/>
              </a:prstGeom>
              <a:blipFill rotWithShape="1">
                <a:blip r:embed="rId5"/>
                <a:stretch>
                  <a:fillRect l="-867" t="-10526" b="-28947"/>
                </a:stretch>
              </a:blipFill>
            </p:spPr>
            <p:txBody>
              <a:bodyPr/>
              <a:lstStyle/>
              <a:p>
                <a:r>
                  <a:rPr lang="en-US">
                    <a:noFill/>
                  </a:rPr>
                  <a:t> </a:t>
                </a:r>
              </a:p>
            </p:txBody>
          </p:sp>
        </mc:Fallback>
      </mc:AlternateContent>
    </p:spTree>
    <p:extLst>
      <p:ext uri="{BB962C8B-B14F-4D97-AF65-F5344CB8AC3E}">
        <p14:creationId xmlns:p14="http://schemas.microsoft.com/office/powerpoint/2010/main" val="291479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33764" y="76200"/>
            <a:ext cx="8324436" cy="892552"/>
          </a:xfrm>
          <a:prstGeom prst="rect">
            <a:avLst/>
          </a:prstGeom>
        </p:spPr>
        <p:txBody>
          <a:bodyPr wrap="square">
            <a:spAutoFit/>
          </a:bodyPr>
          <a:lstStyle/>
          <a:p>
            <a:pPr marL="342900" indent="-342900" algn="ctr"/>
            <a:r>
              <a:rPr lang="en-US" sz="3200" dirty="0">
                <a:latin typeface="Times New Roman" pitchFamily="18" charset="0"/>
                <a:cs typeface="Times New Roman" pitchFamily="18" charset="0"/>
              </a:rPr>
              <a:t>Modified Carson’s </a:t>
            </a:r>
            <a:r>
              <a:rPr lang="en-US" sz="3200" dirty="0" smtClean="0">
                <a:latin typeface="Times New Roman" pitchFamily="18" charset="0"/>
                <a:cs typeface="Times New Roman" pitchFamily="18" charset="0"/>
              </a:rPr>
              <a:t>Equations:   Derivation</a:t>
            </a:r>
          </a:p>
          <a:p>
            <a:pPr marL="342900" indent="-342900"/>
            <a:r>
              <a:rPr lang="en-US" sz="2000" dirty="0" smtClean="0">
                <a:solidFill>
                  <a:srgbClr val="FF0000"/>
                </a:solidFill>
              </a:rPr>
              <a:t>		</a:t>
            </a:r>
            <a:endParaRPr lang="en-US" sz="2000" dirty="0"/>
          </a:p>
        </p:txBody>
      </p:sp>
      <mc:AlternateContent xmlns:mc="http://schemas.openxmlformats.org/markup-compatibility/2006" xmlns:a14="http://schemas.microsoft.com/office/drawing/2010/main">
        <mc:Choice Requires="a14">
          <p:sp>
            <p:nvSpPr>
              <p:cNvPr id="7" name="TextBox 6"/>
              <p:cNvSpPr txBox="1"/>
              <p:nvPr/>
            </p:nvSpPr>
            <p:spPr>
              <a:xfrm>
                <a:off x="0" y="1066800"/>
                <a:ext cx="7924800" cy="491417"/>
              </a:xfrm>
              <a:prstGeom prst="rect">
                <a:avLst/>
              </a:prstGeom>
              <a:noFill/>
            </p:spPr>
            <p:txBody>
              <a:bodyPr wrap="square" rtlCol="0">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Substitute expressions for </a:t>
                </a:r>
                <a14:m>
                  <m:oMath xmlns:m="http://schemas.openxmlformats.org/officeDocument/2006/math">
                    <m:sSub>
                      <m:sSubPr>
                        <m:ctrlPr>
                          <a:rPr lang="en-US" sz="2400" i="1">
                            <a:latin typeface="Cambria Math"/>
                          </a:rPr>
                        </m:ctrlPr>
                      </m:sSubPr>
                      <m:e>
                        <m:r>
                          <a:rPr lang="en-US" sz="2400" i="1">
                            <a:latin typeface="Cambria Math"/>
                          </a:rPr>
                          <m:t> </m:t>
                        </m:r>
                        <m:r>
                          <a:rPr lang="en-US" sz="2400" i="1">
                            <a:latin typeface="Cambria Math"/>
                          </a:rPr>
                          <m:t>𝑃</m:t>
                        </m:r>
                      </m:e>
                      <m:sub>
                        <m:r>
                          <a:rPr lang="en-US" sz="2400" i="1">
                            <a:latin typeface="Cambria Math"/>
                          </a:rPr>
                          <m:t>𝑖𝑗</m:t>
                        </m:r>
                      </m:sub>
                    </m:sSub>
                  </m:oMath>
                </a14:m>
                <a:r>
                  <a:rPr lang="en-US" sz="2400" dirty="0" smtClean="0">
                    <a:latin typeface="Times New Roman" pitchFamily="18" charset="0"/>
                    <a:cs typeface="Times New Roman" pitchFamily="18" charset="0"/>
                  </a:rPr>
                  <a:t> and</a:t>
                </a:r>
                <a:r>
                  <a:rPr lang="en-US" sz="2400" dirty="0">
                    <a:latin typeface="Times New Roman" pitchFamily="18" charset="0"/>
                    <a:cs typeface="Times New Roman" pitchFamily="18" charset="0"/>
                  </a:rPr>
                  <a:t> </a:t>
                </a:r>
                <a14:m>
                  <m:oMath xmlns:m="http://schemas.openxmlformats.org/officeDocument/2006/math">
                    <m:r>
                      <a:rPr lang="en-US" sz="2400" i="1">
                        <a:latin typeface="Cambria Math"/>
                      </a:rPr>
                      <m:t>𝜔</m:t>
                    </m:r>
                    <m:r>
                      <a:rPr lang="en-US" sz="2400" i="1">
                        <a:latin typeface="Cambria Math"/>
                      </a:rPr>
                      <m:t>=2</m:t>
                    </m:r>
                    <m:r>
                      <a:rPr lang="en-US" sz="2400" i="1">
                        <a:latin typeface="Cambria Math"/>
                      </a:rPr>
                      <m:t>𝜋</m:t>
                    </m:r>
                    <m:r>
                      <a:rPr lang="en-US" sz="2400" i="1">
                        <a:latin typeface="Cambria Math"/>
                      </a:rPr>
                      <m:t>𝑓</m:t>
                    </m:r>
                    <m:r>
                      <a:rPr lang="en-US" sz="2400" b="0" i="1" smtClean="0">
                        <a:latin typeface="Cambria Math"/>
                      </a:rPr>
                      <m:t>:</m:t>
                    </m:r>
                  </m:oMath>
                </a14:m>
                <a:r>
                  <a:rPr lang="en-US" sz="2400" dirty="0" smtClean="0">
                    <a:latin typeface="Times New Roman" pitchFamily="18" charset="0"/>
                    <a:cs typeface="Times New Roman" pitchFamily="18" charset="0"/>
                  </a:rPr>
                  <a:t>  </a:t>
                </a:r>
                <a:endParaRPr lang="en-US" sz="2400" dirty="0">
                  <a:latin typeface="Times New Roman" pitchFamily="18" charset="0"/>
                  <a:cs typeface="Times New Roman" pitchFamily="18"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0" y="1066800"/>
                <a:ext cx="7924800" cy="491417"/>
              </a:xfrm>
              <a:prstGeom prst="rect">
                <a:avLst/>
              </a:prstGeom>
              <a:blipFill rotWithShape="1">
                <a:blip r:embed="rId2"/>
                <a:stretch>
                  <a:fillRect l="-1000" t="-9877" b="-2098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p:cNvSpPr/>
              <p:nvPr/>
            </p:nvSpPr>
            <p:spPr>
              <a:xfrm>
                <a:off x="0" y="1600200"/>
                <a:ext cx="9144000" cy="1424429"/>
              </a:xfrm>
              <a:prstGeom prst="rect">
                <a:avLst/>
              </a:prstGeom>
            </p:spPr>
            <p:txBody>
              <a:bodyPr wrap="square">
                <a:spAutoFit/>
              </a:bodyPr>
              <a:lstStyle/>
              <a:p>
                <a:pPr algn="just"/>
                <a:r>
                  <a:rPr lang="en-US" sz="2400" dirty="0" smtClean="0"/>
                  <a:t>	</a:t>
                </a:r>
                <a14:m>
                  <m:oMath xmlns:m="http://schemas.openxmlformats.org/officeDocument/2006/math">
                    <m:sSub>
                      <m:sSubPr>
                        <m:ctrlPr>
                          <a:rPr lang="en-US" sz="2400" i="1" smtClean="0">
                            <a:latin typeface="Cambria Math"/>
                          </a:rPr>
                        </m:ctrlPr>
                      </m:sSubPr>
                      <m:e>
                        <m:acc>
                          <m:accPr>
                            <m:chr m:val="̂"/>
                            <m:ctrlPr>
                              <a:rPr lang="en-US" sz="2400" i="1">
                                <a:latin typeface="Cambria Math"/>
                              </a:rPr>
                            </m:ctrlPr>
                          </m:accPr>
                          <m:e>
                            <m:r>
                              <a:rPr lang="en-US" sz="2400" i="1">
                                <a:latin typeface="Cambria Math"/>
                              </a:rPr>
                              <m:t>𝑧</m:t>
                            </m:r>
                          </m:e>
                        </m:acc>
                      </m:e>
                      <m:sub>
                        <m:r>
                          <a:rPr lang="en-US" sz="2400" i="1">
                            <a:latin typeface="Cambria Math"/>
                          </a:rPr>
                          <m:t>𝑖𝑖</m:t>
                        </m:r>
                      </m:sub>
                    </m:sSub>
                    <m:r>
                      <a:rPr lang="en-US" sz="2400" i="1">
                        <a:latin typeface="Cambria Math"/>
                      </a:rPr>
                      <m:t>=</m:t>
                    </m:r>
                    <m:sSub>
                      <m:sSubPr>
                        <m:ctrlPr>
                          <a:rPr lang="en-US" sz="2400" i="1">
                            <a:latin typeface="Cambria Math"/>
                          </a:rPr>
                        </m:ctrlPr>
                      </m:sSubPr>
                      <m:e>
                        <m:r>
                          <a:rPr lang="en-US" sz="2400" i="1">
                            <a:latin typeface="Cambria Math"/>
                          </a:rPr>
                          <m:t>𝑟</m:t>
                        </m:r>
                      </m:e>
                      <m:sub>
                        <m:r>
                          <a:rPr lang="en-US" sz="2400" i="1">
                            <a:latin typeface="Cambria Math"/>
                          </a:rPr>
                          <m:t>𝑖</m:t>
                        </m:r>
                      </m:sub>
                    </m:sSub>
                    <m:r>
                      <a:rPr lang="en-US" sz="2400" i="1">
                        <a:latin typeface="Cambria Math"/>
                      </a:rPr>
                      <m:t>+</m:t>
                    </m:r>
                    <m:sSup>
                      <m:sSupPr>
                        <m:ctrlPr>
                          <a:rPr lang="en-US" sz="2400" i="1">
                            <a:latin typeface="Cambria Math"/>
                          </a:rPr>
                        </m:ctrlPr>
                      </m:sSupPr>
                      <m:e>
                        <m:r>
                          <a:rPr lang="en-US" sz="2400" i="1">
                            <a:latin typeface="Cambria Math"/>
                          </a:rPr>
                          <m:t>𝜋</m:t>
                        </m:r>
                      </m:e>
                      <m:sup>
                        <m:r>
                          <a:rPr lang="en-US" sz="2400" i="1">
                            <a:latin typeface="Cambria Math"/>
                          </a:rPr>
                          <m:t>2</m:t>
                        </m:r>
                      </m:sup>
                    </m:sSup>
                    <m:r>
                      <a:rPr lang="en-US" sz="2400" i="1">
                        <a:latin typeface="Cambria Math"/>
                      </a:rPr>
                      <m:t>𝑓𝐺</m:t>
                    </m:r>
                    <m:r>
                      <a:rPr lang="en-US" sz="2400" i="1">
                        <a:latin typeface="Cambria Math"/>
                      </a:rPr>
                      <m:t>+</m:t>
                    </m:r>
                    <m:r>
                      <a:rPr lang="en-US" sz="2400" i="1">
                        <a:latin typeface="Cambria Math"/>
                      </a:rPr>
                      <m:t>𝑗</m:t>
                    </m:r>
                    <m:r>
                      <a:rPr lang="en-US" sz="2400" i="1">
                        <a:latin typeface="Cambria Math"/>
                      </a:rPr>
                      <m:t>4</m:t>
                    </m:r>
                    <m:r>
                      <a:rPr lang="en-US" sz="2400" i="1">
                        <a:latin typeface="Cambria Math"/>
                      </a:rPr>
                      <m:t>𝜋</m:t>
                    </m:r>
                    <m:r>
                      <a:rPr lang="en-US" sz="2400" i="1">
                        <a:latin typeface="Cambria Math"/>
                      </a:rPr>
                      <m:t>𝑓𝐺</m:t>
                    </m:r>
                    <m:d>
                      <m:dPr>
                        <m:ctrlPr>
                          <a:rPr lang="en-US" sz="2400" i="1">
                            <a:latin typeface="Cambria Math"/>
                          </a:rPr>
                        </m:ctrlPr>
                      </m:dPr>
                      <m:e>
                        <m:func>
                          <m:funcPr>
                            <m:ctrlPr>
                              <a:rPr lang="en-US" sz="2400" i="1">
                                <a:latin typeface="Cambria Math"/>
                              </a:rPr>
                            </m:ctrlPr>
                          </m:funcPr>
                          <m:fName>
                            <m:r>
                              <m:rPr>
                                <m:sty m:val="p"/>
                              </m:rPr>
                              <a:rPr lang="en-US" sz="2400">
                                <a:latin typeface="Cambria Math"/>
                              </a:rPr>
                              <m:t>ln</m:t>
                            </m:r>
                          </m:fName>
                          <m:e>
                            <m:f>
                              <m:fPr>
                                <m:ctrlPr>
                                  <a:rPr lang="en-US" sz="2400" i="1">
                                    <a:latin typeface="Cambria Math"/>
                                  </a:rPr>
                                </m:ctrlPr>
                              </m:fPr>
                              <m:num>
                                <m:sSub>
                                  <m:sSubPr>
                                    <m:ctrlPr>
                                      <a:rPr lang="en-US" sz="2400" i="1">
                                        <a:latin typeface="Cambria Math"/>
                                      </a:rPr>
                                    </m:ctrlPr>
                                  </m:sSubPr>
                                  <m:e>
                                    <m:r>
                                      <a:rPr lang="en-US" sz="2400" i="1">
                                        <a:latin typeface="Cambria Math"/>
                                      </a:rPr>
                                      <m:t>𝑆</m:t>
                                    </m:r>
                                  </m:e>
                                  <m:sub>
                                    <m:r>
                                      <a:rPr lang="en-US" sz="2400" i="1">
                                        <a:latin typeface="Cambria Math"/>
                                      </a:rPr>
                                      <m:t>𝑖𝑖</m:t>
                                    </m:r>
                                  </m:sub>
                                </m:sSub>
                              </m:num>
                              <m:den>
                                <m:r>
                                  <a:rPr lang="en-US" sz="2400" i="1">
                                    <a:latin typeface="Cambria Math"/>
                                  </a:rPr>
                                  <m:t>𝐺𝑀</m:t>
                                </m:r>
                                <m:sSub>
                                  <m:sSubPr>
                                    <m:ctrlPr>
                                      <a:rPr lang="en-US" sz="2400" i="1">
                                        <a:latin typeface="Cambria Math"/>
                                      </a:rPr>
                                    </m:ctrlPr>
                                  </m:sSubPr>
                                  <m:e>
                                    <m:r>
                                      <a:rPr lang="en-US" sz="2400" i="1">
                                        <a:latin typeface="Cambria Math"/>
                                      </a:rPr>
                                      <m:t>𝑅</m:t>
                                    </m:r>
                                  </m:e>
                                  <m:sub>
                                    <m:r>
                                      <a:rPr lang="en-US" sz="2400" i="1">
                                        <a:latin typeface="Cambria Math"/>
                                      </a:rPr>
                                      <m:t>𝑖</m:t>
                                    </m:r>
                                  </m:sub>
                                </m:sSub>
                              </m:den>
                            </m:f>
                          </m:e>
                        </m:func>
                        <m:r>
                          <a:rPr lang="en-US" sz="2400" i="1">
                            <a:latin typeface="Cambria Math"/>
                          </a:rPr>
                          <m:t>+2</m:t>
                        </m:r>
                        <m:sSub>
                          <m:sSubPr>
                            <m:ctrlPr>
                              <a:rPr lang="en-US" sz="2400" i="1">
                                <a:latin typeface="Cambria Math"/>
                              </a:rPr>
                            </m:ctrlPr>
                          </m:sSubPr>
                          <m:e>
                            <m:r>
                              <a:rPr lang="en-US" sz="2400" i="1">
                                <a:latin typeface="Cambria Math"/>
                              </a:rPr>
                              <m:t>𝑄</m:t>
                            </m:r>
                          </m:e>
                          <m:sub>
                            <m:r>
                              <a:rPr lang="en-US" sz="2400" i="1">
                                <a:latin typeface="Cambria Math"/>
                              </a:rPr>
                              <m:t>𝑖𝑖</m:t>
                            </m:r>
                          </m:sub>
                        </m:sSub>
                      </m:e>
                    </m:d>
                  </m:oMath>
                </a14:m>
                <a:r>
                  <a:rPr lang="en-US" sz="2400" dirty="0" smtClean="0"/>
                  <a:t>			   </a:t>
                </a:r>
                <a:r>
                  <a:rPr lang="en-US" sz="2400" dirty="0" smtClean="0">
                    <a:latin typeface="Times New Roman" pitchFamily="18" charset="0"/>
                    <a:cs typeface="Times New Roman" pitchFamily="18" charset="0"/>
                  </a:rPr>
                  <a:t>(26)</a:t>
                </a:r>
                <a:endParaRPr lang="en-US" sz="2400" dirty="0">
                  <a:latin typeface="Times New Roman" pitchFamily="18" charset="0"/>
                  <a:cs typeface="Times New Roman" pitchFamily="18" charset="0"/>
                </a:endParaRPr>
              </a:p>
              <a:p>
                <a:pPr algn="just"/>
                <a:r>
                  <a:rPr lang="en-US" sz="2400" dirty="0" smtClean="0"/>
                  <a:t>	</a:t>
                </a:r>
                <a14:m>
                  <m:oMath xmlns:m="http://schemas.openxmlformats.org/officeDocument/2006/math">
                    <m:sSub>
                      <m:sSubPr>
                        <m:ctrlPr>
                          <a:rPr lang="en-US" sz="2400" i="1">
                            <a:latin typeface="Cambria Math"/>
                          </a:rPr>
                        </m:ctrlPr>
                      </m:sSubPr>
                      <m:e>
                        <m:acc>
                          <m:accPr>
                            <m:chr m:val="̂"/>
                            <m:ctrlPr>
                              <a:rPr lang="en-US" sz="2400" i="1">
                                <a:latin typeface="Cambria Math"/>
                              </a:rPr>
                            </m:ctrlPr>
                          </m:accPr>
                          <m:e>
                            <m:r>
                              <a:rPr lang="en-US" sz="2400" i="1">
                                <a:latin typeface="Cambria Math"/>
                              </a:rPr>
                              <m:t>𝑧</m:t>
                            </m:r>
                          </m:e>
                        </m:acc>
                      </m:e>
                      <m:sub>
                        <m:r>
                          <a:rPr lang="en-US" sz="2400" i="1">
                            <a:latin typeface="Cambria Math"/>
                          </a:rPr>
                          <m:t>𝑖𝑗</m:t>
                        </m:r>
                      </m:sub>
                    </m:sSub>
                    <m:r>
                      <a:rPr lang="en-US" sz="2400" i="1">
                        <a:latin typeface="Cambria Math"/>
                      </a:rPr>
                      <m:t>=</m:t>
                    </m:r>
                    <m:sSup>
                      <m:sSupPr>
                        <m:ctrlPr>
                          <a:rPr lang="en-US" sz="2400" i="1">
                            <a:latin typeface="Cambria Math"/>
                          </a:rPr>
                        </m:ctrlPr>
                      </m:sSupPr>
                      <m:e>
                        <m:r>
                          <a:rPr lang="en-US" sz="2400" i="1">
                            <a:latin typeface="Cambria Math"/>
                          </a:rPr>
                          <m:t>𝜋</m:t>
                        </m:r>
                      </m:e>
                      <m:sup>
                        <m:r>
                          <a:rPr lang="en-US" sz="2400" i="1">
                            <a:latin typeface="Cambria Math"/>
                          </a:rPr>
                          <m:t>2</m:t>
                        </m:r>
                      </m:sup>
                    </m:sSup>
                    <m:r>
                      <a:rPr lang="en-US" sz="2400" i="1">
                        <a:latin typeface="Cambria Math"/>
                      </a:rPr>
                      <m:t>𝑓𝐺</m:t>
                    </m:r>
                    <m:r>
                      <a:rPr lang="en-US" sz="2400" i="1">
                        <a:latin typeface="Cambria Math"/>
                      </a:rPr>
                      <m:t>+</m:t>
                    </m:r>
                    <m:r>
                      <a:rPr lang="en-US" sz="2400" i="1">
                        <a:latin typeface="Cambria Math"/>
                      </a:rPr>
                      <m:t>𝑗</m:t>
                    </m:r>
                    <m:r>
                      <a:rPr lang="en-US" sz="2400" i="1">
                        <a:latin typeface="Cambria Math"/>
                      </a:rPr>
                      <m:t>4</m:t>
                    </m:r>
                    <m:r>
                      <a:rPr lang="en-US" sz="2400" i="1">
                        <a:latin typeface="Cambria Math"/>
                      </a:rPr>
                      <m:t>𝜋</m:t>
                    </m:r>
                    <m:r>
                      <a:rPr lang="en-US" sz="2400" i="1">
                        <a:latin typeface="Cambria Math"/>
                      </a:rPr>
                      <m:t>𝑓𝐺</m:t>
                    </m:r>
                    <m:d>
                      <m:dPr>
                        <m:ctrlPr>
                          <a:rPr lang="en-US" sz="2400" i="1">
                            <a:latin typeface="Cambria Math"/>
                          </a:rPr>
                        </m:ctrlPr>
                      </m:dPr>
                      <m:e>
                        <m:func>
                          <m:funcPr>
                            <m:ctrlPr>
                              <a:rPr lang="en-US" sz="2400" i="1">
                                <a:latin typeface="Cambria Math"/>
                              </a:rPr>
                            </m:ctrlPr>
                          </m:funcPr>
                          <m:fName>
                            <m:r>
                              <m:rPr>
                                <m:sty m:val="p"/>
                              </m:rPr>
                              <a:rPr lang="en-US" sz="2400">
                                <a:latin typeface="Cambria Math"/>
                              </a:rPr>
                              <m:t>ln</m:t>
                            </m:r>
                          </m:fName>
                          <m:e>
                            <m:f>
                              <m:fPr>
                                <m:ctrlPr>
                                  <a:rPr lang="en-US" sz="2400" i="1">
                                    <a:latin typeface="Cambria Math"/>
                                  </a:rPr>
                                </m:ctrlPr>
                              </m:fPr>
                              <m:num>
                                <m:sSub>
                                  <m:sSubPr>
                                    <m:ctrlPr>
                                      <a:rPr lang="en-US" sz="2400" i="1">
                                        <a:latin typeface="Cambria Math"/>
                                      </a:rPr>
                                    </m:ctrlPr>
                                  </m:sSubPr>
                                  <m:e>
                                    <m:r>
                                      <a:rPr lang="en-US" sz="2400" i="1">
                                        <a:latin typeface="Cambria Math"/>
                                      </a:rPr>
                                      <m:t>𝑆</m:t>
                                    </m:r>
                                  </m:e>
                                  <m:sub>
                                    <m:r>
                                      <a:rPr lang="en-US" sz="2400" i="1">
                                        <a:latin typeface="Cambria Math"/>
                                      </a:rPr>
                                      <m:t>𝑖𝑗</m:t>
                                    </m:r>
                                  </m:sub>
                                </m:sSub>
                              </m:num>
                              <m:den>
                                <m:sSub>
                                  <m:sSubPr>
                                    <m:ctrlPr>
                                      <a:rPr lang="en-US" sz="2400" i="1">
                                        <a:latin typeface="Cambria Math"/>
                                      </a:rPr>
                                    </m:ctrlPr>
                                  </m:sSubPr>
                                  <m:e>
                                    <m:r>
                                      <a:rPr lang="en-US" sz="2400" i="1">
                                        <a:latin typeface="Cambria Math"/>
                                      </a:rPr>
                                      <m:t>𝐷</m:t>
                                    </m:r>
                                  </m:e>
                                  <m:sub>
                                    <m:r>
                                      <a:rPr lang="en-US" sz="2400" i="1">
                                        <a:latin typeface="Cambria Math"/>
                                      </a:rPr>
                                      <m:t>𝑖𝑗</m:t>
                                    </m:r>
                                  </m:sub>
                                </m:sSub>
                              </m:den>
                            </m:f>
                          </m:e>
                        </m:func>
                        <m:r>
                          <a:rPr lang="en-US" sz="2400" i="1">
                            <a:latin typeface="Cambria Math"/>
                          </a:rPr>
                          <m:t>+2</m:t>
                        </m:r>
                        <m:sSub>
                          <m:sSubPr>
                            <m:ctrlPr>
                              <a:rPr lang="en-US" sz="2400" i="1">
                                <a:latin typeface="Cambria Math"/>
                              </a:rPr>
                            </m:ctrlPr>
                          </m:sSubPr>
                          <m:e>
                            <m:r>
                              <a:rPr lang="en-US" sz="2400" i="1">
                                <a:latin typeface="Cambria Math"/>
                              </a:rPr>
                              <m:t>𝑄</m:t>
                            </m:r>
                          </m:e>
                          <m:sub>
                            <m:r>
                              <a:rPr lang="en-US" sz="2400" i="1">
                                <a:latin typeface="Cambria Math"/>
                              </a:rPr>
                              <m:t>𝑖𝑗</m:t>
                            </m:r>
                          </m:sub>
                        </m:sSub>
                      </m:e>
                    </m:d>
                  </m:oMath>
                </a14:m>
                <a:r>
                  <a:rPr lang="en-US" sz="2400" dirty="0" smtClean="0"/>
                  <a:t>				   </a:t>
                </a:r>
                <a:r>
                  <a:rPr lang="en-US" sz="2400" dirty="0" smtClean="0">
                    <a:latin typeface="Times New Roman" pitchFamily="18" charset="0"/>
                    <a:cs typeface="Times New Roman" pitchFamily="18" charset="0"/>
                  </a:rPr>
                  <a:t>(27)</a:t>
                </a:r>
                <a:endParaRPr lang="en-US" sz="2400" dirty="0">
                  <a:latin typeface="Times New Roman" pitchFamily="18" charset="0"/>
                  <a:cs typeface="Times New Roman" pitchFamily="18" charset="0"/>
                </a:endParaRPr>
              </a:p>
            </p:txBody>
          </p:sp>
        </mc:Choice>
        <mc:Fallback xmlns="">
          <p:sp>
            <p:nvSpPr>
              <p:cNvPr id="8" name="Rectangle 7"/>
              <p:cNvSpPr>
                <a:spLocks noRot="1" noChangeAspect="1" noMove="1" noResize="1" noEditPoints="1" noAdjustHandles="1" noChangeArrowheads="1" noChangeShapeType="1" noTextEdit="1"/>
              </p:cNvSpPr>
              <p:nvPr/>
            </p:nvSpPr>
            <p:spPr>
              <a:xfrm>
                <a:off x="0" y="1600200"/>
                <a:ext cx="9144000" cy="1424429"/>
              </a:xfrm>
              <a:prstGeom prst="rect">
                <a:avLst/>
              </a:prstGeom>
              <a:blipFill rotWithShape="1">
                <a:blip r:embed="rId3"/>
                <a:stretch>
                  <a:fillRect r="-8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0" y="3200400"/>
                <a:ext cx="9144000" cy="491417"/>
              </a:xfrm>
              <a:prstGeom prst="rect">
                <a:avLst/>
              </a:prstGeom>
              <a:noFill/>
            </p:spPr>
            <p:txBody>
              <a:bodyPr wrap="square" rtlCol="0">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Now substitute our expression for </a:t>
                </a:r>
                <a14:m>
                  <m:oMath xmlns:m="http://schemas.openxmlformats.org/officeDocument/2006/math">
                    <m:r>
                      <a:rPr lang="en-US" sz="2400" i="1">
                        <a:latin typeface="Cambria Math"/>
                      </a:rPr>
                      <m:t>2</m:t>
                    </m:r>
                    <m:sSub>
                      <m:sSubPr>
                        <m:ctrlPr>
                          <a:rPr lang="en-US" sz="2400" i="1">
                            <a:latin typeface="Cambria Math"/>
                          </a:rPr>
                        </m:ctrlPr>
                      </m:sSubPr>
                      <m:e>
                        <m:r>
                          <a:rPr lang="en-US" sz="2400" i="1">
                            <a:latin typeface="Cambria Math"/>
                          </a:rPr>
                          <m:t>𝑄</m:t>
                        </m:r>
                      </m:e>
                      <m:sub>
                        <m:r>
                          <a:rPr lang="en-US" sz="2400" i="1">
                            <a:latin typeface="Cambria Math"/>
                          </a:rPr>
                          <m:t>𝑖𝑗</m:t>
                        </m:r>
                      </m:sub>
                    </m:sSub>
                    <m:r>
                      <a:rPr lang="en-US" sz="2400" b="0" i="0" smtClean="0">
                        <a:latin typeface="Cambria Math"/>
                      </a:rPr>
                      <m:t> </m:t>
                    </m:r>
                  </m:oMath>
                </a14:m>
                <a:r>
                  <a:rPr lang="en-US" sz="2400" dirty="0" smtClean="0">
                    <a:latin typeface="Times New Roman" pitchFamily="18" charset="0"/>
                    <a:cs typeface="Times New Roman" pitchFamily="18" charset="0"/>
                  </a:rPr>
                  <a:t>and values </a:t>
                </a:r>
                <a14:m>
                  <m:oMath xmlns:m="http://schemas.openxmlformats.org/officeDocument/2006/math">
                    <m:r>
                      <a:rPr lang="en-US" sz="2400" i="1">
                        <a:latin typeface="Cambria Math"/>
                      </a:rPr>
                      <m:t>𝜋</m:t>
                    </m:r>
                    <m:r>
                      <a:rPr lang="en-US" sz="2400" b="0" i="1" smtClean="0">
                        <a:latin typeface="Cambria Math"/>
                      </a:rPr>
                      <m:t> </m:t>
                    </m:r>
                  </m:oMath>
                </a14:m>
                <a:r>
                  <a:rPr lang="en-US" sz="2400" dirty="0" smtClean="0">
                    <a:latin typeface="Times New Roman" pitchFamily="18" charset="0"/>
                    <a:cs typeface="Times New Roman" pitchFamily="18" charset="0"/>
                  </a:rPr>
                  <a:t>and </a:t>
                </a:r>
                <a14:m>
                  <m:oMath xmlns:m="http://schemas.openxmlformats.org/officeDocument/2006/math">
                    <m:r>
                      <a:rPr lang="en-US" sz="2400" i="1">
                        <a:latin typeface="Cambria Math"/>
                      </a:rPr>
                      <m:t>𝐺</m:t>
                    </m:r>
                  </m:oMath>
                </a14:m>
                <a:r>
                  <a:rPr lang="en-US" sz="2400" dirty="0" smtClean="0"/>
                  <a:t>: </a:t>
                </a:r>
                <a:endParaRPr lang="en-US" sz="2400" dirty="0"/>
              </a:p>
            </p:txBody>
          </p:sp>
        </mc:Choice>
        <mc:Fallback xmlns="">
          <p:sp>
            <p:nvSpPr>
              <p:cNvPr id="9" name="TextBox 8"/>
              <p:cNvSpPr txBox="1">
                <a:spLocks noRot="1" noChangeAspect="1" noMove="1" noResize="1" noEditPoints="1" noAdjustHandles="1" noChangeArrowheads="1" noChangeShapeType="1" noTextEdit="1"/>
              </p:cNvSpPr>
              <p:nvPr/>
            </p:nvSpPr>
            <p:spPr>
              <a:xfrm>
                <a:off x="0" y="3200400"/>
                <a:ext cx="9144000" cy="491417"/>
              </a:xfrm>
              <a:prstGeom prst="rect">
                <a:avLst/>
              </a:prstGeom>
              <a:blipFill rotWithShape="1">
                <a:blip r:embed="rId4"/>
                <a:stretch>
                  <a:fillRect l="-867" t="-9877" b="-222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p:cNvSpPr/>
              <p:nvPr/>
            </p:nvSpPr>
            <p:spPr>
              <a:xfrm>
                <a:off x="0" y="3923352"/>
                <a:ext cx="9144000" cy="2553648"/>
              </a:xfrm>
              <a:prstGeom prst="rect">
                <a:avLst/>
              </a:prstGeom>
            </p:spPr>
            <p:txBody>
              <a:bodyPr wrap="square">
                <a:spAutoFit/>
              </a:bodyPr>
              <a:lstStyle/>
              <a:p>
                <a:pPr algn="just"/>
                <a14:m>
                  <m:oMath xmlns:m="http://schemas.openxmlformats.org/officeDocument/2006/math">
                    <m:sSub>
                      <m:sSubPr>
                        <m:ctrlPr>
                          <a:rPr lang="en-US" sz="2400" i="1" smtClean="0">
                            <a:latin typeface="Cambria Math"/>
                          </a:rPr>
                        </m:ctrlPr>
                      </m:sSubPr>
                      <m:e>
                        <m:acc>
                          <m:accPr>
                            <m:chr m:val="̂"/>
                            <m:ctrlPr>
                              <a:rPr lang="en-US" sz="2400" i="1">
                                <a:latin typeface="Cambria Math"/>
                              </a:rPr>
                            </m:ctrlPr>
                          </m:accPr>
                          <m:e>
                            <m:r>
                              <a:rPr lang="en-US" sz="2400" i="1">
                                <a:latin typeface="Cambria Math"/>
                              </a:rPr>
                              <m:t>𝑧</m:t>
                            </m:r>
                          </m:e>
                        </m:acc>
                      </m:e>
                      <m:sub>
                        <m:r>
                          <a:rPr lang="en-US" sz="2400" i="1">
                            <a:latin typeface="Cambria Math"/>
                          </a:rPr>
                          <m:t>𝑖𝑖</m:t>
                        </m:r>
                      </m:sub>
                    </m:sSub>
                    <m:r>
                      <a:rPr lang="en-US" sz="2400" i="1">
                        <a:latin typeface="Cambria Math"/>
                      </a:rPr>
                      <m:t>=</m:t>
                    </m:r>
                    <m:sSub>
                      <m:sSubPr>
                        <m:ctrlPr>
                          <a:rPr lang="en-US" sz="2400" i="1">
                            <a:latin typeface="Cambria Math"/>
                          </a:rPr>
                        </m:ctrlPr>
                      </m:sSubPr>
                      <m:e>
                        <m:r>
                          <a:rPr lang="en-US" sz="2400" i="1">
                            <a:latin typeface="Cambria Math"/>
                          </a:rPr>
                          <m:t>𝑟</m:t>
                        </m:r>
                      </m:e>
                      <m:sub>
                        <m:r>
                          <a:rPr lang="en-US" sz="2400" i="1">
                            <a:latin typeface="Cambria Math"/>
                          </a:rPr>
                          <m:t>𝑖</m:t>
                        </m:r>
                      </m:sub>
                    </m:sSub>
                    <m:r>
                      <a:rPr lang="en-US" sz="2400" i="1">
                        <a:latin typeface="Cambria Math"/>
                      </a:rPr>
                      <m:t>+0.00158836∙</m:t>
                    </m:r>
                    <m:r>
                      <a:rPr lang="en-US" sz="2400" i="1">
                        <a:latin typeface="Cambria Math"/>
                      </a:rPr>
                      <m:t>𝑓</m:t>
                    </m:r>
                    <m:r>
                      <a:rPr lang="en-US" sz="2400" i="1">
                        <a:latin typeface="Cambria Math"/>
                      </a:rPr>
                      <m:t>+0.00202237∙</m:t>
                    </m:r>
                    <m:r>
                      <a:rPr lang="en-US" sz="2400" i="1">
                        <a:latin typeface="Cambria Math"/>
                      </a:rPr>
                      <m:t>𝑓</m:t>
                    </m:r>
                    <m:d>
                      <m:dPr>
                        <m:ctrlPr>
                          <a:rPr lang="en-US" sz="2400" i="1">
                            <a:latin typeface="Cambria Math"/>
                          </a:rPr>
                        </m:ctrlPr>
                      </m:dPr>
                      <m:e>
                        <m:func>
                          <m:funcPr>
                            <m:ctrlPr>
                              <a:rPr lang="en-US" sz="2400" i="1">
                                <a:latin typeface="Cambria Math"/>
                              </a:rPr>
                            </m:ctrlPr>
                          </m:funcPr>
                          <m:fName>
                            <m:r>
                              <m:rPr>
                                <m:sty m:val="p"/>
                              </m:rPr>
                              <a:rPr lang="en-US" sz="2400">
                                <a:latin typeface="Cambria Math"/>
                              </a:rPr>
                              <m:t>ln</m:t>
                            </m:r>
                          </m:fName>
                          <m:e>
                            <m:f>
                              <m:fPr>
                                <m:ctrlPr>
                                  <a:rPr lang="en-US" sz="2400" i="1">
                                    <a:latin typeface="Cambria Math"/>
                                  </a:rPr>
                                </m:ctrlPr>
                              </m:fPr>
                              <m:num>
                                <m:r>
                                  <a:rPr lang="en-US" sz="2400" i="1">
                                    <a:latin typeface="Cambria Math"/>
                                  </a:rPr>
                                  <m:t>1</m:t>
                                </m:r>
                              </m:num>
                              <m:den>
                                <m:r>
                                  <a:rPr lang="en-US" sz="2400" i="1">
                                    <a:latin typeface="Cambria Math"/>
                                  </a:rPr>
                                  <m:t>𝐺𝑀</m:t>
                                </m:r>
                                <m:sSub>
                                  <m:sSubPr>
                                    <m:ctrlPr>
                                      <a:rPr lang="en-US" sz="2400" i="1">
                                        <a:latin typeface="Cambria Math"/>
                                      </a:rPr>
                                    </m:ctrlPr>
                                  </m:sSubPr>
                                  <m:e>
                                    <m:r>
                                      <a:rPr lang="en-US" sz="2400" i="1">
                                        <a:latin typeface="Cambria Math"/>
                                      </a:rPr>
                                      <m:t>𝑅</m:t>
                                    </m:r>
                                  </m:e>
                                  <m:sub>
                                    <m:r>
                                      <a:rPr lang="en-US" sz="2400" i="1">
                                        <a:latin typeface="Cambria Math"/>
                                      </a:rPr>
                                      <m:t>𝑖</m:t>
                                    </m:r>
                                  </m:sub>
                                </m:sSub>
                              </m:den>
                            </m:f>
                          </m:e>
                        </m:func>
                        <m:r>
                          <a:rPr lang="en-US" sz="2400" i="1">
                            <a:latin typeface="Cambria Math"/>
                          </a:rPr>
                          <m:t>+7.6786+</m:t>
                        </m:r>
                        <m:f>
                          <m:fPr>
                            <m:ctrlPr>
                              <a:rPr lang="en-US" sz="2400" i="1">
                                <a:latin typeface="Cambria Math"/>
                              </a:rPr>
                            </m:ctrlPr>
                          </m:fPr>
                          <m:num>
                            <m:r>
                              <a:rPr lang="en-US" sz="2400" i="1">
                                <a:latin typeface="Cambria Math"/>
                              </a:rPr>
                              <m:t>1</m:t>
                            </m:r>
                          </m:num>
                          <m:den>
                            <m:r>
                              <a:rPr lang="en-US" sz="2400" i="1">
                                <a:latin typeface="Cambria Math"/>
                              </a:rPr>
                              <m:t>2</m:t>
                            </m:r>
                          </m:den>
                        </m:f>
                        <m:func>
                          <m:funcPr>
                            <m:ctrlPr>
                              <a:rPr lang="en-US" sz="2400" i="1">
                                <a:latin typeface="Cambria Math"/>
                              </a:rPr>
                            </m:ctrlPr>
                          </m:funcPr>
                          <m:fName>
                            <m:r>
                              <m:rPr>
                                <m:sty m:val="p"/>
                              </m:rPr>
                              <a:rPr lang="en-US" sz="2400">
                                <a:latin typeface="Cambria Math"/>
                              </a:rPr>
                              <m:t>ln</m:t>
                            </m:r>
                          </m:fName>
                          <m:e>
                            <m:f>
                              <m:fPr>
                                <m:ctrlPr>
                                  <a:rPr lang="en-US" sz="2400" i="1">
                                    <a:latin typeface="Cambria Math"/>
                                  </a:rPr>
                                </m:ctrlPr>
                              </m:fPr>
                              <m:num>
                                <m:r>
                                  <a:rPr lang="en-US" sz="2400" i="1">
                                    <a:latin typeface="Cambria Math"/>
                                  </a:rPr>
                                  <m:t>𝜌</m:t>
                                </m:r>
                              </m:num>
                              <m:den>
                                <m:r>
                                  <a:rPr lang="en-US" sz="2400" i="1">
                                    <a:latin typeface="Cambria Math"/>
                                  </a:rPr>
                                  <m:t>𝑓</m:t>
                                </m:r>
                              </m:den>
                            </m:f>
                          </m:e>
                        </m:func>
                      </m:e>
                    </m:d>
                    <m:r>
                      <a:rPr lang="en-US" sz="2400" b="0" i="1" smtClean="0">
                        <a:latin typeface="Cambria Math"/>
                      </a:rPr>
                      <m:t> </m:t>
                    </m:r>
                  </m:oMath>
                </a14:m>
                <a:r>
                  <a:rPr lang="en-US" sz="2400" dirty="0" smtClean="0">
                    <a:latin typeface="Times New Roman" pitchFamily="18" charset="0"/>
                    <a:cs typeface="Times New Roman" pitchFamily="18" charset="0"/>
                  </a:rPr>
                  <a:t>(28)</a:t>
                </a:r>
              </a:p>
              <a:p>
                <a:pPr algn="just"/>
                <a:endParaRPr lang="en-US" sz="2400" dirty="0" smtClean="0">
                  <a:latin typeface="Times New Roman" pitchFamily="18" charset="0"/>
                  <a:cs typeface="Times New Roman" pitchFamily="18" charset="0"/>
                </a:endParaRPr>
              </a:p>
              <a:p>
                <a:pPr algn="just"/>
                <a14:m>
                  <m:oMathPara xmlns:m="http://schemas.openxmlformats.org/officeDocument/2006/math">
                    <m:oMathParaPr>
                      <m:jc m:val="left"/>
                    </m:oMathParaPr>
                    <m:oMath xmlns:m="http://schemas.openxmlformats.org/officeDocument/2006/math">
                      <m:sSub>
                        <m:sSubPr>
                          <m:ctrlPr>
                            <a:rPr lang="en-US" sz="2400" i="1">
                              <a:latin typeface="Cambria Math"/>
                            </a:rPr>
                          </m:ctrlPr>
                        </m:sSubPr>
                        <m:e>
                          <m:acc>
                            <m:accPr>
                              <m:chr m:val="̂"/>
                              <m:ctrlPr>
                                <a:rPr lang="en-US" sz="2400" i="1">
                                  <a:latin typeface="Cambria Math"/>
                                </a:rPr>
                              </m:ctrlPr>
                            </m:accPr>
                            <m:e>
                              <m:r>
                                <a:rPr lang="en-US" sz="2400" i="1">
                                  <a:latin typeface="Cambria Math"/>
                                </a:rPr>
                                <m:t>𝑧</m:t>
                              </m:r>
                            </m:e>
                          </m:acc>
                        </m:e>
                        <m:sub>
                          <m:r>
                            <a:rPr lang="en-US" sz="2400" i="1">
                              <a:latin typeface="Cambria Math"/>
                            </a:rPr>
                            <m:t>𝑖𝑗</m:t>
                          </m:r>
                        </m:sub>
                      </m:sSub>
                      <m:r>
                        <a:rPr lang="en-US" sz="2400" i="1">
                          <a:latin typeface="Cambria Math"/>
                        </a:rPr>
                        <m:t>=</m:t>
                      </m:r>
                    </m:oMath>
                  </m:oMathPara>
                </a14:m>
                <a:endParaRPr lang="en-US" sz="2400" i="1" dirty="0" smtClean="0">
                  <a:latin typeface="Cambria Math"/>
                </a:endParaRPr>
              </a:p>
              <a:p>
                <a:pPr algn="just"/>
                <a14:m>
                  <m:oMath xmlns:m="http://schemas.openxmlformats.org/officeDocument/2006/math">
                    <m:r>
                      <a:rPr lang="en-US" sz="2400" i="1">
                        <a:latin typeface="Cambria Math"/>
                      </a:rPr>
                      <m:t>0.00158836∙</m:t>
                    </m:r>
                    <m:r>
                      <a:rPr lang="en-US" sz="2400" i="1">
                        <a:latin typeface="Cambria Math"/>
                      </a:rPr>
                      <m:t>𝑓</m:t>
                    </m:r>
                    <m:r>
                      <a:rPr lang="en-US" sz="2400" i="1">
                        <a:latin typeface="Cambria Math"/>
                      </a:rPr>
                      <m:t>+0.00202237∙</m:t>
                    </m:r>
                    <m:r>
                      <a:rPr lang="en-US" sz="2400" i="1">
                        <a:latin typeface="Cambria Math"/>
                      </a:rPr>
                      <m:t>𝑓</m:t>
                    </m:r>
                    <m:d>
                      <m:dPr>
                        <m:ctrlPr>
                          <a:rPr lang="en-US" sz="2400" i="1">
                            <a:latin typeface="Cambria Math"/>
                          </a:rPr>
                        </m:ctrlPr>
                      </m:dPr>
                      <m:e>
                        <m:func>
                          <m:funcPr>
                            <m:ctrlPr>
                              <a:rPr lang="en-US" sz="2400" i="1">
                                <a:latin typeface="Cambria Math"/>
                              </a:rPr>
                            </m:ctrlPr>
                          </m:funcPr>
                          <m:fName>
                            <m:r>
                              <m:rPr>
                                <m:sty m:val="p"/>
                              </m:rPr>
                              <a:rPr lang="en-US" sz="2400">
                                <a:latin typeface="Cambria Math"/>
                              </a:rPr>
                              <m:t>ln</m:t>
                            </m:r>
                          </m:fName>
                          <m:e>
                            <m:f>
                              <m:fPr>
                                <m:ctrlPr>
                                  <a:rPr lang="en-US" sz="2400" i="1">
                                    <a:latin typeface="Cambria Math"/>
                                  </a:rPr>
                                </m:ctrlPr>
                              </m:fPr>
                              <m:num>
                                <m:r>
                                  <a:rPr lang="en-US" sz="2400" i="1">
                                    <a:latin typeface="Cambria Math"/>
                                  </a:rPr>
                                  <m:t>1</m:t>
                                </m:r>
                              </m:num>
                              <m:den>
                                <m:sSub>
                                  <m:sSubPr>
                                    <m:ctrlPr>
                                      <a:rPr lang="en-US" sz="2400" i="1">
                                        <a:latin typeface="Cambria Math"/>
                                      </a:rPr>
                                    </m:ctrlPr>
                                  </m:sSubPr>
                                  <m:e>
                                    <m:r>
                                      <a:rPr lang="en-US" sz="2400" i="1">
                                        <a:latin typeface="Cambria Math"/>
                                      </a:rPr>
                                      <m:t>𝐷</m:t>
                                    </m:r>
                                  </m:e>
                                  <m:sub>
                                    <m:r>
                                      <a:rPr lang="en-US" sz="2400" i="1">
                                        <a:latin typeface="Cambria Math"/>
                                      </a:rPr>
                                      <m:t>𝑖𝑗</m:t>
                                    </m:r>
                                  </m:sub>
                                </m:sSub>
                              </m:den>
                            </m:f>
                          </m:e>
                        </m:func>
                        <m:r>
                          <a:rPr lang="en-US" sz="2400" i="1">
                            <a:latin typeface="Cambria Math"/>
                          </a:rPr>
                          <m:t>+7.6786+</m:t>
                        </m:r>
                        <m:f>
                          <m:fPr>
                            <m:ctrlPr>
                              <a:rPr lang="en-US" sz="2400" i="1">
                                <a:latin typeface="Cambria Math"/>
                              </a:rPr>
                            </m:ctrlPr>
                          </m:fPr>
                          <m:num>
                            <m:r>
                              <a:rPr lang="en-US" sz="2400" i="1">
                                <a:latin typeface="Cambria Math"/>
                              </a:rPr>
                              <m:t>1</m:t>
                            </m:r>
                          </m:num>
                          <m:den>
                            <m:r>
                              <a:rPr lang="en-US" sz="2400" i="1">
                                <a:latin typeface="Cambria Math"/>
                              </a:rPr>
                              <m:t>2</m:t>
                            </m:r>
                          </m:den>
                        </m:f>
                        <m:func>
                          <m:funcPr>
                            <m:ctrlPr>
                              <a:rPr lang="en-US" sz="2400" i="1">
                                <a:latin typeface="Cambria Math"/>
                              </a:rPr>
                            </m:ctrlPr>
                          </m:funcPr>
                          <m:fName>
                            <m:r>
                              <m:rPr>
                                <m:sty m:val="p"/>
                              </m:rPr>
                              <a:rPr lang="en-US" sz="2400">
                                <a:latin typeface="Cambria Math"/>
                              </a:rPr>
                              <m:t>ln</m:t>
                            </m:r>
                          </m:fName>
                          <m:e>
                            <m:f>
                              <m:fPr>
                                <m:ctrlPr>
                                  <a:rPr lang="en-US" sz="2400" i="1">
                                    <a:latin typeface="Cambria Math"/>
                                  </a:rPr>
                                </m:ctrlPr>
                              </m:fPr>
                              <m:num>
                                <m:r>
                                  <a:rPr lang="en-US" sz="2400" i="1">
                                    <a:latin typeface="Cambria Math"/>
                                  </a:rPr>
                                  <m:t>𝜌</m:t>
                                </m:r>
                              </m:num>
                              <m:den>
                                <m:r>
                                  <a:rPr lang="en-US" sz="2400" i="1">
                                    <a:latin typeface="Cambria Math"/>
                                  </a:rPr>
                                  <m:t>𝑓</m:t>
                                </m:r>
                              </m:den>
                            </m:f>
                          </m:e>
                        </m:func>
                      </m:e>
                    </m:d>
                  </m:oMath>
                </a14:m>
                <a:r>
                  <a:rPr lang="en-US" sz="2400" dirty="0" smtClean="0"/>
                  <a:t>	   </a:t>
                </a:r>
                <a:r>
                  <a:rPr lang="en-US" sz="2400" dirty="0" smtClean="0">
                    <a:latin typeface="Times New Roman" pitchFamily="18" charset="0"/>
                    <a:cs typeface="Times New Roman" pitchFamily="18" charset="0"/>
                  </a:rPr>
                  <a:t>(29)</a:t>
                </a:r>
                <a:endParaRPr lang="en-US" sz="2400" dirty="0">
                  <a:latin typeface="Times New Roman" pitchFamily="18" charset="0"/>
                  <a:cs typeface="Times New Roman" pitchFamily="18" charset="0"/>
                </a:endParaRPr>
              </a:p>
            </p:txBody>
          </p:sp>
        </mc:Choice>
        <mc:Fallback xmlns="">
          <p:sp>
            <p:nvSpPr>
              <p:cNvPr id="10" name="Rectangle 9"/>
              <p:cNvSpPr>
                <a:spLocks noRot="1" noChangeAspect="1" noMove="1" noResize="1" noEditPoints="1" noAdjustHandles="1" noChangeArrowheads="1" noChangeShapeType="1" noTextEdit="1"/>
              </p:cNvSpPr>
              <p:nvPr/>
            </p:nvSpPr>
            <p:spPr>
              <a:xfrm>
                <a:off x="0" y="3923352"/>
                <a:ext cx="9144000" cy="2553648"/>
              </a:xfrm>
              <a:prstGeom prst="rect">
                <a:avLst/>
              </a:prstGeom>
              <a:blipFill rotWithShape="1">
                <a:blip r:embed="rId5"/>
                <a:stretch>
                  <a:fillRect t="-477" r="-867"/>
                </a:stretch>
              </a:blipFill>
            </p:spPr>
            <p:txBody>
              <a:bodyPr/>
              <a:lstStyle/>
              <a:p>
                <a:r>
                  <a:rPr lang="en-US">
                    <a:noFill/>
                  </a:rPr>
                  <a:t> </a:t>
                </a:r>
              </a:p>
            </p:txBody>
          </p:sp>
        </mc:Fallback>
      </mc:AlternateContent>
    </p:spTree>
    <p:extLst>
      <p:ext uri="{BB962C8B-B14F-4D97-AF65-F5344CB8AC3E}">
        <p14:creationId xmlns:p14="http://schemas.microsoft.com/office/powerpoint/2010/main" val="4217055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838200"/>
            <a:ext cx="9144000" cy="523220"/>
          </a:xfrm>
          <a:prstGeom prst="rect">
            <a:avLst/>
          </a:prstGeom>
          <a:noFill/>
        </p:spPr>
        <p:txBody>
          <a:bodyPr wrap="square" rtlCol="0">
            <a:spAutoFit/>
          </a:bodyPr>
          <a:lstStyle/>
          <a:p>
            <a:pPr marL="342900" indent="-342900"/>
            <a:r>
              <a:rPr lang="en-US" sz="2800" dirty="0" smtClean="0"/>
              <a:t>	</a:t>
            </a:r>
            <a:r>
              <a:rPr lang="en-US" sz="2800" dirty="0" smtClean="0">
                <a:latin typeface="Times New Roman" pitchFamily="18" charset="0"/>
                <a:cs typeface="Times New Roman" pitchFamily="18" charset="0"/>
              </a:rPr>
              <a:t>Modified Carson’s Equations</a:t>
            </a:r>
            <a:endParaRPr lang="en-US" dirty="0">
              <a:solidFill>
                <a:srgbClr val="FF0000"/>
              </a:solidFill>
              <a:latin typeface="Times New Roman" pitchFamily="18" charset="0"/>
              <a:cs typeface="Times New Roman" pitchFamily="18" charset="0"/>
            </a:endParaRPr>
          </a:p>
        </p:txBody>
      </p:sp>
      <p:sp>
        <p:nvSpPr>
          <p:cNvPr id="3" name="TextBox 2"/>
          <p:cNvSpPr txBox="1"/>
          <p:nvPr/>
        </p:nvSpPr>
        <p:spPr>
          <a:xfrm>
            <a:off x="0" y="0"/>
            <a:ext cx="9144000" cy="584775"/>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Series impedance of Overhead Lines (</a:t>
            </a:r>
            <a:r>
              <a:rPr lang="en-US" sz="3200" dirty="0" err="1" smtClean="0">
                <a:latin typeface="Times New Roman" pitchFamily="18" charset="0"/>
                <a:cs typeface="Times New Roman" pitchFamily="18" charset="0"/>
              </a:rPr>
              <a:t>Contd</a:t>
            </a:r>
            <a:r>
              <a:rPr lang="en-US" sz="3200" dirty="0" smtClean="0">
                <a:latin typeface="Times New Roman" pitchFamily="18" charset="0"/>
                <a:cs typeface="Times New Roman" pitchFamily="18" charset="0"/>
              </a:rPr>
              <a:t>…)</a:t>
            </a:r>
          </a:p>
        </p:txBody>
      </p:sp>
      <mc:AlternateContent xmlns:mc="http://schemas.openxmlformats.org/markup-compatibility/2006" xmlns:a14="http://schemas.microsoft.com/office/drawing/2010/main">
        <mc:Choice Requires="a14">
          <p:sp>
            <p:nvSpPr>
              <p:cNvPr id="4" name="Rectangle 3"/>
              <p:cNvSpPr/>
              <p:nvPr/>
            </p:nvSpPr>
            <p:spPr>
              <a:xfrm>
                <a:off x="152400" y="1524000"/>
                <a:ext cx="8991600" cy="4748416"/>
              </a:xfrm>
              <a:prstGeom prst="rect">
                <a:avLst/>
              </a:prstGeom>
            </p:spPr>
            <p:txBody>
              <a:bodyPr wrap="square">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Assume:</a:t>
                </a:r>
              </a:p>
              <a:p>
                <a:r>
                  <a:rPr lang="en-US" sz="2400" dirty="0">
                    <a:latin typeface="Times New Roman" pitchFamily="18" charset="0"/>
                    <a:cs typeface="Times New Roman" pitchFamily="18" charset="0"/>
                  </a:rPr>
                  <a:t>	</a:t>
                </a:r>
                <a14:m>
                  <m:oMath xmlns:m="http://schemas.openxmlformats.org/officeDocument/2006/math">
                    <m:r>
                      <a:rPr lang="en-US" sz="2400" i="1">
                        <a:latin typeface="Cambria Math"/>
                      </a:rPr>
                      <m:t>𝑓</m:t>
                    </m:r>
                    <m:r>
                      <a:rPr lang="en-US" sz="2400" i="1">
                        <a:latin typeface="Cambria Math"/>
                      </a:rPr>
                      <m:t>=</m:t>
                    </m:r>
                  </m:oMath>
                </a14:m>
                <a:r>
                  <a:rPr lang="en-US" sz="2400" dirty="0">
                    <a:latin typeface="Times New Roman" pitchFamily="18" charset="0"/>
                    <a:cs typeface="Times New Roman" pitchFamily="18" charset="0"/>
                  </a:rPr>
                  <a:t>  frequency = 60 Hertz</a:t>
                </a:r>
              </a:p>
              <a:p>
                <a:r>
                  <a:rPr lang="en-US" sz="2400" dirty="0">
                    <a:latin typeface="Times New Roman" pitchFamily="18" charset="0"/>
                    <a:cs typeface="Times New Roman" pitchFamily="18" charset="0"/>
                  </a:rPr>
                  <a:t>	</a:t>
                </a:r>
                <a14:m>
                  <m:oMath xmlns:m="http://schemas.openxmlformats.org/officeDocument/2006/math">
                    <m:r>
                      <a:rPr lang="en-US" sz="2400" i="1">
                        <a:latin typeface="Cambria Math"/>
                      </a:rPr>
                      <m:t>𝜌</m:t>
                    </m:r>
                    <m:r>
                      <a:rPr lang="en-US" sz="2400" i="1">
                        <a:latin typeface="Cambria Math"/>
                      </a:rPr>
                      <m:t>=</m:t>
                    </m:r>
                  </m:oMath>
                </a14:m>
                <a:r>
                  <a:rPr lang="en-US" sz="2400" dirty="0">
                    <a:latin typeface="Times New Roman" pitchFamily="18" charset="0"/>
                    <a:cs typeface="Times New Roman" pitchFamily="18" charset="0"/>
                  </a:rPr>
                  <a:t>  earth resistivity = 1000 </a:t>
                </a:r>
                <a:r>
                  <a:rPr lang="en-US" sz="2400" dirty="0" smtClean="0">
                    <a:latin typeface="Times New Roman" pitchFamily="18" charset="0"/>
                    <a:cs typeface="Times New Roman" pitchFamily="18" charset="0"/>
                  </a:rPr>
                  <a:t>Ohm-meters</a:t>
                </a:r>
              </a:p>
              <a:p>
                <a:pPr marL="342900" indent="-342900">
                  <a:buFont typeface="Wingdings" pitchFamily="2" charset="2"/>
                  <a:buChar char="Ø"/>
                </a:pPr>
                <a:endParaRPr lang="en-US" sz="2400" dirty="0">
                  <a:latin typeface="Times New Roman" pitchFamily="18" charset="0"/>
                  <a:cs typeface="Times New Roman" pitchFamily="18" charset="0"/>
                </a:endParaRPr>
              </a:p>
              <a:p>
                <a:pPr marL="342900" indent="-342900">
                  <a:buFont typeface="Wingdings" pitchFamily="2" charset="2"/>
                  <a:buChar char="Ø"/>
                </a:pPr>
                <a:endParaRPr lang="en-US" sz="2400" dirty="0" smtClean="0">
                  <a:latin typeface="Times New Roman" pitchFamily="18" charset="0"/>
                  <a:cs typeface="Times New Roman" pitchFamily="18" charset="0"/>
                </a:endParaRPr>
              </a:p>
              <a:p>
                <a:pPr marL="342900" indent="-342900">
                  <a:buFont typeface="Wingdings" pitchFamily="2" charset="2"/>
                  <a:buChar char="Ø"/>
                </a:pPr>
                <a:r>
                  <a:rPr lang="en-US" sz="2400" dirty="0" smtClean="0">
                    <a:latin typeface="Times New Roman" pitchFamily="18" charset="0"/>
                    <a:cs typeface="Times New Roman" pitchFamily="18" charset="0"/>
                  </a:rPr>
                  <a:t>Hence the modified Carson’s equations are:</a:t>
                </a:r>
                <a:endParaRPr lang="en-US" sz="2400" dirty="0">
                  <a:latin typeface="Times New Roman" pitchFamily="18" charset="0"/>
                  <a:cs typeface="Times New Roman" pitchFamily="18" charset="0"/>
                </a:endParaRPr>
              </a:p>
              <a:p>
                <a:endParaRPr lang="en-US" sz="2400" dirty="0"/>
              </a:p>
              <a:p>
                <a14:m>
                  <m:oMath xmlns:m="http://schemas.openxmlformats.org/officeDocument/2006/math">
                    <m:sSub>
                      <m:sSubPr>
                        <m:ctrlPr>
                          <a:rPr lang="en-US" sz="2400" i="1">
                            <a:latin typeface="Cambria Math"/>
                          </a:rPr>
                        </m:ctrlPr>
                      </m:sSubPr>
                      <m:e>
                        <m:acc>
                          <m:accPr>
                            <m:chr m:val="̂"/>
                            <m:ctrlPr>
                              <a:rPr lang="en-US" sz="2400" i="1">
                                <a:latin typeface="Cambria Math"/>
                              </a:rPr>
                            </m:ctrlPr>
                          </m:accPr>
                          <m:e>
                            <m:r>
                              <a:rPr lang="en-US" sz="2400" i="1">
                                <a:latin typeface="Cambria Math"/>
                              </a:rPr>
                              <m:t>𝑧</m:t>
                            </m:r>
                          </m:e>
                        </m:acc>
                      </m:e>
                      <m:sub>
                        <m:r>
                          <a:rPr lang="en-US" sz="2400" i="1">
                            <a:latin typeface="Cambria Math"/>
                          </a:rPr>
                          <m:t>𝑖𝑖</m:t>
                        </m:r>
                      </m:sub>
                    </m:sSub>
                    <m:r>
                      <a:rPr lang="en-US" sz="2400" i="1">
                        <a:latin typeface="Cambria Math"/>
                      </a:rPr>
                      <m:t>=</m:t>
                    </m:r>
                    <m:sSub>
                      <m:sSubPr>
                        <m:ctrlPr>
                          <a:rPr lang="en-US" sz="2400" i="1">
                            <a:latin typeface="Cambria Math"/>
                          </a:rPr>
                        </m:ctrlPr>
                      </m:sSubPr>
                      <m:e>
                        <m:r>
                          <a:rPr lang="en-US" sz="2400" i="1">
                            <a:latin typeface="Cambria Math"/>
                          </a:rPr>
                          <m:t>𝑟</m:t>
                        </m:r>
                      </m:e>
                      <m:sub>
                        <m:r>
                          <a:rPr lang="en-US" sz="2400" i="1">
                            <a:latin typeface="Cambria Math"/>
                          </a:rPr>
                          <m:t>𝑖</m:t>
                        </m:r>
                      </m:sub>
                    </m:sSub>
                    <m:r>
                      <a:rPr lang="en-US" sz="2400" i="1">
                        <a:latin typeface="Cambria Math"/>
                      </a:rPr>
                      <m:t>+0.09530+</m:t>
                    </m:r>
                    <m:r>
                      <a:rPr lang="en-US" sz="2400" i="1">
                        <a:latin typeface="Cambria Math"/>
                      </a:rPr>
                      <m:t>𝑗</m:t>
                    </m:r>
                    <m:r>
                      <a:rPr lang="en-US" sz="2400" i="1">
                        <a:latin typeface="Cambria Math"/>
                      </a:rPr>
                      <m:t>0.12134</m:t>
                    </m:r>
                    <m:d>
                      <m:dPr>
                        <m:ctrlPr>
                          <a:rPr lang="en-US" sz="2400" i="1">
                            <a:latin typeface="Cambria Math"/>
                          </a:rPr>
                        </m:ctrlPr>
                      </m:dPr>
                      <m:e>
                        <m:func>
                          <m:funcPr>
                            <m:ctrlPr>
                              <a:rPr lang="en-US" sz="2400" i="1">
                                <a:latin typeface="Cambria Math"/>
                              </a:rPr>
                            </m:ctrlPr>
                          </m:funcPr>
                          <m:fName>
                            <m:r>
                              <m:rPr>
                                <m:sty m:val="p"/>
                              </m:rPr>
                              <a:rPr lang="en-US" sz="2400">
                                <a:latin typeface="Cambria Math"/>
                              </a:rPr>
                              <m:t>ln</m:t>
                            </m:r>
                          </m:fName>
                          <m:e>
                            <m:f>
                              <m:fPr>
                                <m:ctrlPr>
                                  <a:rPr lang="en-US" sz="2400" i="1">
                                    <a:latin typeface="Cambria Math"/>
                                  </a:rPr>
                                </m:ctrlPr>
                              </m:fPr>
                              <m:num>
                                <m:r>
                                  <a:rPr lang="en-US" sz="2400" i="1">
                                    <a:latin typeface="Cambria Math"/>
                                  </a:rPr>
                                  <m:t>1</m:t>
                                </m:r>
                              </m:num>
                              <m:den>
                                <m:sSub>
                                  <m:sSubPr>
                                    <m:ctrlPr>
                                      <a:rPr lang="en-US" sz="2400" i="1">
                                        <a:latin typeface="Cambria Math"/>
                                      </a:rPr>
                                    </m:ctrlPr>
                                  </m:sSubPr>
                                  <m:e>
                                    <m:r>
                                      <a:rPr lang="en-US" sz="2400" i="1">
                                        <a:latin typeface="Cambria Math"/>
                                      </a:rPr>
                                      <m:t>𝐺𝑀𝑅</m:t>
                                    </m:r>
                                  </m:e>
                                  <m:sub>
                                    <m:r>
                                      <a:rPr lang="en-US" sz="2400" i="1">
                                        <a:latin typeface="Cambria Math"/>
                                      </a:rPr>
                                      <m:t>𝑖</m:t>
                                    </m:r>
                                  </m:sub>
                                </m:sSub>
                              </m:den>
                            </m:f>
                            <m:r>
                              <a:rPr lang="en-US" sz="2400" i="1">
                                <a:latin typeface="Cambria Math"/>
                              </a:rPr>
                              <m:t>+7.93402</m:t>
                            </m:r>
                          </m:e>
                        </m:func>
                      </m:e>
                    </m:d>
                  </m:oMath>
                </a14:m>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Ω/mile	(30)</a:t>
                </a:r>
                <a:r>
                  <a:rPr lang="en-US" sz="2400" dirty="0">
                    <a:latin typeface="Times New Roman" pitchFamily="18" charset="0"/>
                    <a:cs typeface="Times New Roman" pitchFamily="18" charset="0"/>
                  </a:rPr>
                  <a:t>	</a:t>
                </a:r>
                <a:endParaRPr lang="en-US" sz="2400" dirty="0">
                  <a:solidFill>
                    <a:srgbClr val="FF0000"/>
                  </a:solidFill>
                  <a:latin typeface="Times New Roman" pitchFamily="18" charset="0"/>
                  <a:cs typeface="Times New Roman" pitchFamily="18" charset="0"/>
                </a:endParaRPr>
              </a:p>
              <a:p>
                <a14:m>
                  <m:oMath xmlns:m="http://schemas.openxmlformats.org/officeDocument/2006/math">
                    <m:sSub>
                      <m:sSubPr>
                        <m:ctrlPr>
                          <a:rPr lang="en-US" sz="2400" i="1">
                            <a:latin typeface="Cambria Math"/>
                          </a:rPr>
                        </m:ctrlPr>
                      </m:sSubPr>
                      <m:e>
                        <m:acc>
                          <m:accPr>
                            <m:chr m:val="̂"/>
                            <m:ctrlPr>
                              <a:rPr lang="en-US" sz="2400" i="1">
                                <a:latin typeface="Cambria Math"/>
                              </a:rPr>
                            </m:ctrlPr>
                          </m:accPr>
                          <m:e>
                            <m:r>
                              <a:rPr lang="en-US" sz="2400" i="1">
                                <a:latin typeface="Cambria Math"/>
                              </a:rPr>
                              <m:t>𝑧</m:t>
                            </m:r>
                          </m:e>
                        </m:acc>
                      </m:e>
                      <m:sub>
                        <m:r>
                          <a:rPr lang="en-US" sz="2400" i="1">
                            <a:latin typeface="Cambria Math"/>
                          </a:rPr>
                          <m:t>𝑖𝑗</m:t>
                        </m:r>
                      </m:sub>
                    </m:sSub>
                    <m:r>
                      <a:rPr lang="en-US" sz="2400" i="1">
                        <a:latin typeface="Cambria Math"/>
                      </a:rPr>
                      <m:t>=0.09530+</m:t>
                    </m:r>
                    <m:r>
                      <a:rPr lang="en-US" sz="2400" i="1">
                        <a:latin typeface="Cambria Math"/>
                      </a:rPr>
                      <m:t>𝑗</m:t>
                    </m:r>
                    <m:r>
                      <a:rPr lang="en-US" sz="2400" i="1">
                        <a:latin typeface="Cambria Math"/>
                      </a:rPr>
                      <m:t>0.12134</m:t>
                    </m:r>
                    <m:d>
                      <m:dPr>
                        <m:ctrlPr>
                          <a:rPr lang="en-US" sz="2400" i="1">
                            <a:latin typeface="Cambria Math"/>
                          </a:rPr>
                        </m:ctrlPr>
                      </m:dPr>
                      <m:e>
                        <m:func>
                          <m:funcPr>
                            <m:ctrlPr>
                              <a:rPr lang="en-US" sz="2400" i="1">
                                <a:latin typeface="Cambria Math"/>
                              </a:rPr>
                            </m:ctrlPr>
                          </m:funcPr>
                          <m:fName>
                            <m:r>
                              <m:rPr>
                                <m:sty m:val="p"/>
                              </m:rPr>
                              <a:rPr lang="en-US" sz="2400">
                                <a:latin typeface="Cambria Math"/>
                              </a:rPr>
                              <m:t>ln</m:t>
                            </m:r>
                          </m:fName>
                          <m:e>
                            <m:f>
                              <m:fPr>
                                <m:ctrlPr>
                                  <a:rPr lang="en-US" sz="2400" i="1">
                                    <a:latin typeface="Cambria Math"/>
                                  </a:rPr>
                                </m:ctrlPr>
                              </m:fPr>
                              <m:num>
                                <m:r>
                                  <a:rPr lang="en-US" sz="2400" b="0" i="1" smtClean="0">
                                    <a:latin typeface="Cambria Math"/>
                                  </a:rPr>
                                  <m:t>1</m:t>
                                </m:r>
                              </m:num>
                              <m:den>
                                <m:sSub>
                                  <m:sSubPr>
                                    <m:ctrlPr>
                                      <a:rPr lang="en-US" sz="2400" i="1">
                                        <a:latin typeface="Cambria Math"/>
                                      </a:rPr>
                                    </m:ctrlPr>
                                  </m:sSubPr>
                                  <m:e>
                                    <m:r>
                                      <a:rPr lang="en-US" sz="2400" b="0" i="1" smtClean="0">
                                        <a:latin typeface="Cambria Math"/>
                                      </a:rPr>
                                      <m:t>𝐷</m:t>
                                    </m:r>
                                  </m:e>
                                  <m:sub>
                                    <m:r>
                                      <a:rPr lang="en-US" sz="2400" b="0" i="1" smtClean="0">
                                        <a:latin typeface="Cambria Math"/>
                                      </a:rPr>
                                      <m:t>𝑖𝑗</m:t>
                                    </m:r>
                                  </m:sub>
                                </m:sSub>
                              </m:den>
                            </m:f>
                          </m:e>
                        </m:func>
                        <m:r>
                          <a:rPr lang="en-US" sz="2400" i="1">
                            <a:latin typeface="Cambria Math"/>
                          </a:rPr>
                          <m:t>+7.93402</m:t>
                        </m:r>
                      </m:e>
                    </m:d>
                  </m:oMath>
                </a14:m>
                <a:r>
                  <a:rPr lang="en-US" sz="2400" dirty="0">
                    <a:latin typeface="Times New Roman" pitchFamily="18" charset="0"/>
                    <a:cs typeface="Times New Roman" pitchFamily="18" charset="0"/>
                  </a:rPr>
                  <a:t>  Ω/mile	</a:t>
                </a:r>
                <a:r>
                  <a:rPr lang="en-US" sz="2400" dirty="0" smtClean="0">
                    <a:latin typeface="Times New Roman" pitchFamily="18" charset="0"/>
                    <a:cs typeface="Times New Roman" pitchFamily="18" charset="0"/>
                  </a:rPr>
                  <a:t>	(31)</a:t>
                </a:r>
                <a:r>
                  <a:rPr lang="en-US" sz="2400" dirty="0">
                    <a:latin typeface="Times New Roman" pitchFamily="18" charset="0"/>
                    <a:cs typeface="Times New Roman" pitchFamily="18" charset="0"/>
                  </a:rPr>
                  <a:t>	</a:t>
                </a:r>
                <a:endParaRPr lang="en-US" sz="2400" dirty="0">
                  <a:solidFill>
                    <a:srgbClr val="FF0000"/>
                  </a:solidFill>
                  <a:latin typeface="Times New Roman" pitchFamily="18" charset="0"/>
                  <a:cs typeface="Times New Roman" pitchFamily="18" charset="0"/>
                </a:endParaRPr>
              </a:p>
            </p:txBody>
          </p:sp>
        </mc:Choice>
        <mc:Fallback xmlns="">
          <p:sp>
            <p:nvSpPr>
              <p:cNvPr id="4" name="Rectangle 3"/>
              <p:cNvSpPr>
                <a:spLocks noRot="1" noChangeAspect="1" noMove="1" noResize="1" noEditPoints="1" noAdjustHandles="1" noChangeArrowheads="1" noChangeShapeType="1" noTextEdit="1"/>
              </p:cNvSpPr>
              <p:nvPr/>
            </p:nvSpPr>
            <p:spPr>
              <a:xfrm>
                <a:off x="152400" y="1524000"/>
                <a:ext cx="8991600" cy="4748416"/>
              </a:xfrm>
              <a:prstGeom prst="rect">
                <a:avLst/>
              </a:prstGeom>
              <a:blipFill rotWithShape="1">
                <a:blip r:embed="rId3"/>
                <a:stretch>
                  <a:fillRect l="-881" t="-1027" r="-271"/>
                </a:stretch>
              </a:blipFill>
            </p:spPr>
            <p:txBody>
              <a:bodyPr/>
              <a:lstStyle/>
              <a:p>
                <a:r>
                  <a:rPr lang="en-US">
                    <a:noFill/>
                  </a:rPr>
                  <a:t> </a:t>
                </a:r>
              </a:p>
            </p:txBody>
          </p:sp>
        </mc:Fallback>
      </mc:AlternateContent>
    </p:spTree>
    <p:extLst>
      <p:ext uri="{BB962C8B-B14F-4D97-AF65-F5344CB8AC3E}">
        <p14:creationId xmlns:p14="http://schemas.microsoft.com/office/powerpoint/2010/main" val="3573357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838200"/>
            <a:ext cx="9144000" cy="523220"/>
          </a:xfrm>
          <a:prstGeom prst="rect">
            <a:avLst/>
          </a:prstGeom>
          <a:noFill/>
        </p:spPr>
        <p:txBody>
          <a:bodyPr wrap="square" rtlCol="0">
            <a:spAutoFit/>
          </a:bodyPr>
          <a:lstStyle/>
          <a:p>
            <a:pPr marL="342900" indent="-342900"/>
            <a:r>
              <a:rPr lang="en-US" sz="2800" dirty="0" smtClean="0"/>
              <a:t>	</a:t>
            </a:r>
            <a:r>
              <a:rPr lang="en-US" sz="2800" dirty="0" smtClean="0">
                <a:latin typeface="Times New Roman" pitchFamily="18" charset="0"/>
                <a:cs typeface="Times New Roman" pitchFamily="18" charset="0"/>
              </a:rPr>
              <a:t>Comparing</a:t>
            </a:r>
            <a:r>
              <a:rPr lang="en-US" sz="2800" b="1" dirty="0" smtClean="0">
                <a:latin typeface="Times New Roman" pitchFamily="18" charset="0"/>
                <a:cs typeface="Times New Roman" pitchFamily="18" charset="0"/>
              </a:rPr>
              <a:t> </a:t>
            </a:r>
            <a:r>
              <a:rPr lang="en-US" sz="2800" dirty="0" smtClean="0">
                <a:latin typeface="Times New Roman" pitchFamily="18" charset="0"/>
                <a:cs typeface="Times New Roman" pitchFamily="18" charset="0"/>
              </a:rPr>
              <a:t>Equations</a:t>
            </a:r>
            <a:endParaRPr lang="en-US" sz="2800" dirty="0">
              <a:latin typeface="Times New Roman" pitchFamily="18" charset="0"/>
              <a:cs typeface="Times New Roman" pitchFamily="18" charset="0"/>
            </a:endParaRPr>
          </a:p>
        </p:txBody>
      </p:sp>
      <p:sp>
        <p:nvSpPr>
          <p:cNvPr id="3" name="TextBox 2"/>
          <p:cNvSpPr txBox="1"/>
          <p:nvPr/>
        </p:nvSpPr>
        <p:spPr>
          <a:xfrm>
            <a:off x="0" y="0"/>
            <a:ext cx="9144000" cy="584775"/>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Series impedance of Overhead Lines (</a:t>
            </a:r>
            <a:r>
              <a:rPr lang="en-US" sz="3200" dirty="0" err="1" smtClean="0">
                <a:latin typeface="Times New Roman" pitchFamily="18" charset="0"/>
                <a:cs typeface="Times New Roman" pitchFamily="18" charset="0"/>
              </a:rPr>
              <a:t>Contd</a:t>
            </a:r>
            <a:r>
              <a:rPr lang="en-US" sz="3200" dirty="0" smtClean="0">
                <a:latin typeface="Times New Roman" pitchFamily="18" charset="0"/>
                <a:cs typeface="Times New Roman" pitchFamily="18" charset="0"/>
              </a:rPr>
              <a:t>…)</a:t>
            </a:r>
          </a:p>
        </p:txBody>
      </p:sp>
      <mc:AlternateContent xmlns:mc="http://schemas.openxmlformats.org/markup-compatibility/2006" xmlns:a14="http://schemas.microsoft.com/office/drawing/2010/main">
        <mc:Choice Requires="a14">
          <p:sp>
            <p:nvSpPr>
              <p:cNvPr id="4" name="Rectangle 3"/>
              <p:cNvSpPr/>
              <p:nvPr/>
            </p:nvSpPr>
            <p:spPr>
              <a:xfrm>
                <a:off x="0" y="1942438"/>
                <a:ext cx="9144000" cy="1793761"/>
              </a:xfrm>
              <a:prstGeom prst="rect">
                <a:avLst/>
              </a:prstGeom>
            </p:spPr>
            <p:txBody>
              <a:bodyPr wrap="square">
                <a:spAutoFit/>
              </a:bodyPr>
              <a:lstStyle/>
              <a:p>
                <a:pPr algn="just"/>
                <a:r>
                  <a:rPr lang="en-US" sz="2400" dirty="0" smtClean="0"/>
                  <a:t>	</a:t>
                </a:r>
                <a14:m>
                  <m:oMath xmlns:m="http://schemas.openxmlformats.org/officeDocument/2006/math">
                    <m:sSub>
                      <m:sSubPr>
                        <m:ctrlPr>
                          <a:rPr lang="en-US" sz="2400" i="1">
                            <a:latin typeface="Cambria Math"/>
                          </a:rPr>
                        </m:ctrlPr>
                      </m:sSubPr>
                      <m:e>
                        <m:acc>
                          <m:accPr>
                            <m:chr m:val="̂"/>
                            <m:ctrlPr>
                              <a:rPr lang="en-US" sz="2400" i="1">
                                <a:latin typeface="Cambria Math"/>
                              </a:rPr>
                            </m:ctrlPr>
                          </m:accPr>
                          <m:e>
                            <m:r>
                              <a:rPr lang="en-US" sz="2400" i="1">
                                <a:latin typeface="Cambria Math"/>
                              </a:rPr>
                              <m:t>𝑧</m:t>
                            </m:r>
                          </m:e>
                        </m:acc>
                      </m:e>
                      <m:sub>
                        <m:r>
                          <a:rPr lang="en-US" sz="2400" i="1">
                            <a:latin typeface="Cambria Math"/>
                          </a:rPr>
                          <m:t>𝑖𝑖</m:t>
                        </m:r>
                      </m:sub>
                    </m:sSub>
                    <m:r>
                      <a:rPr lang="en-US" sz="2400" i="1">
                        <a:latin typeface="Cambria Math"/>
                      </a:rPr>
                      <m:t>=</m:t>
                    </m:r>
                    <m:sSub>
                      <m:sSubPr>
                        <m:ctrlPr>
                          <a:rPr lang="en-US" sz="2400" i="1">
                            <a:latin typeface="Cambria Math"/>
                          </a:rPr>
                        </m:ctrlPr>
                      </m:sSubPr>
                      <m:e>
                        <m:r>
                          <a:rPr lang="en-US" sz="2400" i="1">
                            <a:latin typeface="Cambria Math"/>
                          </a:rPr>
                          <m:t>𝑟</m:t>
                        </m:r>
                      </m:e>
                      <m:sub>
                        <m:r>
                          <a:rPr lang="en-US" sz="2400" i="1">
                            <a:latin typeface="Cambria Math"/>
                          </a:rPr>
                          <m:t>𝑑</m:t>
                        </m:r>
                      </m:sub>
                    </m:sSub>
                    <m:r>
                      <a:rPr lang="en-US" sz="2400" i="1">
                        <a:latin typeface="Cambria Math"/>
                      </a:rPr>
                      <m:t>+</m:t>
                    </m:r>
                    <m:sSub>
                      <m:sSubPr>
                        <m:ctrlPr>
                          <a:rPr lang="en-US" sz="2400" i="1">
                            <a:latin typeface="Cambria Math"/>
                          </a:rPr>
                        </m:ctrlPr>
                      </m:sSubPr>
                      <m:e>
                        <m:r>
                          <a:rPr lang="en-US" sz="2400" i="1">
                            <a:latin typeface="Cambria Math"/>
                          </a:rPr>
                          <m:t>𝑟</m:t>
                        </m:r>
                      </m:e>
                      <m:sub>
                        <m:r>
                          <a:rPr lang="en-US" sz="2400" i="1">
                            <a:latin typeface="Cambria Math"/>
                          </a:rPr>
                          <m:t>𝑖</m:t>
                        </m:r>
                      </m:sub>
                    </m:sSub>
                    <m:r>
                      <a:rPr lang="en-US" sz="2400" i="1">
                        <a:latin typeface="Cambria Math"/>
                      </a:rPr>
                      <m:t>+</m:t>
                    </m:r>
                    <m:r>
                      <a:rPr lang="en-US" sz="2400" i="1">
                        <a:latin typeface="Cambria Math"/>
                      </a:rPr>
                      <m:t>𝑗</m:t>
                    </m:r>
                    <m:r>
                      <a:rPr lang="en-US" sz="2400" i="1">
                        <a:latin typeface="Cambria Math"/>
                      </a:rPr>
                      <m:t>0.12134∙</m:t>
                    </m:r>
                    <m:d>
                      <m:dPr>
                        <m:ctrlPr>
                          <a:rPr lang="en-US" sz="2400" i="1">
                            <a:latin typeface="Cambria Math"/>
                          </a:rPr>
                        </m:ctrlPr>
                      </m:dPr>
                      <m:e>
                        <m:func>
                          <m:funcPr>
                            <m:ctrlPr>
                              <a:rPr lang="en-US" sz="2400" i="1">
                                <a:latin typeface="Cambria Math"/>
                              </a:rPr>
                            </m:ctrlPr>
                          </m:funcPr>
                          <m:fName>
                            <m:r>
                              <m:rPr>
                                <m:sty m:val="p"/>
                              </m:rPr>
                              <a:rPr lang="en-US" sz="2400">
                                <a:latin typeface="Cambria Math"/>
                              </a:rPr>
                              <m:t>ln</m:t>
                            </m:r>
                          </m:fName>
                          <m:e>
                            <m:f>
                              <m:fPr>
                                <m:ctrlPr>
                                  <a:rPr lang="en-US" sz="2400" i="1">
                                    <a:latin typeface="Cambria Math"/>
                                  </a:rPr>
                                </m:ctrlPr>
                              </m:fPr>
                              <m:num>
                                <m:r>
                                  <a:rPr lang="en-US" sz="2400" i="1">
                                    <a:latin typeface="Cambria Math"/>
                                  </a:rPr>
                                  <m:t>1</m:t>
                                </m:r>
                              </m:num>
                              <m:den>
                                <m:r>
                                  <a:rPr lang="en-US" sz="2400" i="1">
                                    <a:latin typeface="Cambria Math"/>
                                  </a:rPr>
                                  <m:t>𝐺𝑀</m:t>
                                </m:r>
                                <m:sSub>
                                  <m:sSubPr>
                                    <m:ctrlPr>
                                      <a:rPr lang="en-US" sz="2400" i="1">
                                        <a:latin typeface="Cambria Math"/>
                                      </a:rPr>
                                    </m:ctrlPr>
                                  </m:sSubPr>
                                  <m:e>
                                    <m:r>
                                      <a:rPr lang="en-US" sz="2400" i="1">
                                        <a:latin typeface="Cambria Math"/>
                                      </a:rPr>
                                      <m:t>𝑅</m:t>
                                    </m:r>
                                  </m:e>
                                  <m:sub>
                                    <m:r>
                                      <a:rPr lang="en-US" sz="2400" i="1">
                                        <a:latin typeface="Cambria Math"/>
                                      </a:rPr>
                                      <m:t>𝑖</m:t>
                                    </m:r>
                                  </m:sub>
                                </m:sSub>
                              </m:den>
                            </m:f>
                          </m:e>
                        </m:func>
                        <m:r>
                          <a:rPr lang="en-US" sz="2400" i="1">
                            <a:latin typeface="Cambria Math"/>
                          </a:rPr>
                          <m:t>+</m:t>
                        </m:r>
                        <m:func>
                          <m:funcPr>
                            <m:ctrlPr>
                              <a:rPr lang="en-US" sz="2400" i="1">
                                <a:latin typeface="Cambria Math"/>
                              </a:rPr>
                            </m:ctrlPr>
                          </m:funcPr>
                          <m:fName>
                            <m:r>
                              <m:rPr>
                                <m:sty m:val="p"/>
                              </m:rPr>
                              <a:rPr lang="en-US" sz="2400">
                                <a:latin typeface="Cambria Math"/>
                              </a:rPr>
                              <m:t>ln</m:t>
                            </m:r>
                          </m:fName>
                          <m:e>
                            <m:f>
                              <m:fPr>
                                <m:ctrlPr>
                                  <a:rPr lang="en-US" sz="2400" i="1">
                                    <a:latin typeface="Cambria Math"/>
                                  </a:rPr>
                                </m:ctrlPr>
                              </m:fPr>
                              <m:num>
                                <m:sSub>
                                  <m:sSubPr>
                                    <m:ctrlPr>
                                      <a:rPr lang="en-US" sz="2400" i="1">
                                        <a:latin typeface="Cambria Math"/>
                                      </a:rPr>
                                    </m:ctrlPr>
                                  </m:sSubPr>
                                  <m:e>
                                    <m:r>
                                      <a:rPr lang="en-US" sz="2400" i="1">
                                        <a:latin typeface="Cambria Math"/>
                                      </a:rPr>
                                      <m:t>𝐷</m:t>
                                    </m:r>
                                  </m:e>
                                  <m:sub>
                                    <m:r>
                                      <a:rPr lang="en-US" sz="2400" i="1">
                                        <a:latin typeface="Cambria Math"/>
                                      </a:rPr>
                                      <m:t>𝑖𝑑</m:t>
                                    </m:r>
                                  </m:sub>
                                </m:sSub>
                                <m:r>
                                  <a:rPr lang="en-US" sz="2400" i="1">
                                    <a:latin typeface="Cambria Math"/>
                                  </a:rPr>
                                  <m:t>∙</m:t>
                                </m:r>
                                <m:sSub>
                                  <m:sSubPr>
                                    <m:ctrlPr>
                                      <a:rPr lang="en-US" sz="2400" i="1">
                                        <a:latin typeface="Cambria Math"/>
                                      </a:rPr>
                                    </m:ctrlPr>
                                  </m:sSubPr>
                                  <m:e>
                                    <m:r>
                                      <a:rPr lang="en-US" sz="2400" i="1">
                                        <a:latin typeface="Cambria Math"/>
                                      </a:rPr>
                                      <m:t>𝐷</m:t>
                                    </m:r>
                                  </m:e>
                                  <m:sub>
                                    <m:r>
                                      <a:rPr lang="en-US" sz="2400" i="1">
                                        <a:latin typeface="Cambria Math"/>
                                      </a:rPr>
                                      <m:t>𝑑𝑗</m:t>
                                    </m:r>
                                  </m:sub>
                                </m:sSub>
                              </m:num>
                              <m:den>
                                <m:r>
                                  <a:rPr lang="en-US" sz="2400" i="1">
                                    <a:latin typeface="Cambria Math"/>
                                  </a:rPr>
                                  <m:t>𝐺𝑀</m:t>
                                </m:r>
                                <m:sSub>
                                  <m:sSubPr>
                                    <m:ctrlPr>
                                      <a:rPr lang="en-US" sz="2400" i="1">
                                        <a:latin typeface="Cambria Math"/>
                                      </a:rPr>
                                    </m:ctrlPr>
                                  </m:sSubPr>
                                  <m:e>
                                    <m:r>
                                      <a:rPr lang="en-US" sz="2400" i="1">
                                        <a:latin typeface="Cambria Math"/>
                                      </a:rPr>
                                      <m:t>𝑅</m:t>
                                    </m:r>
                                  </m:e>
                                  <m:sub>
                                    <m:r>
                                      <a:rPr lang="en-US" sz="2400" i="1">
                                        <a:latin typeface="Cambria Math"/>
                                      </a:rPr>
                                      <m:t>𝑑</m:t>
                                    </m:r>
                                  </m:sub>
                                </m:sSub>
                              </m:den>
                            </m:f>
                          </m:e>
                        </m:func>
                      </m:e>
                    </m:d>
                  </m:oMath>
                </a14:m>
                <a:r>
                  <a:rPr lang="en-US" sz="2400" dirty="0" smtClean="0"/>
                  <a:t>		</a:t>
                </a:r>
                <a:r>
                  <a:rPr lang="en-US" sz="2400" dirty="0" smtClean="0">
                    <a:latin typeface="Times New Roman" pitchFamily="18" charset="0"/>
                    <a:cs typeface="Times New Roman" pitchFamily="18" charset="0"/>
                  </a:rPr>
                  <a:t>(13)</a:t>
                </a:r>
              </a:p>
              <a:p>
                <a:pPr algn="just"/>
                <a:endParaRPr lang="en-US" sz="2400" dirty="0">
                  <a:latin typeface="Times New Roman" pitchFamily="18" charset="0"/>
                  <a:cs typeface="Times New Roman" pitchFamily="18" charset="0"/>
                </a:endParaRPr>
              </a:p>
              <a:p>
                <a:pPr algn="just"/>
                <a:r>
                  <a:rPr lang="en-US" sz="2400" dirty="0" smtClean="0"/>
                  <a:t>	</a:t>
                </a:r>
                <a14:m>
                  <m:oMath xmlns:m="http://schemas.openxmlformats.org/officeDocument/2006/math">
                    <m:sSub>
                      <m:sSubPr>
                        <m:ctrlPr>
                          <a:rPr lang="en-US" sz="2400" i="1">
                            <a:latin typeface="Cambria Math"/>
                          </a:rPr>
                        </m:ctrlPr>
                      </m:sSubPr>
                      <m:e>
                        <m:acc>
                          <m:accPr>
                            <m:chr m:val="̂"/>
                            <m:ctrlPr>
                              <a:rPr lang="en-US" sz="2400" i="1">
                                <a:latin typeface="Cambria Math"/>
                              </a:rPr>
                            </m:ctrlPr>
                          </m:accPr>
                          <m:e>
                            <m:r>
                              <a:rPr lang="en-US" sz="2400" i="1">
                                <a:latin typeface="Cambria Math"/>
                              </a:rPr>
                              <m:t>𝑧</m:t>
                            </m:r>
                          </m:e>
                        </m:acc>
                      </m:e>
                      <m:sub>
                        <m:r>
                          <a:rPr lang="en-US" sz="2400" i="1">
                            <a:latin typeface="Cambria Math"/>
                          </a:rPr>
                          <m:t>𝑖𝑗</m:t>
                        </m:r>
                      </m:sub>
                    </m:sSub>
                    <m:r>
                      <a:rPr lang="en-US" sz="2400" i="1">
                        <a:latin typeface="Cambria Math"/>
                      </a:rPr>
                      <m:t>=</m:t>
                    </m:r>
                    <m:sSub>
                      <m:sSubPr>
                        <m:ctrlPr>
                          <a:rPr lang="en-US" sz="2400" i="1">
                            <a:latin typeface="Cambria Math"/>
                          </a:rPr>
                        </m:ctrlPr>
                      </m:sSubPr>
                      <m:e>
                        <m:r>
                          <a:rPr lang="en-US" sz="2400" i="1">
                            <a:latin typeface="Cambria Math"/>
                          </a:rPr>
                          <m:t>𝑟</m:t>
                        </m:r>
                      </m:e>
                      <m:sub>
                        <m:r>
                          <a:rPr lang="en-US" sz="2400" i="1">
                            <a:latin typeface="Cambria Math"/>
                          </a:rPr>
                          <m:t>𝑑</m:t>
                        </m:r>
                      </m:sub>
                    </m:sSub>
                    <m:r>
                      <a:rPr lang="en-US" sz="2400" i="1">
                        <a:latin typeface="Cambria Math"/>
                      </a:rPr>
                      <m:t>+</m:t>
                    </m:r>
                    <m:r>
                      <a:rPr lang="en-US" sz="2400" i="1">
                        <a:latin typeface="Cambria Math"/>
                      </a:rPr>
                      <m:t>𝑗</m:t>
                    </m:r>
                    <m:r>
                      <a:rPr lang="en-US" sz="2400" i="1">
                        <a:latin typeface="Cambria Math"/>
                      </a:rPr>
                      <m:t>0.12134∙</m:t>
                    </m:r>
                    <m:d>
                      <m:dPr>
                        <m:ctrlPr>
                          <a:rPr lang="en-US" sz="2400" i="1">
                            <a:latin typeface="Cambria Math"/>
                          </a:rPr>
                        </m:ctrlPr>
                      </m:dPr>
                      <m:e>
                        <m:func>
                          <m:funcPr>
                            <m:ctrlPr>
                              <a:rPr lang="en-US" sz="2400" i="1">
                                <a:latin typeface="Cambria Math"/>
                              </a:rPr>
                            </m:ctrlPr>
                          </m:funcPr>
                          <m:fName>
                            <m:r>
                              <m:rPr>
                                <m:sty m:val="p"/>
                              </m:rPr>
                              <a:rPr lang="en-US" sz="2400">
                                <a:latin typeface="Cambria Math"/>
                              </a:rPr>
                              <m:t>ln</m:t>
                            </m:r>
                          </m:fName>
                          <m:e>
                            <m:f>
                              <m:fPr>
                                <m:ctrlPr>
                                  <a:rPr lang="en-US" sz="2400" i="1">
                                    <a:latin typeface="Cambria Math"/>
                                  </a:rPr>
                                </m:ctrlPr>
                              </m:fPr>
                              <m:num>
                                <m:r>
                                  <a:rPr lang="en-US" sz="2400" i="1">
                                    <a:latin typeface="Cambria Math"/>
                                  </a:rPr>
                                  <m:t>1</m:t>
                                </m:r>
                              </m:num>
                              <m:den>
                                <m:sSub>
                                  <m:sSubPr>
                                    <m:ctrlPr>
                                      <a:rPr lang="en-US" sz="2400" i="1">
                                        <a:latin typeface="Cambria Math"/>
                                      </a:rPr>
                                    </m:ctrlPr>
                                  </m:sSubPr>
                                  <m:e>
                                    <m:r>
                                      <a:rPr lang="en-US" sz="2400" i="1">
                                        <a:latin typeface="Cambria Math"/>
                                      </a:rPr>
                                      <m:t>𝐷</m:t>
                                    </m:r>
                                  </m:e>
                                  <m:sub>
                                    <m:r>
                                      <a:rPr lang="en-US" sz="2400" i="1">
                                        <a:latin typeface="Cambria Math"/>
                                      </a:rPr>
                                      <m:t>𝑖𝑗</m:t>
                                    </m:r>
                                  </m:sub>
                                </m:sSub>
                              </m:den>
                            </m:f>
                          </m:e>
                        </m:func>
                        <m:r>
                          <a:rPr lang="en-US" sz="2400" i="1">
                            <a:latin typeface="Cambria Math"/>
                          </a:rPr>
                          <m:t>+</m:t>
                        </m:r>
                        <m:func>
                          <m:funcPr>
                            <m:ctrlPr>
                              <a:rPr lang="en-US" sz="2400" i="1">
                                <a:latin typeface="Cambria Math"/>
                              </a:rPr>
                            </m:ctrlPr>
                          </m:funcPr>
                          <m:fName>
                            <m:r>
                              <m:rPr>
                                <m:sty m:val="p"/>
                              </m:rPr>
                              <a:rPr lang="en-US" sz="2400">
                                <a:latin typeface="Cambria Math"/>
                              </a:rPr>
                              <m:t>ln</m:t>
                            </m:r>
                          </m:fName>
                          <m:e>
                            <m:f>
                              <m:fPr>
                                <m:ctrlPr>
                                  <a:rPr lang="en-US" sz="2400" i="1">
                                    <a:latin typeface="Cambria Math"/>
                                  </a:rPr>
                                </m:ctrlPr>
                              </m:fPr>
                              <m:num>
                                <m:sSub>
                                  <m:sSubPr>
                                    <m:ctrlPr>
                                      <a:rPr lang="en-US" sz="2400" i="1">
                                        <a:latin typeface="Cambria Math"/>
                                      </a:rPr>
                                    </m:ctrlPr>
                                  </m:sSubPr>
                                  <m:e>
                                    <m:r>
                                      <a:rPr lang="en-US" sz="2400" i="1">
                                        <a:latin typeface="Cambria Math"/>
                                      </a:rPr>
                                      <m:t>𝐷</m:t>
                                    </m:r>
                                  </m:e>
                                  <m:sub>
                                    <m:r>
                                      <a:rPr lang="en-US" sz="2400" i="1">
                                        <a:latin typeface="Cambria Math"/>
                                      </a:rPr>
                                      <m:t>𝑑𝑖</m:t>
                                    </m:r>
                                  </m:sub>
                                </m:sSub>
                                <m:r>
                                  <a:rPr lang="en-US" sz="2400" i="1">
                                    <a:latin typeface="Cambria Math"/>
                                  </a:rPr>
                                  <m:t>∙</m:t>
                                </m:r>
                                <m:sSub>
                                  <m:sSubPr>
                                    <m:ctrlPr>
                                      <a:rPr lang="en-US" sz="2400" i="1">
                                        <a:latin typeface="Cambria Math"/>
                                      </a:rPr>
                                    </m:ctrlPr>
                                  </m:sSubPr>
                                  <m:e>
                                    <m:r>
                                      <a:rPr lang="en-US" sz="2400" i="1">
                                        <a:latin typeface="Cambria Math"/>
                                      </a:rPr>
                                      <m:t>𝐷</m:t>
                                    </m:r>
                                  </m:e>
                                  <m:sub>
                                    <m:r>
                                      <a:rPr lang="en-US" sz="2400" i="1">
                                        <a:latin typeface="Cambria Math"/>
                                      </a:rPr>
                                      <m:t>𝑗𝑑</m:t>
                                    </m:r>
                                  </m:sub>
                                </m:sSub>
                              </m:num>
                              <m:den>
                                <m:r>
                                  <a:rPr lang="en-US" sz="2400" i="1">
                                    <a:latin typeface="Cambria Math"/>
                                  </a:rPr>
                                  <m:t>𝐺𝑀</m:t>
                                </m:r>
                                <m:sSub>
                                  <m:sSubPr>
                                    <m:ctrlPr>
                                      <a:rPr lang="en-US" sz="2400" i="1">
                                        <a:latin typeface="Cambria Math"/>
                                      </a:rPr>
                                    </m:ctrlPr>
                                  </m:sSubPr>
                                  <m:e>
                                    <m:r>
                                      <a:rPr lang="en-US" sz="2400" i="1">
                                        <a:latin typeface="Cambria Math"/>
                                      </a:rPr>
                                      <m:t>𝑅</m:t>
                                    </m:r>
                                  </m:e>
                                  <m:sub>
                                    <m:r>
                                      <a:rPr lang="en-US" sz="2400" i="1">
                                        <a:latin typeface="Cambria Math"/>
                                      </a:rPr>
                                      <m:t>𝑑</m:t>
                                    </m:r>
                                  </m:sub>
                                </m:sSub>
                              </m:den>
                            </m:f>
                          </m:e>
                        </m:func>
                      </m:e>
                    </m:d>
                  </m:oMath>
                </a14:m>
                <a:r>
                  <a:rPr lang="en-US" sz="2400" dirty="0" smtClean="0"/>
                  <a:t>			</a:t>
                </a:r>
                <a:r>
                  <a:rPr lang="en-US" sz="2400" dirty="0" smtClean="0">
                    <a:latin typeface="Times New Roman" pitchFamily="18" charset="0"/>
                    <a:cs typeface="Times New Roman" pitchFamily="18" charset="0"/>
                  </a:rPr>
                  <a:t>(14)</a:t>
                </a:r>
                <a:endParaRPr lang="en-US" sz="2400" dirty="0">
                  <a:latin typeface="Times New Roman" pitchFamily="18" charset="0"/>
                  <a:cs typeface="Times New Roman" pitchFamily="18" charset="0"/>
                </a:endParaRPr>
              </a:p>
            </p:txBody>
          </p:sp>
        </mc:Choice>
        <mc:Fallback xmlns="">
          <p:sp>
            <p:nvSpPr>
              <p:cNvPr id="4" name="Rectangle 3"/>
              <p:cNvSpPr>
                <a:spLocks noRot="1" noChangeAspect="1" noMove="1" noResize="1" noEditPoints="1" noAdjustHandles="1" noChangeArrowheads="1" noChangeShapeType="1" noTextEdit="1"/>
              </p:cNvSpPr>
              <p:nvPr/>
            </p:nvSpPr>
            <p:spPr>
              <a:xfrm>
                <a:off x="0" y="1942438"/>
                <a:ext cx="9144000" cy="1793761"/>
              </a:xfrm>
              <a:prstGeom prst="rect">
                <a:avLst/>
              </a:prstGeom>
              <a:blipFill rotWithShape="1">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p:cNvSpPr/>
              <p:nvPr/>
            </p:nvSpPr>
            <p:spPr>
              <a:xfrm>
                <a:off x="8466" y="4538132"/>
                <a:ext cx="9135534" cy="1793761"/>
              </a:xfrm>
              <a:prstGeom prst="rect">
                <a:avLst/>
              </a:prstGeom>
            </p:spPr>
            <p:txBody>
              <a:bodyPr wrap="square">
                <a:spAutoFit/>
              </a:bodyPr>
              <a:lstStyle/>
              <a:p>
                <a:pPr algn="just"/>
                <a:r>
                  <a:rPr lang="en-US" sz="2400" dirty="0" smtClean="0"/>
                  <a:t>	</a:t>
                </a:r>
                <a14:m>
                  <m:oMath xmlns:m="http://schemas.openxmlformats.org/officeDocument/2006/math">
                    <m:sSub>
                      <m:sSubPr>
                        <m:ctrlPr>
                          <a:rPr lang="en-US" sz="2400" i="1">
                            <a:latin typeface="Cambria Math"/>
                          </a:rPr>
                        </m:ctrlPr>
                      </m:sSubPr>
                      <m:e>
                        <m:acc>
                          <m:accPr>
                            <m:chr m:val="̂"/>
                            <m:ctrlPr>
                              <a:rPr lang="en-US" sz="2400" i="1">
                                <a:latin typeface="Cambria Math"/>
                              </a:rPr>
                            </m:ctrlPr>
                          </m:accPr>
                          <m:e>
                            <m:r>
                              <a:rPr lang="en-US" sz="2400" i="1">
                                <a:latin typeface="Cambria Math"/>
                              </a:rPr>
                              <m:t>𝑧</m:t>
                            </m:r>
                          </m:e>
                        </m:acc>
                      </m:e>
                      <m:sub>
                        <m:r>
                          <a:rPr lang="en-US" sz="2400" i="1">
                            <a:latin typeface="Cambria Math"/>
                          </a:rPr>
                          <m:t>𝑖𝑖</m:t>
                        </m:r>
                      </m:sub>
                    </m:sSub>
                    <m:r>
                      <a:rPr lang="en-US" sz="2400" i="1">
                        <a:latin typeface="Cambria Math"/>
                      </a:rPr>
                      <m:t>=</m:t>
                    </m:r>
                    <m:sSub>
                      <m:sSubPr>
                        <m:ctrlPr>
                          <a:rPr lang="en-US" sz="2400" i="1">
                            <a:latin typeface="Cambria Math"/>
                          </a:rPr>
                        </m:ctrlPr>
                      </m:sSubPr>
                      <m:e>
                        <m:r>
                          <a:rPr lang="en-US" sz="2400" i="1">
                            <a:latin typeface="Cambria Math"/>
                          </a:rPr>
                          <m:t>𝑟</m:t>
                        </m:r>
                      </m:e>
                      <m:sub>
                        <m:r>
                          <a:rPr lang="en-US" sz="2400" i="1">
                            <a:latin typeface="Cambria Math"/>
                          </a:rPr>
                          <m:t>𝑖</m:t>
                        </m:r>
                      </m:sub>
                    </m:sSub>
                    <m:r>
                      <a:rPr lang="en-US" sz="2400" i="1">
                        <a:latin typeface="Cambria Math"/>
                      </a:rPr>
                      <m:t>+0.09530+</m:t>
                    </m:r>
                    <m:r>
                      <a:rPr lang="en-US" sz="2400" i="1">
                        <a:latin typeface="Cambria Math"/>
                      </a:rPr>
                      <m:t>𝑗</m:t>
                    </m:r>
                    <m:r>
                      <a:rPr lang="en-US" sz="2400" i="1">
                        <a:latin typeface="Cambria Math"/>
                      </a:rPr>
                      <m:t>0.12134∙</m:t>
                    </m:r>
                    <m:d>
                      <m:dPr>
                        <m:ctrlPr>
                          <a:rPr lang="en-US" sz="2400" i="1">
                            <a:latin typeface="Cambria Math"/>
                          </a:rPr>
                        </m:ctrlPr>
                      </m:dPr>
                      <m:e>
                        <m:func>
                          <m:funcPr>
                            <m:ctrlPr>
                              <a:rPr lang="en-US" sz="2400" i="1">
                                <a:latin typeface="Cambria Math"/>
                              </a:rPr>
                            </m:ctrlPr>
                          </m:funcPr>
                          <m:fName>
                            <m:r>
                              <m:rPr>
                                <m:sty m:val="p"/>
                              </m:rPr>
                              <a:rPr lang="en-US" sz="2400">
                                <a:latin typeface="Cambria Math"/>
                              </a:rPr>
                              <m:t>ln</m:t>
                            </m:r>
                          </m:fName>
                          <m:e>
                            <m:f>
                              <m:fPr>
                                <m:ctrlPr>
                                  <a:rPr lang="en-US" sz="2400" i="1">
                                    <a:latin typeface="Cambria Math"/>
                                  </a:rPr>
                                </m:ctrlPr>
                              </m:fPr>
                              <m:num>
                                <m:r>
                                  <a:rPr lang="en-US" sz="2400" i="1">
                                    <a:latin typeface="Cambria Math"/>
                                  </a:rPr>
                                  <m:t>1</m:t>
                                </m:r>
                              </m:num>
                              <m:den>
                                <m:sSub>
                                  <m:sSubPr>
                                    <m:ctrlPr>
                                      <a:rPr lang="en-US" sz="2400" i="1">
                                        <a:latin typeface="Cambria Math"/>
                                      </a:rPr>
                                    </m:ctrlPr>
                                  </m:sSubPr>
                                  <m:e>
                                    <m:r>
                                      <a:rPr lang="en-US" sz="2400" i="1">
                                        <a:latin typeface="Cambria Math"/>
                                      </a:rPr>
                                      <m:t>𝐺𝑀𝑅</m:t>
                                    </m:r>
                                  </m:e>
                                  <m:sub>
                                    <m:r>
                                      <a:rPr lang="en-US" sz="2400" i="1">
                                        <a:latin typeface="Cambria Math"/>
                                      </a:rPr>
                                      <m:t>𝑖</m:t>
                                    </m:r>
                                  </m:sub>
                                </m:sSub>
                              </m:den>
                            </m:f>
                          </m:e>
                        </m:func>
                        <m:r>
                          <a:rPr lang="en-US" sz="2400" i="1">
                            <a:latin typeface="Cambria Math"/>
                          </a:rPr>
                          <m:t>+7.93402</m:t>
                        </m:r>
                      </m:e>
                    </m:d>
                  </m:oMath>
                </a14:m>
                <a:r>
                  <a:rPr lang="en-US" sz="2400" dirty="0" smtClean="0"/>
                  <a:t>	</a:t>
                </a:r>
                <a:r>
                  <a:rPr lang="en-US" sz="2400" dirty="0" smtClean="0">
                    <a:latin typeface="Times New Roman" pitchFamily="18" charset="0"/>
                    <a:cs typeface="Times New Roman" pitchFamily="18" charset="0"/>
                  </a:rPr>
                  <a:t>(30)</a:t>
                </a:r>
              </a:p>
              <a:p>
                <a:pPr algn="just"/>
                <a:endParaRPr lang="en-US" sz="2400" dirty="0">
                  <a:latin typeface="Times New Roman" pitchFamily="18" charset="0"/>
                  <a:cs typeface="Times New Roman" pitchFamily="18" charset="0"/>
                </a:endParaRPr>
              </a:p>
              <a:p>
                <a:pPr algn="just"/>
                <a:r>
                  <a:rPr lang="en-US" sz="2400" dirty="0" smtClean="0"/>
                  <a:t>	</a:t>
                </a:r>
                <a14:m>
                  <m:oMath xmlns:m="http://schemas.openxmlformats.org/officeDocument/2006/math">
                    <m:sSub>
                      <m:sSubPr>
                        <m:ctrlPr>
                          <a:rPr lang="en-US" sz="2400" i="1">
                            <a:latin typeface="Cambria Math"/>
                          </a:rPr>
                        </m:ctrlPr>
                      </m:sSubPr>
                      <m:e>
                        <m:acc>
                          <m:accPr>
                            <m:chr m:val="̂"/>
                            <m:ctrlPr>
                              <a:rPr lang="en-US" sz="2400" i="1">
                                <a:latin typeface="Cambria Math"/>
                              </a:rPr>
                            </m:ctrlPr>
                          </m:accPr>
                          <m:e>
                            <m:r>
                              <a:rPr lang="en-US" sz="2400" i="1">
                                <a:latin typeface="Cambria Math"/>
                              </a:rPr>
                              <m:t>𝑧</m:t>
                            </m:r>
                          </m:e>
                        </m:acc>
                      </m:e>
                      <m:sub>
                        <m:r>
                          <a:rPr lang="en-US" sz="2400" i="1">
                            <a:latin typeface="Cambria Math"/>
                          </a:rPr>
                          <m:t>𝑖𝑗</m:t>
                        </m:r>
                      </m:sub>
                    </m:sSub>
                    <m:r>
                      <a:rPr lang="en-US" sz="2400" i="1">
                        <a:latin typeface="Cambria Math"/>
                      </a:rPr>
                      <m:t>=0.09530+</m:t>
                    </m:r>
                    <m:r>
                      <a:rPr lang="en-US" sz="2400" i="1">
                        <a:latin typeface="Cambria Math"/>
                      </a:rPr>
                      <m:t>𝑗</m:t>
                    </m:r>
                    <m:r>
                      <a:rPr lang="en-US" sz="2400" i="1">
                        <a:latin typeface="Cambria Math"/>
                      </a:rPr>
                      <m:t>0.12134∙</m:t>
                    </m:r>
                    <m:d>
                      <m:dPr>
                        <m:ctrlPr>
                          <a:rPr lang="en-US" sz="2400" i="1">
                            <a:latin typeface="Cambria Math"/>
                          </a:rPr>
                        </m:ctrlPr>
                      </m:dPr>
                      <m:e>
                        <m:func>
                          <m:funcPr>
                            <m:ctrlPr>
                              <a:rPr lang="en-US" sz="2400" i="1">
                                <a:latin typeface="Cambria Math"/>
                              </a:rPr>
                            </m:ctrlPr>
                          </m:funcPr>
                          <m:fName>
                            <m:r>
                              <m:rPr>
                                <m:sty m:val="p"/>
                              </m:rPr>
                              <a:rPr lang="en-US" sz="2400">
                                <a:latin typeface="Cambria Math"/>
                              </a:rPr>
                              <m:t>ln</m:t>
                            </m:r>
                          </m:fName>
                          <m:e>
                            <m:f>
                              <m:fPr>
                                <m:ctrlPr>
                                  <a:rPr lang="en-US" sz="2400" i="1">
                                    <a:latin typeface="Cambria Math"/>
                                  </a:rPr>
                                </m:ctrlPr>
                              </m:fPr>
                              <m:num>
                                <m:r>
                                  <a:rPr lang="en-US" sz="2400" i="1">
                                    <a:latin typeface="Cambria Math"/>
                                  </a:rPr>
                                  <m:t>1</m:t>
                                </m:r>
                              </m:num>
                              <m:den>
                                <m:sSub>
                                  <m:sSubPr>
                                    <m:ctrlPr>
                                      <a:rPr lang="en-US" sz="2400" i="1">
                                        <a:latin typeface="Cambria Math"/>
                                      </a:rPr>
                                    </m:ctrlPr>
                                  </m:sSubPr>
                                  <m:e>
                                    <m:r>
                                      <a:rPr lang="en-US" sz="2400" i="1">
                                        <a:latin typeface="Cambria Math"/>
                                      </a:rPr>
                                      <m:t>𝐷</m:t>
                                    </m:r>
                                  </m:e>
                                  <m:sub>
                                    <m:r>
                                      <a:rPr lang="en-US" sz="2400" i="1">
                                        <a:latin typeface="Cambria Math"/>
                                      </a:rPr>
                                      <m:t>𝑖𝑗</m:t>
                                    </m:r>
                                  </m:sub>
                                </m:sSub>
                              </m:den>
                            </m:f>
                          </m:e>
                        </m:func>
                        <m:r>
                          <a:rPr lang="en-US" sz="2400" i="1">
                            <a:latin typeface="Cambria Math"/>
                          </a:rPr>
                          <m:t>+7.93402</m:t>
                        </m:r>
                      </m:e>
                    </m:d>
                  </m:oMath>
                </a14:m>
                <a:r>
                  <a:rPr lang="en-US" sz="2400" dirty="0" smtClean="0"/>
                  <a:t>		</a:t>
                </a:r>
                <a:r>
                  <a:rPr lang="en-US" sz="2400" dirty="0" smtClean="0">
                    <a:latin typeface="Times New Roman" pitchFamily="18" charset="0"/>
                    <a:cs typeface="Times New Roman" pitchFamily="18" charset="0"/>
                  </a:rPr>
                  <a:t>(31)</a:t>
                </a:r>
                <a:endParaRPr lang="en-US" sz="2400" dirty="0">
                  <a:latin typeface="Times New Roman" pitchFamily="18" charset="0"/>
                  <a:cs typeface="Times New Roman" pitchFamily="18" charset="0"/>
                </a:endParaRPr>
              </a:p>
            </p:txBody>
          </p:sp>
        </mc:Choice>
        <mc:Fallback xmlns="">
          <p:sp>
            <p:nvSpPr>
              <p:cNvPr id="6" name="Rectangle 5"/>
              <p:cNvSpPr>
                <a:spLocks noRot="1" noChangeAspect="1" noMove="1" noResize="1" noEditPoints="1" noAdjustHandles="1" noChangeArrowheads="1" noChangeShapeType="1" noTextEdit="1"/>
              </p:cNvSpPr>
              <p:nvPr/>
            </p:nvSpPr>
            <p:spPr>
              <a:xfrm>
                <a:off x="8466" y="4538132"/>
                <a:ext cx="9135534" cy="1793761"/>
              </a:xfrm>
              <a:prstGeom prst="rect">
                <a:avLst/>
              </a:prstGeom>
              <a:blipFill rotWithShape="1">
                <a:blip r:embed="rId4"/>
                <a:stretch>
                  <a:fillRect/>
                </a:stretch>
              </a:blipFill>
            </p:spPr>
            <p:txBody>
              <a:bodyPr/>
              <a:lstStyle/>
              <a:p>
                <a:r>
                  <a:rPr lang="en-US">
                    <a:noFill/>
                  </a:rPr>
                  <a:t> </a:t>
                </a:r>
              </a:p>
            </p:txBody>
          </p:sp>
        </mc:Fallback>
      </mc:AlternateContent>
      <p:sp>
        <p:nvSpPr>
          <p:cNvPr id="7" name="TextBox 6"/>
          <p:cNvSpPr txBox="1"/>
          <p:nvPr/>
        </p:nvSpPr>
        <p:spPr>
          <a:xfrm>
            <a:off x="8466" y="4076467"/>
            <a:ext cx="4030134" cy="461665"/>
          </a:xfrm>
          <a:prstGeom prst="rect">
            <a:avLst/>
          </a:prstGeom>
          <a:noFill/>
        </p:spPr>
        <p:txBody>
          <a:bodyPr wrap="square" rtlCol="0">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Modified Carson’s:</a:t>
            </a:r>
            <a:endParaRPr lang="en-US" sz="2400" dirty="0">
              <a:latin typeface="Times New Roman" pitchFamily="18" charset="0"/>
              <a:cs typeface="Times New Roman" pitchFamily="18" charset="0"/>
            </a:endParaRPr>
          </a:p>
        </p:txBody>
      </p:sp>
      <p:sp>
        <p:nvSpPr>
          <p:cNvPr id="8" name="TextBox 7"/>
          <p:cNvSpPr txBox="1"/>
          <p:nvPr/>
        </p:nvSpPr>
        <p:spPr>
          <a:xfrm>
            <a:off x="8466" y="1510834"/>
            <a:ext cx="3420533" cy="461665"/>
          </a:xfrm>
          <a:prstGeom prst="rect">
            <a:avLst/>
          </a:prstGeom>
          <a:noFill/>
        </p:spPr>
        <p:txBody>
          <a:bodyPr wrap="square" rtlCol="0">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Primitive Impedance:</a:t>
            </a:r>
            <a:endParaRPr lang="en-US" sz="2400" dirty="0">
              <a:latin typeface="Times New Roman" pitchFamily="18" charset="0"/>
              <a:cs typeface="Times New Roman" pitchFamily="18" charset="0"/>
            </a:endParaRPr>
          </a:p>
        </p:txBody>
      </p:sp>
    </p:spTree>
    <p:extLst>
      <p:ext uri="{BB962C8B-B14F-4D97-AF65-F5344CB8AC3E}">
        <p14:creationId xmlns:p14="http://schemas.microsoft.com/office/powerpoint/2010/main" val="2909675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1: </a:t>
            </a:r>
            <a:r>
              <a:rPr lang="en-US" dirty="0"/>
              <a:t>Overhead Lines </a:t>
            </a:r>
          </a:p>
        </p:txBody>
      </p:sp>
      <p:sp>
        <p:nvSpPr>
          <p:cNvPr id="3" name="Content Placeholder 2"/>
          <p:cNvSpPr>
            <a:spLocks noGrp="1"/>
          </p:cNvSpPr>
          <p:nvPr>
            <p:ph idx="1"/>
          </p:nvPr>
        </p:nvSpPr>
        <p:spPr/>
        <p:txBody>
          <a:bodyPr>
            <a:normAutofit fontScale="77500" lnSpcReduction="20000"/>
          </a:bodyPr>
          <a:lstStyle/>
          <a:p>
            <a:pPr>
              <a:spcAft>
                <a:spcPts val="600"/>
              </a:spcAft>
            </a:pPr>
            <a:r>
              <a:rPr lang="en-US" sz="3100" dirty="0" smtClean="0"/>
              <a:t>Series </a:t>
            </a:r>
            <a:r>
              <a:rPr lang="en-US" sz="3100" dirty="0"/>
              <a:t>impedance of Overhead Lines</a:t>
            </a:r>
          </a:p>
          <a:p>
            <a:pPr marL="971550" lvl="1" indent="-457200">
              <a:spcAft>
                <a:spcPts val="600"/>
              </a:spcAft>
            </a:pPr>
            <a:r>
              <a:rPr lang="en-US" sz="2600" dirty="0"/>
              <a:t>Transposed Three-phase Lines</a:t>
            </a:r>
          </a:p>
          <a:p>
            <a:pPr marL="971550" lvl="1" indent="-457200">
              <a:spcAft>
                <a:spcPts val="600"/>
              </a:spcAft>
            </a:pPr>
            <a:r>
              <a:rPr lang="en-US" sz="2600" dirty="0" err="1"/>
              <a:t>Untransposed</a:t>
            </a:r>
            <a:r>
              <a:rPr lang="en-US" sz="2600" dirty="0"/>
              <a:t> Distribution Lines</a:t>
            </a:r>
          </a:p>
          <a:p>
            <a:pPr marL="971550" lvl="1" indent="-457200">
              <a:spcAft>
                <a:spcPts val="600"/>
              </a:spcAft>
            </a:pPr>
            <a:r>
              <a:rPr lang="en-US" sz="2600" dirty="0"/>
              <a:t>Carson’s Equations</a:t>
            </a:r>
          </a:p>
          <a:p>
            <a:pPr marL="971550" lvl="1" indent="-457200">
              <a:spcAft>
                <a:spcPts val="600"/>
              </a:spcAft>
            </a:pPr>
            <a:r>
              <a:rPr lang="en-US" sz="2600" dirty="0"/>
              <a:t>Modified Carson’s Equations</a:t>
            </a:r>
          </a:p>
          <a:p>
            <a:pPr marL="971550" lvl="1" indent="-457200">
              <a:spcAft>
                <a:spcPts val="600"/>
              </a:spcAft>
            </a:pPr>
            <a:r>
              <a:rPr lang="en-US" sz="2600" b="1" u="sng" dirty="0"/>
              <a:t>Primitive Impedance Matrix for Overhead Lines</a:t>
            </a:r>
          </a:p>
          <a:p>
            <a:pPr marL="971550" lvl="1" indent="-457200">
              <a:spcAft>
                <a:spcPts val="600"/>
              </a:spcAft>
            </a:pPr>
            <a:r>
              <a:rPr lang="en-US" sz="2600" dirty="0"/>
              <a:t>Phase Impedance Matrix for Overhead Lines</a:t>
            </a:r>
          </a:p>
          <a:p>
            <a:pPr marL="971550" lvl="1" indent="-457200">
              <a:spcAft>
                <a:spcPts val="600"/>
              </a:spcAft>
            </a:pPr>
            <a:r>
              <a:rPr lang="en-US" sz="2600" dirty="0"/>
              <a:t>Sequence Impedances</a:t>
            </a:r>
          </a:p>
          <a:p>
            <a:pPr marL="971550" lvl="1" indent="-457200">
              <a:spcAft>
                <a:spcPts val="600"/>
              </a:spcAft>
            </a:pPr>
            <a:r>
              <a:rPr lang="en-US" sz="2600" dirty="0"/>
              <a:t>Parallel Overhead Distribution Lines</a:t>
            </a:r>
          </a:p>
          <a:p>
            <a:pPr>
              <a:spcAft>
                <a:spcPts val="600"/>
              </a:spcAft>
            </a:pPr>
            <a:r>
              <a:rPr lang="en-US" sz="3100" dirty="0"/>
              <a:t>Shunt Admittance of Overhead Parallel Lines</a:t>
            </a:r>
          </a:p>
          <a:p>
            <a:pPr>
              <a:spcAft>
                <a:spcPts val="600"/>
              </a:spcAft>
            </a:pPr>
            <a:r>
              <a:rPr lang="en-US" sz="3100" dirty="0"/>
              <a:t>General Voltage Drop </a:t>
            </a:r>
            <a:r>
              <a:rPr lang="en-US" sz="3100" dirty="0" smtClean="0"/>
              <a:t>Equation</a:t>
            </a:r>
            <a:endParaRPr lang="en-US" dirty="0"/>
          </a:p>
        </p:txBody>
      </p:sp>
    </p:spTree>
    <p:extLst>
      <p:ext uri="{BB962C8B-B14F-4D97-AF65-F5344CB8AC3E}">
        <p14:creationId xmlns:p14="http://schemas.microsoft.com/office/powerpoint/2010/main" val="521607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Rectangle 3"/>
              <p:cNvSpPr/>
              <p:nvPr/>
            </p:nvSpPr>
            <p:spPr>
              <a:xfrm>
                <a:off x="0" y="3791200"/>
                <a:ext cx="9144000" cy="2686569"/>
              </a:xfrm>
              <a:prstGeom prst="rect">
                <a:avLst/>
              </a:prstGeom>
            </p:spPr>
            <p:txBody>
              <a:bodyPr wrap="square">
                <a:spAutoFit/>
              </a:bodyPr>
              <a:lstStyle/>
              <a:p>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acc>
                              <m:accPr>
                                <m:chr m:val="̂"/>
                                <m:ctrlPr>
                                  <a:rPr lang="en-US" sz="2400" i="1">
                                    <a:latin typeface="Cambria Math"/>
                                  </a:rPr>
                                </m:ctrlPr>
                              </m:accPr>
                              <m:e>
                                <m:r>
                                  <a:rPr lang="en-US" sz="2400" i="1">
                                    <a:latin typeface="Cambria Math"/>
                                  </a:rPr>
                                  <m:t>𝑧</m:t>
                                </m:r>
                              </m:e>
                            </m:acc>
                          </m:e>
                          <m:sub>
                            <m:r>
                              <a:rPr lang="en-US" sz="2400" i="1">
                                <a:latin typeface="Cambria Math"/>
                              </a:rPr>
                              <m:t>𝑝𝑟𝑖𝑚𝑖𝑡𝑖𝑣𝑒</m:t>
                            </m:r>
                          </m:sub>
                        </m:sSub>
                      </m:e>
                    </m:d>
                    <m:r>
                      <a:rPr lang="en-US" sz="2400" i="1">
                        <a:latin typeface="Cambria Math"/>
                      </a:rPr>
                      <m:t>=</m:t>
                    </m:r>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acc>
                                    <m:accPr>
                                      <m:chr m:val="̂"/>
                                      <m:ctrlPr>
                                        <a:rPr lang="en-US" sz="2400" i="1">
                                          <a:latin typeface="Cambria Math"/>
                                        </a:rPr>
                                      </m:ctrlPr>
                                    </m:accPr>
                                    <m:e>
                                      <m:r>
                                        <a:rPr lang="en-US" sz="2400" i="1">
                                          <a:latin typeface="Cambria Math"/>
                                        </a:rPr>
                                        <m:t>𝑧</m:t>
                                      </m:r>
                                    </m:e>
                                  </m:acc>
                                </m:e>
                                <m:sub>
                                  <m:r>
                                    <a:rPr lang="en-US" sz="2400" i="1">
                                      <a:latin typeface="Cambria Math"/>
                                    </a:rPr>
                                    <m:t>𝑎𝑎</m:t>
                                  </m:r>
                                </m:sub>
                              </m:sSub>
                            </m:e>
                          </m:mr>
                          <m:mr>
                            <m:e>
                              <m:sSub>
                                <m:sSubPr>
                                  <m:ctrlPr>
                                    <a:rPr lang="en-US" sz="2400" i="1">
                                      <a:latin typeface="Cambria Math"/>
                                    </a:rPr>
                                  </m:ctrlPr>
                                </m:sSubPr>
                                <m:e>
                                  <m:acc>
                                    <m:accPr>
                                      <m:chr m:val="̂"/>
                                      <m:ctrlPr>
                                        <a:rPr lang="en-US" sz="2400" i="1">
                                          <a:latin typeface="Cambria Math"/>
                                        </a:rPr>
                                      </m:ctrlPr>
                                    </m:accPr>
                                    <m:e>
                                      <m:r>
                                        <a:rPr lang="en-US" sz="2400" i="1">
                                          <a:latin typeface="Cambria Math"/>
                                        </a:rPr>
                                        <m:t>𝑧</m:t>
                                      </m:r>
                                    </m:e>
                                  </m:acc>
                                </m:e>
                                <m:sub>
                                  <m:r>
                                    <a:rPr lang="en-US" sz="2400" i="1">
                                      <a:latin typeface="Cambria Math"/>
                                    </a:rPr>
                                    <m:t>𝑏𝑎</m:t>
                                  </m:r>
                                </m:sub>
                              </m:sSub>
                            </m:e>
                          </m:mr>
                          <m:mr>
                            <m:e>
                              <m:m>
                                <m:mPr>
                                  <m:mcs>
                                    <m:mc>
                                      <m:mcPr>
                                        <m:count m:val="1"/>
                                        <m:mcJc m:val="center"/>
                                      </m:mcPr>
                                    </m:mc>
                                  </m:mcs>
                                  <m:ctrlPr>
                                    <a:rPr lang="en-US" sz="2400" i="1">
                                      <a:latin typeface="Cambria Math"/>
                                    </a:rPr>
                                  </m:ctrlPr>
                                </m:mPr>
                                <m:mr>
                                  <m:e>
                                    <m:sSub>
                                      <m:sSubPr>
                                        <m:ctrlPr>
                                          <a:rPr lang="en-US" sz="2400" i="1">
                                            <a:latin typeface="Cambria Math"/>
                                          </a:rPr>
                                        </m:ctrlPr>
                                      </m:sSubPr>
                                      <m:e>
                                        <m:acc>
                                          <m:accPr>
                                            <m:chr m:val="̂"/>
                                            <m:ctrlPr>
                                              <a:rPr lang="en-US" sz="2400" i="1">
                                                <a:latin typeface="Cambria Math"/>
                                              </a:rPr>
                                            </m:ctrlPr>
                                          </m:accPr>
                                          <m:e>
                                            <m:r>
                                              <a:rPr lang="en-US" sz="2400" i="1">
                                                <a:latin typeface="Cambria Math"/>
                                              </a:rPr>
                                              <m:t>𝑧</m:t>
                                            </m:r>
                                          </m:e>
                                        </m:acc>
                                      </m:e>
                                      <m:sub>
                                        <m:r>
                                          <a:rPr lang="en-US" sz="2400" i="1">
                                            <a:latin typeface="Cambria Math"/>
                                          </a:rPr>
                                          <m:t>𝑐𝑎</m:t>
                                        </m:r>
                                      </m:sub>
                                    </m:sSub>
                                  </m:e>
                                </m:mr>
                                <m:mr>
                                  <m:e>
                                    <m:sSub>
                                      <m:sSubPr>
                                        <m:ctrlPr>
                                          <a:rPr lang="en-US" sz="2400" i="1">
                                            <a:latin typeface="Cambria Math"/>
                                          </a:rPr>
                                        </m:ctrlPr>
                                      </m:sSubPr>
                                      <m:e>
                                        <m:acc>
                                          <m:accPr>
                                            <m:chr m:val="̂"/>
                                            <m:ctrlPr>
                                              <a:rPr lang="en-US" sz="2400" i="1">
                                                <a:latin typeface="Cambria Math"/>
                                              </a:rPr>
                                            </m:ctrlPr>
                                          </m:accPr>
                                          <m:e>
                                            <m:r>
                                              <a:rPr lang="en-US" sz="2400" i="1">
                                                <a:latin typeface="Cambria Math"/>
                                              </a:rPr>
                                              <m:t>𝑧</m:t>
                                            </m:r>
                                          </m:e>
                                        </m:acc>
                                      </m:e>
                                      <m:sub>
                                        <m:r>
                                          <a:rPr lang="en-US" sz="2400" i="1">
                                            <a:latin typeface="Cambria Math"/>
                                          </a:rPr>
                                          <m:t>𝑛</m:t>
                                        </m:r>
                                        <m:r>
                                          <a:rPr lang="en-US" sz="2400" i="1">
                                            <a:latin typeface="Cambria Math"/>
                                          </a:rPr>
                                          <m:t>1</m:t>
                                        </m:r>
                                        <m:r>
                                          <a:rPr lang="en-US" sz="2400" i="1">
                                            <a:latin typeface="Cambria Math"/>
                                          </a:rPr>
                                          <m:t>𝑎</m:t>
                                        </m:r>
                                      </m:sub>
                                    </m:sSub>
                                  </m:e>
                                </m:mr>
                                <m:mr>
                                  <m:e>
                                    <m:m>
                                      <m:mPr>
                                        <m:mcs>
                                          <m:mc>
                                            <m:mcPr>
                                              <m:count m:val="1"/>
                                              <m:mcJc m:val="center"/>
                                            </m:mcPr>
                                          </m:mc>
                                        </m:mcs>
                                        <m:ctrlPr>
                                          <a:rPr lang="en-US" sz="2400" i="1">
                                            <a:latin typeface="Cambria Math"/>
                                          </a:rPr>
                                        </m:ctrlPr>
                                      </m:mPr>
                                      <m:mr>
                                        <m:e>
                                          <m:sSub>
                                            <m:sSubPr>
                                              <m:ctrlPr>
                                                <a:rPr lang="en-US" sz="2400" i="1">
                                                  <a:latin typeface="Cambria Math"/>
                                                </a:rPr>
                                              </m:ctrlPr>
                                            </m:sSubPr>
                                            <m:e>
                                              <m:acc>
                                                <m:accPr>
                                                  <m:chr m:val="̂"/>
                                                  <m:ctrlPr>
                                                    <a:rPr lang="en-US" sz="2400" i="1">
                                                      <a:latin typeface="Cambria Math"/>
                                                    </a:rPr>
                                                  </m:ctrlPr>
                                                </m:accPr>
                                                <m:e>
                                                  <m:r>
                                                    <a:rPr lang="en-US" sz="2400" i="1">
                                                      <a:latin typeface="Cambria Math"/>
                                                    </a:rPr>
                                                    <m:t>𝑧</m:t>
                                                  </m:r>
                                                </m:e>
                                              </m:acc>
                                            </m:e>
                                            <m:sub>
                                              <m:r>
                                                <a:rPr lang="en-US" sz="2400" i="1">
                                                  <a:latin typeface="Cambria Math"/>
                                                </a:rPr>
                                                <m:t>𝑛</m:t>
                                              </m:r>
                                              <m:r>
                                                <a:rPr lang="en-US" sz="2400" i="1">
                                                  <a:latin typeface="Cambria Math"/>
                                                </a:rPr>
                                                <m:t>2</m:t>
                                              </m:r>
                                              <m:r>
                                                <a:rPr lang="en-US" sz="2400" i="1">
                                                  <a:latin typeface="Cambria Math"/>
                                                </a:rPr>
                                                <m:t>𝑎</m:t>
                                              </m:r>
                                            </m:sub>
                                          </m:sSub>
                                        </m:e>
                                      </m:mr>
                                      <m:mr>
                                        <m:e>
                                          <m:sSub>
                                            <m:sSubPr>
                                              <m:ctrlPr>
                                                <a:rPr lang="en-US" sz="2400" i="1">
                                                  <a:latin typeface="Cambria Math"/>
                                                </a:rPr>
                                              </m:ctrlPr>
                                            </m:sSubPr>
                                            <m:e>
                                              <m:acc>
                                                <m:accPr>
                                                  <m:chr m:val="̂"/>
                                                  <m:ctrlPr>
                                                    <a:rPr lang="en-US" sz="2400" i="1">
                                                      <a:latin typeface="Cambria Math"/>
                                                    </a:rPr>
                                                  </m:ctrlPr>
                                                </m:accPr>
                                                <m:e>
                                                  <m:r>
                                                    <a:rPr lang="en-US" sz="2400" i="1">
                                                      <a:latin typeface="Cambria Math"/>
                                                    </a:rPr>
                                                    <m:t>𝑧</m:t>
                                                  </m:r>
                                                </m:e>
                                              </m:acc>
                                            </m:e>
                                            <m:sub>
                                              <m:r>
                                                <a:rPr lang="en-US" sz="2400" i="1">
                                                  <a:latin typeface="Cambria Math"/>
                                                </a:rPr>
                                                <m:t>𝑛𝑚𝑎</m:t>
                                              </m:r>
                                            </m:sub>
                                          </m:sSub>
                                        </m:e>
                                      </m:mr>
                                    </m:m>
                                  </m:e>
                                </m:mr>
                              </m:m>
                            </m:e>
                          </m:mr>
                        </m:m>
                        <m:r>
                          <a:rPr lang="en-US" sz="2400" i="1">
                            <a:latin typeface="Cambria Math"/>
                          </a:rPr>
                          <m:t>    </m:t>
                        </m:r>
                        <m:m>
                          <m:mPr>
                            <m:mcs>
                              <m:mc>
                                <m:mcPr>
                                  <m:count m:val="1"/>
                                  <m:mcJc m:val="center"/>
                                </m:mcPr>
                              </m:mc>
                            </m:mcs>
                            <m:ctrlPr>
                              <a:rPr lang="en-US" sz="2400" i="1">
                                <a:latin typeface="Cambria Math"/>
                              </a:rPr>
                            </m:ctrlPr>
                          </m:mPr>
                          <m:mr>
                            <m:e>
                              <m:sSub>
                                <m:sSubPr>
                                  <m:ctrlPr>
                                    <a:rPr lang="en-US" sz="2400" i="1">
                                      <a:latin typeface="Cambria Math"/>
                                    </a:rPr>
                                  </m:ctrlPr>
                                </m:sSubPr>
                                <m:e>
                                  <m:acc>
                                    <m:accPr>
                                      <m:chr m:val="̂"/>
                                      <m:ctrlPr>
                                        <a:rPr lang="en-US" sz="2400" i="1">
                                          <a:latin typeface="Cambria Math"/>
                                        </a:rPr>
                                      </m:ctrlPr>
                                    </m:accPr>
                                    <m:e>
                                      <m:r>
                                        <a:rPr lang="en-US" sz="2400" i="1">
                                          <a:latin typeface="Cambria Math"/>
                                        </a:rPr>
                                        <m:t>𝑧</m:t>
                                      </m:r>
                                    </m:e>
                                  </m:acc>
                                </m:e>
                                <m:sub>
                                  <m:r>
                                    <a:rPr lang="en-US" sz="2400" i="1">
                                      <a:latin typeface="Cambria Math"/>
                                    </a:rPr>
                                    <m:t>𝑎𝑏</m:t>
                                  </m:r>
                                </m:sub>
                              </m:sSub>
                            </m:e>
                          </m:mr>
                          <m:mr>
                            <m:e>
                              <m:sSub>
                                <m:sSubPr>
                                  <m:ctrlPr>
                                    <a:rPr lang="en-US" sz="2400" i="1">
                                      <a:latin typeface="Cambria Math"/>
                                    </a:rPr>
                                  </m:ctrlPr>
                                </m:sSubPr>
                                <m:e>
                                  <m:acc>
                                    <m:accPr>
                                      <m:chr m:val="̂"/>
                                      <m:ctrlPr>
                                        <a:rPr lang="en-US" sz="2400" i="1">
                                          <a:latin typeface="Cambria Math"/>
                                        </a:rPr>
                                      </m:ctrlPr>
                                    </m:accPr>
                                    <m:e>
                                      <m:r>
                                        <a:rPr lang="en-US" sz="2400" i="1">
                                          <a:latin typeface="Cambria Math"/>
                                        </a:rPr>
                                        <m:t>𝑧</m:t>
                                      </m:r>
                                    </m:e>
                                  </m:acc>
                                </m:e>
                                <m:sub>
                                  <m:r>
                                    <a:rPr lang="en-US" sz="2400" i="1">
                                      <a:latin typeface="Cambria Math"/>
                                    </a:rPr>
                                    <m:t>𝑏𝑏</m:t>
                                  </m:r>
                                </m:sub>
                              </m:sSub>
                            </m:e>
                          </m:mr>
                          <m:mr>
                            <m:e>
                              <m:m>
                                <m:mPr>
                                  <m:mcs>
                                    <m:mc>
                                      <m:mcPr>
                                        <m:count m:val="1"/>
                                        <m:mcJc m:val="center"/>
                                      </m:mcPr>
                                    </m:mc>
                                  </m:mcs>
                                  <m:ctrlPr>
                                    <a:rPr lang="en-US" sz="2400" i="1">
                                      <a:latin typeface="Cambria Math"/>
                                    </a:rPr>
                                  </m:ctrlPr>
                                </m:mPr>
                                <m:mr>
                                  <m:e>
                                    <m:sSub>
                                      <m:sSubPr>
                                        <m:ctrlPr>
                                          <a:rPr lang="en-US" sz="2400" i="1">
                                            <a:latin typeface="Cambria Math"/>
                                          </a:rPr>
                                        </m:ctrlPr>
                                      </m:sSubPr>
                                      <m:e>
                                        <m:acc>
                                          <m:accPr>
                                            <m:chr m:val="̂"/>
                                            <m:ctrlPr>
                                              <a:rPr lang="en-US" sz="2400" i="1">
                                                <a:latin typeface="Cambria Math"/>
                                              </a:rPr>
                                            </m:ctrlPr>
                                          </m:accPr>
                                          <m:e>
                                            <m:r>
                                              <a:rPr lang="en-US" sz="2400" i="1">
                                                <a:latin typeface="Cambria Math"/>
                                              </a:rPr>
                                              <m:t>𝑧</m:t>
                                            </m:r>
                                          </m:e>
                                        </m:acc>
                                      </m:e>
                                      <m:sub>
                                        <m:r>
                                          <a:rPr lang="en-US" sz="2400" i="1">
                                            <a:latin typeface="Cambria Math"/>
                                          </a:rPr>
                                          <m:t>𝑐𝑏</m:t>
                                        </m:r>
                                      </m:sub>
                                    </m:sSub>
                                  </m:e>
                                </m:mr>
                                <m:mr>
                                  <m:e>
                                    <m:sSub>
                                      <m:sSubPr>
                                        <m:ctrlPr>
                                          <a:rPr lang="en-US" sz="2400" i="1">
                                            <a:latin typeface="Cambria Math"/>
                                          </a:rPr>
                                        </m:ctrlPr>
                                      </m:sSubPr>
                                      <m:e>
                                        <m:acc>
                                          <m:accPr>
                                            <m:chr m:val="̂"/>
                                            <m:ctrlPr>
                                              <a:rPr lang="en-US" sz="2400" i="1">
                                                <a:latin typeface="Cambria Math"/>
                                              </a:rPr>
                                            </m:ctrlPr>
                                          </m:accPr>
                                          <m:e>
                                            <m:r>
                                              <a:rPr lang="en-US" sz="2400" i="1">
                                                <a:latin typeface="Cambria Math"/>
                                              </a:rPr>
                                              <m:t>𝑧</m:t>
                                            </m:r>
                                          </m:e>
                                        </m:acc>
                                      </m:e>
                                      <m:sub>
                                        <m:r>
                                          <a:rPr lang="en-US" sz="2400" i="1">
                                            <a:latin typeface="Cambria Math"/>
                                          </a:rPr>
                                          <m:t>𝑛</m:t>
                                        </m:r>
                                        <m:r>
                                          <a:rPr lang="en-US" sz="2400" i="1">
                                            <a:latin typeface="Cambria Math"/>
                                          </a:rPr>
                                          <m:t>1</m:t>
                                        </m:r>
                                        <m:r>
                                          <a:rPr lang="en-US" sz="2400" i="1">
                                            <a:latin typeface="Cambria Math"/>
                                          </a:rPr>
                                          <m:t>𝑏</m:t>
                                        </m:r>
                                      </m:sub>
                                    </m:sSub>
                                  </m:e>
                                </m:mr>
                                <m:mr>
                                  <m:e>
                                    <m:m>
                                      <m:mPr>
                                        <m:mcs>
                                          <m:mc>
                                            <m:mcPr>
                                              <m:count m:val="1"/>
                                              <m:mcJc m:val="center"/>
                                            </m:mcPr>
                                          </m:mc>
                                        </m:mcs>
                                        <m:ctrlPr>
                                          <a:rPr lang="en-US" sz="2400" i="1">
                                            <a:latin typeface="Cambria Math"/>
                                          </a:rPr>
                                        </m:ctrlPr>
                                      </m:mPr>
                                      <m:mr>
                                        <m:e>
                                          <m:sSub>
                                            <m:sSubPr>
                                              <m:ctrlPr>
                                                <a:rPr lang="en-US" sz="2400" i="1">
                                                  <a:latin typeface="Cambria Math"/>
                                                </a:rPr>
                                              </m:ctrlPr>
                                            </m:sSubPr>
                                            <m:e>
                                              <m:acc>
                                                <m:accPr>
                                                  <m:chr m:val="̂"/>
                                                  <m:ctrlPr>
                                                    <a:rPr lang="en-US" sz="2400" i="1">
                                                      <a:latin typeface="Cambria Math"/>
                                                    </a:rPr>
                                                  </m:ctrlPr>
                                                </m:accPr>
                                                <m:e>
                                                  <m:r>
                                                    <a:rPr lang="en-US" sz="2400" i="1">
                                                      <a:latin typeface="Cambria Math"/>
                                                    </a:rPr>
                                                    <m:t>𝑧</m:t>
                                                  </m:r>
                                                </m:e>
                                              </m:acc>
                                            </m:e>
                                            <m:sub>
                                              <m:r>
                                                <a:rPr lang="en-US" sz="2400" i="1">
                                                  <a:latin typeface="Cambria Math"/>
                                                </a:rPr>
                                                <m:t>𝑛</m:t>
                                              </m:r>
                                              <m:r>
                                                <a:rPr lang="en-US" sz="2400" i="1">
                                                  <a:latin typeface="Cambria Math"/>
                                                </a:rPr>
                                                <m:t>2</m:t>
                                              </m:r>
                                              <m:r>
                                                <a:rPr lang="en-US" sz="2400" i="1">
                                                  <a:latin typeface="Cambria Math"/>
                                                </a:rPr>
                                                <m:t>𝑏</m:t>
                                              </m:r>
                                            </m:sub>
                                          </m:sSub>
                                        </m:e>
                                      </m:mr>
                                      <m:mr>
                                        <m:e>
                                          <m:sSub>
                                            <m:sSubPr>
                                              <m:ctrlPr>
                                                <a:rPr lang="en-US" sz="2400" i="1">
                                                  <a:latin typeface="Cambria Math"/>
                                                </a:rPr>
                                              </m:ctrlPr>
                                            </m:sSubPr>
                                            <m:e>
                                              <m:acc>
                                                <m:accPr>
                                                  <m:chr m:val="̂"/>
                                                  <m:ctrlPr>
                                                    <a:rPr lang="en-US" sz="2400" i="1">
                                                      <a:latin typeface="Cambria Math"/>
                                                    </a:rPr>
                                                  </m:ctrlPr>
                                                </m:accPr>
                                                <m:e>
                                                  <m:r>
                                                    <a:rPr lang="en-US" sz="2400" i="1">
                                                      <a:latin typeface="Cambria Math"/>
                                                    </a:rPr>
                                                    <m:t>𝑧</m:t>
                                                  </m:r>
                                                </m:e>
                                              </m:acc>
                                            </m:e>
                                            <m:sub>
                                              <m:r>
                                                <a:rPr lang="en-US" sz="2400" i="1">
                                                  <a:latin typeface="Cambria Math"/>
                                                </a:rPr>
                                                <m:t>𝑛𝑚𝑏</m:t>
                                              </m:r>
                                            </m:sub>
                                          </m:sSub>
                                        </m:e>
                                      </m:mr>
                                    </m:m>
                                  </m:e>
                                </m:mr>
                              </m:m>
                            </m:e>
                          </m:mr>
                        </m:m>
                        <m:r>
                          <a:rPr lang="en-US" sz="2400" i="1">
                            <a:latin typeface="Cambria Math"/>
                          </a:rPr>
                          <m:t>    </m:t>
                        </m:r>
                        <m:m>
                          <m:mPr>
                            <m:mcs>
                              <m:mc>
                                <m:mcPr>
                                  <m:count m:val="1"/>
                                  <m:mcJc m:val="center"/>
                                </m:mcPr>
                              </m:mc>
                            </m:mcs>
                            <m:ctrlPr>
                              <a:rPr lang="en-US" sz="2400" i="1">
                                <a:latin typeface="Cambria Math"/>
                              </a:rPr>
                            </m:ctrlPr>
                          </m:mPr>
                          <m:mr>
                            <m:e>
                              <m:sSub>
                                <m:sSubPr>
                                  <m:ctrlPr>
                                    <a:rPr lang="en-US" sz="2400" i="1">
                                      <a:latin typeface="Cambria Math"/>
                                    </a:rPr>
                                  </m:ctrlPr>
                                </m:sSubPr>
                                <m:e>
                                  <m:acc>
                                    <m:accPr>
                                      <m:chr m:val="̂"/>
                                      <m:ctrlPr>
                                        <a:rPr lang="en-US" sz="2400" i="1">
                                          <a:latin typeface="Cambria Math"/>
                                        </a:rPr>
                                      </m:ctrlPr>
                                    </m:accPr>
                                    <m:e>
                                      <m:r>
                                        <a:rPr lang="en-US" sz="2400" i="1">
                                          <a:latin typeface="Cambria Math"/>
                                        </a:rPr>
                                        <m:t>𝑧</m:t>
                                      </m:r>
                                    </m:e>
                                  </m:acc>
                                </m:e>
                                <m:sub>
                                  <m:r>
                                    <a:rPr lang="en-US" sz="2400" i="1">
                                      <a:latin typeface="Cambria Math"/>
                                    </a:rPr>
                                    <m:t>𝑎𝑐</m:t>
                                  </m:r>
                                </m:sub>
                              </m:sSub>
                            </m:e>
                          </m:mr>
                          <m:mr>
                            <m:e>
                              <m:sSub>
                                <m:sSubPr>
                                  <m:ctrlPr>
                                    <a:rPr lang="en-US" sz="2400" i="1">
                                      <a:latin typeface="Cambria Math"/>
                                    </a:rPr>
                                  </m:ctrlPr>
                                </m:sSubPr>
                                <m:e>
                                  <m:acc>
                                    <m:accPr>
                                      <m:chr m:val="̂"/>
                                      <m:ctrlPr>
                                        <a:rPr lang="en-US" sz="2400" i="1">
                                          <a:latin typeface="Cambria Math"/>
                                        </a:rPr>
                                      </m:ctrlPr>
                                    </m:accPr>
                                    <m:e>
                                      <m:r>
                                        <a:rPr lang="en-US" sz="2400" i="1">
                                          <a:latin typeface="Cambria Math"/>
                                        </a:rPr>
                                        <m:t>𝑧</m:t>
                                      </m:r>
                                    </m:e>
                                  </m:acc>
                                </m:e>
                                <m:sub>
                                  <m:r>
                                    <a:rPr lang="en-US" sz="2400" i="1">
                                      <a:latin typeface="Cambria Math"/>
                                    </a:rPr>
                                    <m:t>𝑏𝑐</m:t>
                                  </m:r>
                                </m:sub>
                              </m:sSub>
                            </m:e>
                          </m:mr>
                          <m:mr>
                            <m:e>
                              <m:m>
                                <m:mPr>
                                  <m:mcs>
                                    <m:mc>
                                      <m:mcPr>
                                        <m:count m:val="1"/>
                                        <m:mcJc m:val="center"/>
                                      </m:mcPr>
                                    </m:mc>
                                  </m:mcs>
                                  <m:ctrlPr>
                                    <a:rPr lang="en-US" sz="2400" i="1">
                                      <a:latin typeface="Cambria Math"/>
                                    </a:rPr>
                                  </m:ctrlPr>
                                </m:mPr>
                                <m:mr>
                                  <m:e>
                                    <m:sSub>
                                      <m:sSubPr>
                                        <m:ctrlPr>
                                          <a:rPr lang="en-US" sz="2400" i="1">
                                            <a:latin typeface="Cambria Math"/>
                                          </a:rPr>
                                        </m:ctrlPr>
                                      </m:sSubPr>
                                      <m:e>
                                        <m:acc>
                                          <m:accPr>
                                            <m:chr m:val="̂"/>
                                            <m:ctrlPr>
                                              <a:rPr lang="en-US" sz="2400" i="1">
                                                <a:latin typeface="Cambria Math"/>
                                              </a:rPr>
                                            </m:ctrlPr>
                                          </m:accPr>
                                          <m:e>
                                            <m:r>
                                              <a:rPr lang="en-US" sz="2400" i="1">
                                                <a:latin typeface="Cambria Math"/>
                                              </a:rPr>
                                              <m:t>𝑧</m:t>
                                            </m:r>
                                          </m:e>
                                        </m:acc>
                                      </m:e>
                                      <m:sub>
                                        <m:r>
                                          <a:rPr lang="en-US" sz="2400" i="1">
                                            <a:latin typeface="Cambria Math"/>
                                          </a:rPr>
                                          <m:t>𝑐𝑐</m:t>
                                        </m:r>
                                      </m:sub>
                                    </m:sSub>
                                  </m:e>
                                </m:mr>
                                <m:mr>
                                  <m:e>
                                    <m:sSub>
                                      <m:sSubPr>
                                        <m:ctrlPr>
                                          <a:rPr lang="en-US" sz="2400" i="1">
                                            <a:latin typeface="Cambria Math"/>
                                          </a:rPr>
                                        </m:ctrlPr>
                                      </m:sSubPr>
                                      <m:e>
                                        <m:acc>
                                          <m:accPr>
                                            <m:chr m:val="̂"/>
                                            <m:ctrlPr>
                                              <a:rPr lang="en-US" sz="2400" i="1">
                                                <a:latin typeface="Cambria Math"/>
                                              </a:rPr>
                                            </m:ctrlPr>
                                          </m:accPr>
                                          <m:e>
                                            <m:r>
                                              <a:rPr lang="en-US" sz="2400" i="1">
                                                <a:latin typeface="Cambria Math"/>
                                              </a:rPr>
                                              <m:t>𝑧</m:t>
                                            </m:r>
                                          </m:e>
                                        </m:acc>
                                      </m:e>
                                      <m:sub>
                                        <m:r>
                                          <a:rPr lang="en-US" sz="2400" i="1">
                                            <a:latin typeface="Cambria Math"/>
                                          </a:rPr>
                                          <m:t>𝑛</m:t>
                                        </m:r>
                                        <m:r>
                                          <a:rPr lang="en-US" sz="2400" i="1">
                                            <a:latin typeface="Cambria Math"/>
                                          </a:rPr>
                                          <m:t>1</m:t>
                                        </m:r>
                                        <m:r>
                                          <a:rPr lang="en-US" sz="2400" i="1">
                                            <a:latin typeface="Cambria Math"/>
                                          </a:rPr>
                                          <m:t>𝑐</m:t>
                                        </m:r>
                                      </m:sub>
                                    </m:sSub>
                                  </m:e>
                                </m:mr>
                                <m:mr>
                                  <m:e>
                                    <m:m>
                                      <m:mPr>
                                        <m:mcs>
                                          <m:mc>
                                            <m:mcPr>
                                              <m:count m:val="1"/>
                                              <m:mcJc m:val="center"/>
                                            </m:mcPr>
                                          </m:mc>
                                        </m:mcs>
                                        <m:ctrlPr>
                                          <a:rPr lang="en-US" sz="2400" i="1">
                                            <a:latin typeface="Cambria Math"/>
                                          </a:rPr>
                                        </m:ctrlPr>
                                      </m:mPr>
                                      <m:mr>
                                        <m:e>
                                          <m:sSub>
                                            <m:sSubPr>
                                              <m:ctrlPr>
                                                <a:rPr lang="en-US" sz="2400" i="1">
                                                  <a:latin typeface="Cambria Math"/>
                                                </a:rPr>
                                              </m:ctrlPr>
                                            </m:sSubPr>
                                            <m:e>
                                              <m:acc>
                                                <m:accPr>
                                                  <m:chr m:val="̂"/>
                                                  <m:ctrlPr>
                                                    <a:rPr lang="en-US" sz="2400" i="1">
                                                      <a:latin typeface="Cambria Math"/>
                                                    </a:rPr>
                                                  </m:ctrlPr>
                                                </m:accPr>
                                                <m:e>
                                                  <m:r>
                                                    <a:rPr lang="en-US" sz="2400" i="1">
                                                      <a:latin typeface="Cambria Math"/>
                                                    </a:rPr>
                                                    <m:t>𝑧</m:t>
                                                  </m:r>
                                                </m:e>
                                              </m:acc>
                                            </m:e>
                                            <m:sub>
                                              <m:r>
                                                <a:rPr lang="en-US" sz="2400" i="1">
                                                  <a:latin typeface="Cambria Math"/>
                                                </a:rPr>
                                                <m:t>𝑛</m:t>
                                              </m:r>
                                              <m:r>
                                                <a:rPr lang="en-US" sz="2400" i="1">
                                                  <a:latin typeface="Cambria Math"/>
                                                </a:rPr>
                                                <m:t>2</m:t>
                                              </m:r>
                                              <m:r>
                                                <a:rPr lang="en-US" sz="2400" i="1">
                                                  <a:latin typeface="Cambria Math"/>
                                                </a:rPr>
                                                <m:t>𝑐</m:t>
                                              </m:r>
                                            </m:sub>
                                          </m:sSub>
                                        </m:e>
                                      </m:mr>
                                      <m:mr>
                                        <m:e>
                                          <m:sSub>
                                            <m:sSubPr>
                                              <m:ctrlPr>
                                                <a:rPr lang="en-US" sz="2400" i="1">
                                                  <a:latin typeface="Cambria Math"/>
                                                </a:rPr>
                                              </m:ctrlPr>
                                            </m:sSubPr>
                                            <m:e>
                                              <m:acc>
                                                <m:accPr>
                                                  <m:chr m:val="̂"/>
                                                  <m:ctrlPr>
                                                    <a:rPr lang="en-US" sz="2400" i="1">
                                                      <a:latin typeface="Cambria Math"/>
                                                    </a:rPr>
                                                  </m:ctrlPr>
                                                </m:accPr>
                                                <m:e>
                                                  <m:r>
                                                    <a:rPr lang="en-US" sz="2400" i="1">
                                                      <a:latin typeface="Cambria Math"/>
                                                    </a:rPr>
                                                    <m:t>𝑧</m:t>
                                                  </m:r>
                                                </m:e>
                                              </m:acc>
                                            </m:e>
                                            <m:sub>
                                              <m:r>
                                                <a:rPr lang="en-US" sz="2400" i="1">
                                                  <a:latin typeface="Cambria Math"/>
                                                </a:rPr>
                                                <m:t>𝑛𝑚𝑐</m:t>
                                              </m:r>
                                            </m:sub>
                                          </m:sSub>
                                        </m:e>
                                      </m:mr>
                                    </m:m>
                                  </m:e>
                                </m:mr>
                              </m:m>
                            </m:e>
                          </m:mr>
                        </m:m>
                        <m:r>
                          <a:rPr lang="en-US" sz="2400" i="1">
                            <a:latin typeface="Cambria Math"/>
                          </a:rPr>
                          <m:t>    </m:t>
                        </m:r>
                        <m:m>
                          <m:mPr>
                            <m:mcs>
                              <m:mc>
                                <m:mcPr>
                                  <m:count m:val="1"/>
                                  <m:mcJc m:val="center"/>
                                </m:mcPr>
                              </m:mc>
                            </m:mcs>
                            <m:ctrlPr>
                              <a:rPr lang="en-US" sz="2400" i="1">
                                <a:latin typeface="Cambria Math"/>
                              </a:rPr>
                            </m:ctrlPr>
                          </m:mPr>
                          <m:mr>
                            <m:e>
                              <m:sSub>
                                <m:sSubPr>
                                  <m:ctrlPr>
                                    <a:rPr lang="en-US" sz="2400" i="1">
                                      <a:latin typeface="Cambria Math"/>
                                    </a:rPr>
                                  </m:ctrlPr>
                                </m:sSubPr>
                                <m:e>
                                  <m:acc>
                                    <m:accPr>
                                      <m:chr m:val="̂"/>
                                      <m:ctrlPr>
                                        <a:rPr lang="en-US" sz="2400" i="1">
                                          <a:latin typeface="Cambria Math"/>
                                        </a:rPr>
                                      </m:ctrlPr>
                                    </m:accPr>
                                    <m:e>
                                      <m:r>
                                        <a:rPr lang="en-US" sz="2400" i="1">
                                          <a:latin typeface="Cambria Math"/>
                                        </a:rPr>
                                        <m:t>𝑧</m:t>
                                      </m:r>
                                    </m:e>
                                  </m:acc>
                                </m:e>
                                <m:sub>
                                  <m:r>
                                    <a:rPr lang="en-US" sz="2400" i="1">
                                      <a:latin typeface="Cambria Math"/>
                                    </a:rPr>
                                    <m:t>𝑎𝑛</m:t>
                                  </m:r>
                                  <m:r>
                                    <a:rPr lang="en-US" sz="2400" i="1">
                                      <a:latin typeface="Cambria Math"/>
                                    </a:rPr>
                                    <m:t>1</m:t>
                                  </m:r>
                                </m:sub>
                              </m:sSub>
                            </m:e>
                          </m:mr>
                          <m:mr>
                            <m:e>
                              <m:sSub>
                                <m:sSubPr>
                                  <m:ctrlPr>
                                    <a:rPr lang="en-US" sz="2400" i="1">
                                      <a:latin typeface="Cambria Math"/>
                                    </a:rPr>
                                  </m:ctrlPr>
                                </m:sSubPr>
                                <m:e>
                                  <m:acc>
                                    <m:accPr>
                                      <m:chr m:val="̂"/>
                                      <m:ctrlPr>
                                        <a:rPr lang="en-US" sz="2400" i="1">
                                          <a:latin typeface="Cambria Math"/>
                                        </a:rPr>
                                      </m:ctrlPr>
                                    </m:accPr>
                                    <m:e>
                                      <m:r>
                                        <a:rPr lang="en-US" sz="2400" i="1">
                                          <a:latin typeface="Cambria Math"/>
                                        </a:rPr>
                                        <m:t>𝑧</m:t>
                                      </m:r>
                                    </m:e>
                                  </m:acc>
                                </m:e>
                                <m:sub>
                                  <m:r>
                                    <a:rPr lang="en-US" sz="2400" i="1">
                                      <a:latin typeface="Cambria Math"/>
                                    </a:rPr>
                                    <m:t>𝑏𝑛</m:t>
                                  </m:r>
                                  <m:r>
                                    <a:rPr lang="en-US" sz="2400" i="1">
                                      <a:latin typeface="Cambria Math"/>
                                    </a:rPr>
                                    <m:t>1</m:t>
                                  </m:r>
                                </m:sub>
                              </m:sSub>
                            </m:e>
                          </m:mr>
                          <m:mr>
                            <m:e>
                              <m:m>
                                <m:mPr>
                                  <m:mcs>
                                    <m:mc>
                                      <m:mcPr>
                                        <m:count m:val="1"/>
                                        <m:mcJc m:val="center"/>
                                      </m:mcPr>
                                    </m:mc>
                                  </m:mcs>
                                  <m:ctrlPr>
                                    <a:rPr lang="en-US" sz="2400" i="1">
                                      <a:latin typeface="Cambria Math"/>
                                    </a:rPr>
                                  </m:ctrlPr>
                                </m:mPr>
                                <m:mr>
                                  <m:e>
                                    <m:sSub>
                                      <m:sSubPr>
                                        <m:ctrlPr>
                                          <a:rPr lang="en-US" sz="2400" i="1">
                                            <a:latin typeface="Cambria Math"/>
                                          </a:rPr>
                                        </m:ctrlPr>
                                      </m:sSubPr>
                                      <m:e>
                                        <m:acc>
                                          <m:accPr>
                                            <m:chr m:val="̂"/>
                                            <m:ctrlPr>
                                              <a:rPr lang="en-US" sz="2400" i="1">
                                                <a:latin typeface="Cambria Math"/>
                                              </a:rPr>
                                            </m:ctrlPr>
                                          </m:accPr>
                                          <m:e>
                                            <m:r>
                                              <a:rPr lang="en-US" sz="2400" i="1">
                                                <a:latin typeface="Cambria Math"/>
                                              </a:rPr>
                                              <m:t>𝑧</m:t>
                                            </m:r>
                                          </m:e>
                                        </m:acc>
                                      </m:e>
                                      <m:sub>
                                        <m:r>
                                          <a:rPr lang="en-US" sz="2400" i="1">
                                            <a:latin typeface="Cambria Math"/>
                                          </a:rPr>
                                          <m:t>𝑐𝑛</m:t>
                                        </m:r>
                                        <m:r>
                                          <a:rPr lang="en-US" sz="2400" i="1">
                                            <a:latin typeface="Cambria Math"/>
                                          </a:rPr>
                                          <m:t>1</m:t>
                                        </m:r>
                                      </m:sub>
                                    </m:sSub>
                                  </m:e>
                                </m:mr>
                                <m:mr>
                                  <m:e>
                                    <m:sSub>
                                      <m:sSubPr>
                                        <m:ctrlPr>
                                          <a:rPr lang="en-US" sz="2400" i="1">
                                            <a:latin typeface="Cambria Math"/>
                                          </a:rPr>
                                        </m:ctrlPr>
                                      </m:sSubPr>
                                      <m:e>
                                        <m:acc>
                                          <m:accPr>
                                            <m:chr m:val="̂"/>
                                            <m:ctrlPr>
                                              <a:rPr lang="en-US" sz="2400" i="1">
                                                <a:latin typeface="Cambria Math"/>
                                              </a:rPr>
                                            </m:ctrlPr>
                                          </m:accPr>
                                          <m:e>
                                            <m:r>
                                              <a:rPr lang="en-US" sz="2400" i="1">
                                                <a:latin typeface="Cambria Math"/>
                                              </a:rPr>
                                              <m:t>𝑧</m:t>
                                            </m:r>
                                          </m:e>
                                        </m:acc>
                                      </m:e>
                                      <m:sub>
                                        <m:r>
                                          <a:rPr lang="en-US" sz="2400" i="1">
                                            <a:latin typeface="Cambria Math"/>
                                          </a:rPr>
                                          <m:t>𝑛</m:t>
                                        </m:r>
                                        <m:r>
                                          <a:rPr lang="en-US" sz="2400" i="1">
                                            <a:latin typeface="Cambria Math"/>
                                          </a:rPr>
                                          <m:t>1</m:t>
                                        </m:r>
                                        <m:r>
                                          <a:rPr lang="en-US" sz="2400" i="1">
                                            <a:latin typeface="Cambria Math"/>
                                          </a:rPr>
                                          <m:t>𝑛</m:t>
                                        </m:r>
                                        <m:r>
                                          <a:rPr lang="en-US" sz="2400" i="1">
                                            <a:latin typeface="Cambria Math"/>
                                          </a:rPr>
                                          <m:t>1</m:t>
                                        </m:r>
                                      </m:sub>
                                    </m:sSub>
                                  </m:e>
                                </m:mr>
                                <m:mr>
                                  <m:e>
                                    <m:m>
                                      <m:mPr>
                                        <m:mcs>
                                          <m:mc>
                                            <m:mcPr>
                                              <m:count m:val="1"/>
                                              <m:mcJc m:val="center"/>
                                            </m:mcPr>
                                          </m:mc>
                                        </m:mcs>
                                        <m:ctrlPr>
                                          <a:rPr lang="en-US" sz="2400" i="1">
                                            <a:latin typeface="Cambria Math"/>
                                          </a:rPr>
                                        </m:ctrlPr>
                                      </m:mPr>
                                      <m:mr>
                                        <m:e>
                                          <m:sSub>
                                            <m:sSubPr>
                                              <m:ctrlPr>
                                                <a:rPr lang="en-US" sz="2400" i="1">
                                                  <a:latin typeface="Cambria Math"/>
                                                </a:rPr>
                                              </m:ctrlPr>
                                            </m:sSubPr>
                                            <m:e>
                                              <m:acc>
                                                <m:accPr>
                                                  <m:chr m:val="̂"/>
                                                  <m:ctrlPr>
                                                    <a:rPr lang="en-US" sz="2400" i="1">
                                                      <a:latin typeface="Cambria Math"/>
                                                    </a:rPr>
                                                  </m:ctrlPr>
                                                </m:accPr>
                                                <m:e>
                                                  <m:r>
                                                    <a:rPr lang="en-US" sz="2400" i="1">
                                                      <a:latin typeface="Cambria Math"/>
                                                    </a:rPr>
                                                    <m:t>𝑧</m:t>
                                                  </m:r>
                                                </m:e>
                                              </m:acc>
                                            </m:e>
                                            <m:sub>
                                              <m:r>
                                                <a:rPr lang="en-US" sz="2400" i="1">
                                                  <a:latin typeface="Cambria Math"/>
                                                </a:rPr>
                                                <m:t>𝑛</m:t>
                                              </m:r>
                                              <m:r>
                                                <a:rPr lang="en-US" sz="2400" i="1">
                                                  <a:latin typeface="Cambria Math"/>
                                                </a:rPr>
                                                <m:t>2</m:t>
                                              </m:r>
                                              <m:r>
                                                <a:rPr lang="en-US" sz="2400" i="1">
                                                  <a:latin typeface="Cambria Math"/>
                                                </a:rPr>
                                                <m:t>𝑛</m:t>
                                              </m:r>
                                              <m:r>
                                                <a:rPr lang="en-US" sz="2400" i="1">
                                                  <a:latin typeface="Cambria Math"/>
                                                </a:rPr>
                                                <m:t>1</m:t>
                                              </m:r>
                                            </m:sub>
                                          </m:sSub>
                                        </m:e>
                                      </m:mr>
                                      <m:mr>
                                        <m:e>
                                          <m:sSub>
                                            <m:sSubPr>
                                              <m:ctrlPr>
                                                <a:rPr lang="en-US" sz="2400" i="1">
                                                  <a:latin typeface="Cambria Math"/>
                                                </a:rPr>
                                              </m:ctrlPr>
                                            </m:sSubPr>
                                            <m:e>
                                              <m:acc>
                                                <m:accPr>
                                                  <m:chr m:val="̂"/>
                                                  <m:ctrlPr>
                                                    <a:rPr lang="en-US" sz="2400" i="1">
                                                      <a:latin typeface="Cambria Math"/>
                                                    </a:rPr>
                                                  </m:ctrlPr>
                                                </m:accPr>
                                                <m:e>
                                                  <m:r>
                                                    <a:rPr lang="en-US" sz="2400" i="1">
                                                      <a:latin typeface="Cambria Math"/>
                                                    </a:rPr>
                                                    <m:t>𝑧</m:t>
                                                  </m:r>
                                                </m:e>
                                              </m:acc>
                                            </m:e>
                                            <m:sub>
                                              <m:r>
                                                <a:rPr lang="en-US" sz="2400" i="1">
                                                  <a:latin typeface="Cambria Math"/>
                                                </a:rPr>
                                                <m:t>𝑛𝑚𝑛</m:t>
                                              </m:r>
                                              <m:r>
                                                <a:rPr lang="en-US" sz="2400" i="1">
                                                  <a:latin typeface="Cambria Math"/>
                                                </a:rPr>
                                                <m:t>1</m:t>
                                              </m:r>
                                            </m:sub>
                                          </m:sSub>
                                        </m:e>
                                      </m:mr>
                                    </m:m>
                                  </m:e>
                                </m:mr>
                              </m:m>
                            </m:e>
                          </m:mr>
                        </m:m>
                        <m:r>
                          <a:rPr lang="en-US" sz="2400" i="1">
                            <a:latin typeface="Cambria Math"/>
                          </a:rPr>
                          <m:t>    </m:t>
                        </m:r>
                        <m:m>
                          <m:mPr>
                            <m:mcs>
                              <m:mc>
                                <m:mcPr>
                                  <m:count m:val="1"/>
                                  <m:mcJc m:val="center"/>
                                </m:mcPr>
                              </m:mc>
                            </m:mcs>
                            <m:ctrlPr>
                              <a:rPr lang="en-US" sz="2400" i="1">
                                <a:latin typeface="Cambria Math"/>
                              </a:rPr>
                            </m:ctrlPr>
                          </m:mPr>
                          <m:mr>
                            <m:e>
                              <m:sSub>
                                <m:sSubPr>
                                  <m:ctrlPr>
                                    <a:rPr lang="en-US" sz="2400" i="1">
                                      <a:latin typeface="Cambria Math"/>
                                    </a:rPr>
                                  </m:ctrlPr>
                                </m:sSubPr>
                                <m:e>
                                  <m:acc>
                                    <m:accPr>
                                      <m:chr m:val="̂"/>
                                      <m:ctrlPr>
                                        <a:rPr lang="en-US" sz="2400" i="1">
                                          <a:latin typeface="Cambria Math"/>
                                        </a:rPr>
                                      </m:ctrlPr>
                                    </m:accPr>
                                    <m:e>
                                      <m:r>
                                        <a:rPr lang="en-US" sz="2400" i="1">
                                          <a:latin typeface="Cambria Math"/>
                                        </a:rPr>
                                        <m:t>𝑧</m:t>
                                      </m:r>
                                    </m:e>
                                  </m:acc>
                                </m:e>
                                <m:sub>
                                  <m:r>
                                    <a:rPr lang="en-US" sz="2400" i="1">
                                      <a:latin typeface="Cambria Math"/>
                                    </a:rPr>
                                    <m:t>𝑎𝑛</m:t>
                                  </m:r>
                                  <m:r>
                                    <a:rPr lang="en-US" sz="2400" i="1">
                                      <a:latin typeface="Cambria Math"/>
                                    </a:rPr>
                                    <m:t>2</m:t>
                                  </m:r>
                                </m:sub>
                              </m:sSub>
                            </m:e>
                          </m:mr>
                          <m:mr>
                            <m:e>
                              <m:sSub>
                                <m:sSubPr>
                                  <m:ctrlPr>
                                    <a:rPr lang="en-US" sz="2400" i="1">
                                      <a:latin typeface="Cambria Math"/>
                                    </a:rPr>
                                  </m:ctrlPr>
                                </m:sSubPr>
                                <m:e>
                                  <m:acc>
                                    <m:accPr>
                                      <m:chr m:val="̂"/>
                                      <m:ctrlPr>
                                        <a:rPr lang="en-US" sz="2400" i="1">
                                          <a:latin typeface="Cambria Math"/>
                                        </a:rPr>
                                      </m:ctrlPr>
                                    </m:accPr>
                                    <m:e>
                                      <m:r>
                                        <a:rPr lang="en-US" sz="2400" i="1">
                                          <a:latin typeface="Cambria Math"/>
                                        </a:rPr>
                                        <m:t>𝑧</m:t>
                                      </m:r>
                                    </m:e>
                                  </m:acc>
                                </m:e>
                                <m:sub>
                                  <m:r>
                                    <a:rPr lang="en-US" sz="2400" i="1">
                                      <a:latin typeface="Cambria Math"/>
                                    </a:rPr>
                                    <m:t>𝑏𝑛</m:t>
                                  </m:r>
                                  <m:r>
                                    <a:rPr lang="en-US" sz="2400" i="1">
                                      <a:latin typeface="Cambria Math"/>
                                    </a:rPr>
                                    <m:t>2</m:t>
                                  </m:r>
                                </m:sub>
                              </m:sSub>
                            </m:e>
                          </m:mr>
                          <m:mr>
                            <m:e>
                              <m:m>
                                <m:mPr>
                                  <m:mcs>
                                    <m:mc>
                                      <m:mcPr>
                                        <m:count m:val="1"/>
                                        <m:mcJc m:val="center"/>
                                      </m:mcPr>
                                    </m:mc>
                                  </m:mcs>
                                  <m:ctrlPr>
                                    <a:rPr lang="en-US" sz="2400" i="1">
                                      <a:latin typeface="Cambria Math"/>
                                    </a:rPr>
                                  </m:ctrlPr>
                                </m:mPr>
                                <m:mr>
                                  <m:e>
                                    <m:sSub>
                                      <m:sSubPr>
                                        <m:ctrlPr>
                                          <a:rPr lang="en-US" sz="2400" i="1">
                                            <a:latin typeface="Cambria Math"/>
                                          </a:rPr>
                                        </m:ctrlPr>
                                      </m:sSubPr>
                                      <m:e>
                                        <m:acc>
                                          <m:accPr>
                                            <m:chr m:val="̂"/>
                                            <m:ctrlPr>
                                              <a:rPr lang="en-US" sz="2400" i="1">
                                                <a:latin typeface="Cambria Math"/>
                                              </a:rPr>
                                            </m:ctrlPr>
                                          </m:accPr>
                                          <m:e>
                                            <m:r>
                                              <a:rPr lang="en-US" sz="2400" i="1">
                                                <a:latin typeface="Cambria Math"/>
                                              </a:rPr>
                                              <m:t>𝑧</m:t>
                                            </m:r>
                                          </m:e>
                                        </m:acc>
                                      </m:e>
                                      <m:sub>
                                        <m:r>
                                          <a:rPr lang="en-US" sz="2400" i="1">
                                            <a:latin typeface="Cambria Math"/>
                                          </a:rPr>
                                          <m:t>𝑐𝑛</m:t>
                                        </m:r>
                                        <m:r>
                                          <a:rPr lang="en-US" sz="2400" i="1">
                                            <a:latin typeface="Cambria Math"/>
                                          </a:rPr>
                                          <m:t>2</m:t>
                                        </m:r>
                                      </m:sub>
                                    </m:sSub>
                                  </m:e>
                                </m:mr>
                                <m:mr>
                                  <m:e>
                                    <m:sSub>
                                      <m:sSubPr>
                                        <m:ctrlPr>
                                          <a:rPr lang="en-US" sz="2400" i="1">
                                            <a:latin typeface="Cambria Math"/>
                                          </a:rPr>
                                        </m:ctrlPr>
                                      </m:sSubPr>
                                      <m:e>
                                        <m:acc>
                                          <m:accPr>
                                            <m:chr m:val="̂"/>
                                            <m:ctrlPr>
                                              <a:rPr lang="en-US" sz="2400" i="1">
                                                <a:latin typeface="Cambria Math"/>
                                              </a:rPr>
                                            </m:ctrlPr>
                                          </m:accPr>
                                          <m:e>
                                            <m:r>
                                              <a:rPr lang="en-US" sz="2400" i="1">
                                                <a:latin typeface="Cambria Math"/>
                                              </a:rPr>
                                              <m:t>𝑧</m:t>
                                            </m:r>
                                          </m:e>
                                        </m:acc>
                                      </m:e>
                                      <m:sub>
                                        <m:r>
                                          <a:rPr lang="en-US" sz="2400" i="1">
                                            <a:latin typeface="Cambria Math"/>
                                          </a:rPr>
                                          <m:t>𝑛</m:t>
                                        </m:r>
                                        <m:r>
                                          <a:rPr lang="en-US" sz="2400" i="1">
                                            <a:latin typeface="Cambria Math"/>
                                          </a:rPr>
                                          <m:t>1</m:t>
                                        </m:r>
                                        <m:r>
                                          <a:rPr lang="en-US" sz="2400" i="1">
                                            <a:latin typeface="Cambria Math"/>
                                          </a:rPr>
                                          <m:t>𝑛</m:t>
                                        </m:r>
                                        <m:r>
                                          <a:rPr lang="en-US" sz="2400" i="1">
                                            <a:latin typeface="Cambria Math"/>
                                          </a:rPr>
                                          <m:t>2</m:t>
                                        </m:r>
                                      </m:sub>
                                    </m:sSub>
                                  </m:e>
                                </m:mr>
                                <m:mr>
                                  <m:e>
                                    <m:m>
                                      <m:mPr>
                                        <m:mcs>
                                          <m:mc>
                                            <m:mcPr>
                                              <m:count m:val="1"/>
                                              <m:mcJc m:val="center"/>
                                            </m:mcPr>
                                          </m:mc>
                                        </m:mcs>
                                        <m:ctrlPr>
                                          <a:rPr lang="en-US" sz="2400" i="1">
                                            <a:latin typeface="Cambria Math"/>
                                          </a:rPr>
                                        </m:ctrlPr>
                                      </m:mPr>
                                      <m:mr>
                                        <m:e>
                                          <m:sSub>
                                            <m:sSubPr>
                                              <m:ctrlPr>
                                                <a:rPr lang="en-US" sz="2400" i="1">
                                                  <a:latin typeface="Cambria Math"/>
                                                </a:rPr>
                                              </m:ctrlPr>
                                            </m:sSubPr>
                                            <m:e>
                                              <m:acc>
                                                <m:accPr>
                                                  <m:chr m:val="̂"/>
                                                  <m:ctrlPr>
                                                    <a:rPr lang="en-US" sz="2400" i="1">
                                                      <a:latin typeface="Cambria Math"/>
                                                    </a:rPr>
                                                  </m:ctrlPr>
                                                </m:accPr>
                                                <m:e>
                                                  <m:r>
                                                    <a:rPr lang="en-US" sz="2400" i="1">
                                                      <a:latin typeface="Cambria Math"/>
                                                    </a:rPr>
                                                    <m:t>𝑧</m:t>
                                                  </m:r>
                                                </m:e>
                                              </m:acc>
                                            </m:e>
                                            <m:sub>
                                              <m:r>
                                                <a:rPr lang="en-US" sz="2400" i="1">
                                                  <a:latin typeface="Cambria Math"/>
                                                </a:rPr>
                                                <m:t>𝑛</m:t>
                                              </m:r>
                                              <m:r>
                                                <a:rPr lang="en-US" sz="2400" i="1">
                                                  <a:latin typeface="Cambria Math"/>
                                                </a:rPr>
                                                <m:t>2</m:t>
                                              </m:r>
                                              <m:r>
                                                <a:rPr lang="en-US" sz="2400" i="1">
                                                  <a:latin typeface="Cambria Math"/>
                                                </a:rPr>
                                                <m:t>𝑛</m:t>
                                              </m:r>
                                              <m:r>
                                                <a:rPr lang="en-US" sz="2400" i="1">
                                                  <a:latin typeface="Cambria Math"/>
                                                </a:rPr>
                                                <m:t>2</m:t>
                                              </m:r>
                                            </m:sub>
                                          </m:sSub>
                                        </m:e>
                                      </m:mr>
                                      <m:mr>
                                        <m:e>
                                          <m:sSub>
                                            <m:sSubPr>
                                              <m:ctrlPr>
                                                <a:rPr lang="en-US" sz="2400" i="1">
                                                  <a:latin typeface="Cambria Math"/>
                                                </a:rPr>
                                              </m:ctrlPr>
                                            </m:sSubPr>
                                            <m:e>
                                              <m:acc>
                                                <m:accPr>
                                                  <m:chr m:val="̂"/>
                                                  <m:ctrlPr>
                                                    <a:rPr lang="en-US" sz="2400" i="1">
                                                      <a:latin typeface="Cambria Math"/>
                                                    </a:rPr>
                                                  </m:ctrlPr>
                                                </m:accPr>
                                                <m:e>
                                                  <m:r>
                                                    <a:rPr lang="en-US" sz="2400" i="1">
                                                      <a:latin typeface="Cambria Math"/>
                                                    </a:rPr>
                                                    <m:t>𝑧</m:t>
                                                  </m:r>
                                                </m:e>
                                              </m:acc>
                                            </m:e>
                                            <m:sub>
                                              <m:r>
                                                <a:rPr lang="en-US" sz="2400" i="1">
                                                  <a:latin typeface="Cambria Math"/>
                                                </a:rPr>
                                                <m:t>𝑛𝑚𝑛</m:t>
                                              </m:r>
                                              <m:r>
                                                <a:rPr lang="en-US" sz="2400" i="1">
                                                  <a:latin typeface="Cambria Math"/>
                                                </a:rPr>
                                                <m:t>2</m:t>
                                              </m:r>
                                            </m:sub>
                                          </m:sSub>
                                        </m:e>
                                      </m:mr>
                                    </m:m>
                                  </m:e>
                                </m:mr>
                              </m:m>
                            </m:e>
                          </m:mr>
                        </m:m>
                        <m:r>
                          <a:rPr lang="en-US" sz="2400" i="1">
                            <a:latin typeface="Cambria Math"/>
                          </a:rPr>
                          <m:t>    </m:t>
                        </m:r>
                        <m:m>
                          <m:mPr>
                            <m:mcs>
                              <m:mc>
                                <m:mcPr>
                                  <m:count m:val="1"/>
                                  <m:mcJc m:val="center"/>
                                </m:mcPr>
                              </m:mc>
                            </m:mcs>
                            <m:ctrlPr>
                              <a:rPr lang="en-US" sz="2400" i="1">
                                <a:latin typeface="Cambria Math"/>
                              </a:rPr>
                            </m:ctrlPr>
                          </m:mPr>
                          <m:mr>
                            <m:e>
                              <m:sSub>
                                <m:sSubPr>
                                  <m:ctrlPr>
                                    <a:rPr lang="en-US" sz="2400" i="1">
                                      <a:latin typeface="Cambria Math"/>
                                    </a:rPr>
                                  </m:ctrlPr>
                                </m:sSubPr>
                                <m:e>
                                  <m:acc>
                                    <m:accPr>
                                      <m:chr m:val="̂"/>
                                      <m:ctrlPr>
                                        <a:rPr lang="en-US" sz="2400" i="1">
                                          <a:latin typeface="Cambria Math"/>
                                        </a:rPr>
                                      </m:ctrlPr>
                                    </m:accPr>
                                    <m:e>
                                      <m:r>
                                        <a:rPr lang="en-US" sz="2400" i="1">
                                          <a:latin typeface="Cambria Math"/>
                                        </a:rPr>
                                        <m:t>𝑧</m:t>
                                      </m:r>
                                    </m:e>
                                  </m:acc>
                                </m:e>
                                <m:sub>
                                  <m:r>
                                    <a:rPr lang="en-US" sz="2400" i="1">
                                      <a:latin typeface="Cambria Math"/>
                                    </a:rPr>
                                    <m:t>𝑎𝑛𝑚</m:t>
                                  </m:r>
                                </m:sub>
                              </m:sSub>
                            </m:e>
                          </m:mr>
                          <m:mr>
                            <m:e>
                              <m:sSub>
                                <m:sSubPr>
                                  <m:ctrlPr>
                                    <a:rPr lang="en-US" sz="2400" i="1">
                                      <a:latin typeface="Cambria Math"/>
                                    </a:rPr>
                                  </m:ctrlPr>
                                </m:sSubPr>
                                <m:e>
                                  <m:acc>
                                    <m:accPr>
                                      <m:chr m:val="̂"/>
                                      <m:ctrlPr>
                                        <a:rPr lang="en-US" sz="2400" i="1">
                                          <a:latin typeface="Cambria Math"/>
                                        </a:rPr>
                                      </m:ctrlPr>
                                    </m:accPr>
                                    <m:e>
                                      <m:r>
                                        <a:rPr lang="en-US" sz="2400" i="1">
                                          <a:latin typeface="Cambria Math"/>
                                        </a:rPr>
                                        <m:t>𝑧</m:t>
                                      </m:r>
                                    </m:e>
                                  </m:acc>
                                </m:e>
                                <m:sub>
                                  <m:r>
                                    <a:rPr lang="en-US" sz="2400" i="1">
                                      <a:latin typeface="Cambria Math"/>
                                    </a:rPr>
                                    <m:t>𝑏𝑛𝑚</m:t>
                                  </m:r>
                                </m:sub>
                              </m:sSub>
                            </m:e>
                          </m:mr>
                          <m:mr>
                            <m:e>
                              <m:m>
                                <m:mPr>
                                  <m:mcs>
                                    <m:mc>
                                      <m:mcPr>
                                        <m:count m:val="1"/>
                                        <m:mcJc m:val="center"/>
                                      </m:mcPr>
                                    </m:mc>
                                  </m:mcs>
                                  <m:ctrlPr>
                                    <a:rPr lang="en-US" sz="2400" i="1">
                                      <a:latin typeface="Cambria Math"/>
                                    </a:rPr>
                                  </m:ctrlPr>
                                </m:mPr>
                                <m:mr>
                                  <m:e>
                                    <m:sSub>
                                      <m:sSubPr>
                                        <m:ctrlPr>
                                          <a:rPr lang="en-US" sz="2400" i="1">
                                            <a:latin typeface="Cambria Math"/>
                                          </a:rPr>
                                        </m:ctrlPr>
                                      </m:sSubPr>
                                      <m:e>
                                        <m:acc>
                                          <m:accPr>
                                            <m:chr m:val="̂"/>
                                            <m:ctrlPr>
                                              <a:rPr lang="en-US" sz="2400" i="1">
                                                <a:latin typeface="Cambria Math"/>
                                              </a:rPr>
                                            </m:ctrlPr>
                                          </m:accPr>
                                          <m:e>
                                            <m:r>
                                              <a:rPr lang="en-US" sz="2400" i="1">
                                                <a:latin typeface="Cambria Math"/>
                                              </a:rPr>
                                              <m:t>𝑧</m:t>
                                            </m:r>
                                          </m:e>
                                        </m:acc>
                                      </m:e>
                                      <m:sub>
                                        <m:r>
                                          <a:rPr lang="en-US" sz="2400" i="1">
                                            <a:latin typeface="Cambria Math"/>
                                          </a:rPr>
                                          <m:t>𝑐𝑛𝑚</m:t>
                                        </m:r>
                                      </m:sub>
                                    </m:sSub>
                                  </m:e>
                                </m:mr>
                                <m:mr>
                                  <m:e>
                                    <m:sSub>
                                      <m:sSubPr>
                                        <m:ctrlPr>
                                          <a:rPr lang="en-US" sz="2400" i="1">
                                            <a:latin typeface="Cambria Math"/>
                                          </a:rPr>
                                        </m:ctrlPr>
                                      </m:sSubPr>
                                      <m:e>
                                        <m:acc>
                                          <m:accPr>
                                            <m:chr m:val="̂"/>
                                            <m:ctrlPr>
                                              <a:rPr lang="en-US" sz="2400" i="1">
                                                <a:latin typeface="Cambria Math"/>
                                              </a:rPr>
                                            </m:ctrlPr>
                                          </m:accPr>
                                          <m:e>
                                            <m:r>
                                              <a:rPr lang="en-US" sz="2400" i="1">
                                                <a:latin typeface="Cambria Math"/>
                                              </a:rPr>
                                              <m:t>𝑧</m:t>
                                            </m:r>
                                          </m:e>
                                        </m:acc>
                                      </m:e>
                                      <m:sub>
                                        <m:r>
                                          <a:rPr lang="en-US" sz="2400" i="1">
                                            <a:latin typeface="Cambria Math"/>
                                          </a:rPr>
                                          <m:t>𝑛</m:t>
                                        </m:r>
                                        <m:r>
                                          <a:rPr lang="en-US" sz="2400" i="1">
                                            <a:latin typeface="Cambria Math"/>
                                          </a:rPr>
                                          <m:t>1</m:t>
                                        </m:r>
                                        <m:r>
                                          <a:rPr lang="en-US" sz="2400" i="1">
                                            <a:latin typeface="Cambria Math"/>
                                          </a:rPr>
                                          <m:t>𝑛𝑚</m:t>
                                        </m:r>
                                      </m:sub>
                                    </m:sSub>
                                  </m:e>
                                </m:mr>
                                <m:mr>
                                  <m:e>
                                    <m:m>
                                      <m:mPr>
                                        <m:mcs>
                                          <m:mc>
                                            <m:mcPr>
                                              <m:count m:val="1"/>
                                              <m:mcJc m:val="center"/>
                                            </m:mcPr>
                                          </m:mc>
                                        </m:mcs>
                                        <m:ctrlPr>
                                          <a:rPr lang="en-US" sz="2400" i="1">
                                            <a:latin typeface="Cambria Math"/>
                                          </a:rPr>
                                        </m:ctrlPr>
                                      </m:mPr>
                                      <m:mr>
                                        <m:e>
                                          <m:sSub>
                                            <m:sSubPr>
                                              <m:ctrlPr>
                                                <a:rPr lang="en-US" sz="2400" i="1">
                                                  <a:latin typeface="Cambria Math"/>
                                                </a:rPr>
                                              </m:ctrlPr>
                                            </m:sSubPr>
                                            <m:e>
                                              <m:acc>
                                                <m:accPr>
                                                  <m:chr m:val="̂"/>
                                                  <m:ctrlPr>
                                                    <a:rPr lang="en-US" sz="2400" i="1">
                                                      <a:latin typeface="Cambria Math"/>
                                                    </a:rPr>
                                                  </m:ctrlPr>
                                                </m:accPr>
                                                <m:e>
                                                  <m:r>
                                                    <a:rPr lang="en-US" sz="2400" i="1">
                                                      <a:latin typeface="Cambria Math"/>
                                                    </a:rPr>
                                                    <m:t>𝑧</m:t>
                                                  </m:r>
                                                </m:e>
                                              </m:acc>
                                            </m:e>
                                            <m:sub>
                                              <m:r>
                                                <a:rPr lang="en-US" sz="2400" i="1">
                                                  <a:latin typeface="Cambria Math"/>
                                                </a:rPr>
                                                <m:t>𝑛</m:t>
                                              </m:r>
                                              <m:r>
                                                <a:rPr lang="en-US" sz="2400" i="1">
                                                  <a:latin typeface="Cambria Math"/>
                                                </a:rPr>
                                                <m:t>2</m:t>
                                              </m:r>
                                              <m:r>
                                                <a:rPr lang="en-US" sz="2400" i="1">
                                                  <a:latin typeface="Cambria Math"/>
                                                </a:rPr>
                                                <m:t>𝑛𝑚</m:t>
                                              </m:r>
                                            </m:sub>
                                          </m:sSub>
                                        </m:e>
                                      </m:mr>
                                      <m:mr>
                                        <m:e>
                                          <m:sSub>
                                            <m:sSubPr>
                                              <m:ctrlPr>
                                                <a:rPr lang="en-US" sz="2400" i="1">
                                                  <a:latin typeface="Cambria Math"/>
                                                </a:rPr>
                                              </m:ctrlPr>
                                            </m:sSubPr>
                                            <m:e>
                                              <m:acc>
                                                <m:accPr>
                                                  <m:chr m:val="̂"/>
                                                  <m:ctrlPr>
                                                    <a:rPr lang="en-US" sz="2400" i="1">
                                                      <a:latin typeface="Cambria Math"/>
                                                    </a:rPr>
                                                  </m:ctrlPr>
                                                </m:accPr>
                                                <m:e>
                                                  <m:r>
                                                    <a:rPr lang="en-US" sz="2400" i="1">
                                                      <a:latin typeface="Cambria Math"/>
                                                    </a:rPr>
                                                    <m:t>𝑧</m:t>
                                                  </m:r>
                                                </m:e>
                                              </m:acc>
                                            </m:e>
                                            <m:sub>
                                              <m:r>
                                                <a:rPr lang="en-US" sz="2400" i="1">
                                                  <a:latin typeface="Cambria Math"/>
                                                </a:rPr>
                                                <m:t>𝑛𝑚𝑛𝑚</m:t>
                                              </m:r>
                                            </m:sub>
                                          </m:sSub>
                                        </m:e>
                                      </m:mr>
                                    </m:m>
                                  </m:e>
                                </m:mr>
                              </m:m>
                            </m:e>
                          </m:mr>
                        </m:m>
                      </m:e>
                    </m:d>
                  </m:oMath>
                </a14:m>
                <a:r>
                  <a:rPr lang="en-US" sz="2400" dirty="0" smtClean="0">
                    <a:latin typeface="Times New Roman" pitchFamily="18" charset="0"/>
                    <a:cs typeface="Times New Roman" pitchFamily="18" charset="0"/>
                  </a:rPr>
                  <a:t>	  (32)</a:t>
                </a:r>
                <a:r>
                  <a:rPr lang="en-US" sz="2400" dirty="0" smtClean="0"/>
                  <a:t>	</a:t>
                </a:r>
                <a:endParaRPr lang="en-US" sz="2400" dirty="0"/>
              </a:p>
            </p:txBody>
          </p:sp>
        </mc:Choice>
        <mc:Fallback xmlns="">
          <p:sp>
            <p:nvSpPr>
              <p:cNvPr id="4" name="Rectangle 3"/>
              <p:cNvSpPr>
                <a:spLocks noRot="1" noChangeAspect="1" noMove="1" noResize="1" noEditPoints="1" noAdjustHandles="1" noChangeArrowheads="1" noChangeShapeType="1" noTextEdit="1"/>
              </p:cNvSpPr>
              <p:nvPr/>
            </p:nvSpPr>
            <p:spPr>
              <a:xfrm>
                <a:off x="0" y="3791200"/>
                <a:ext cx="9144000" cy="2686569"/>
              </a:xfrm>
              <a:prstGeom prst="rect">
                <a:avLst/>
              </a:prstGeom>
              <a:blipFill rotWithShape="1">
                <a:blip r:embed="rId3"/>
                <a:stretch>
                  <a:fillRect r="-2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TextBox 1"/>
              <p:cNvSpPr txBox="1"/>
              <p:nvPr/>
            </p:nvSpPr>
            <p:spPr>
              <a:xfrm>
                <a:off x="0" y="762000"/>
                <a:ext cx="9144000" cy="2800767"/>
              </a:xfrm>
              <a:prstGeom prst="rect">
                <a:avLst/>
              </a:prstGeom>
              <a:noFill/>
            </p:spPr>
            <p:txBody>
              <a:bodyPr wrap="square" rtlCol="0">
                <a:spAutoFit/>
              </a:bodyPr>
              <a:lstStyle/>
              <a:p>
                <a:pPr marL="342900" indent="-342900"/>
                <a:r>
                  <a:rPr lang="en-US" sz="2800" dirty="0" smtClean="0"/>
                  <a:t>	</a:t>
                </a:r>
                <a:r>
                  <a:rPr lang="en-US" sz="2800" dirty="0" smtClean="0">
                    <a:latin typeface="Times New Roman" pitchFamily="18" charset="0"/>
                    <a:cs typeface="Times New Roman" pitchFamily="18" charset="0"/>
                  </a:rPr>
                  <a:t>Primitive Impedance Matrix for Overhead Lines</a:t>
                </a:r>
              </a:p>
              <a:p>
                <a:pPr marL="342900" indent="-342900"/>
                <a:endParaRPr lang="en-US" sz="2800" dirty="0" smtClean="0"/>
              </a:p>
              <a:p>
                <a:pPr marL="342900" indent="-342900">
                  <a:buFont typeface="Wingdings" pitchFamily="2" charset="2"/>
                  <a:buChar char="Ø"/>
                </a:pPr>
                <a:r>
                  <a:rPr lang="en-US" sz="2400" dirty="0" smtClean="0">
                    <a:latin typeface="Times New Roman" pitchFamily="18" charset="0"/>
                    <a:cs typeface="Times New Roman" pitchFamily="18" charset="0"/>
                  </a:rPr>
                  <a:t>The Modified Carson’s Equations (30 &amp; 31) are used to compute the elements of the “primitive impedance matrix”. </a:t>
                </a:r>
              </a:p>
              <a:p>
                <a:pPr marL="342900" indent="-342900">
                  <a:buFont typeface="Wingdings" pitchFamily="2" charset="2"/>
                  <a:buChar char="Ø"/>
                </a:pPr>
                <a:endParaRPr lang="en-US" sz="2400" dirty="0" smtClean="0">
                  <a:latin typeface="Times New Roman" pitchFamily="18" charset="0"/>
                  <a:cs typeface="Times New Roman" pitchFamily="18" charset="0"/>
                </a:endParaRPr>
              </a:p>
              <a:p>
                <a:pPr marL="342900" indent="-342900">
                  <a:buFont typeface="Wingdings" pitchFamily="2" charset="2"/>
                  <a:buChar char="Ø"/>
                </a:pPr>
                <a:r>
                  <a:rPr lang="en-US" sz="2400" dirty="0" smtClean="0">
                    <a:latin typeface="Times New Roman" pitchFamily="18" charset="0"/>
                    <a:cs typeface="Times New Roman" pitchFamily="18" charset="0"/>
                  </a:rPr>
                  <a:t>The primitive impedance matrix for a three-phase line consisting of </a:t>
                </a:r>
                <a14:m>
                  <m:oMath xmlns:m="http://schemas.openxmlformats.org/officeDocument/2006/math">
                    <m:r>
                      <a:rPr lang="en-US" sz="2400" i="1" dirty="0" smtClean="0">
                        <a:latin typeface="Cambria Math"/>
                        <a:cs typeface="Times New Roman" pitchFamily="18" charset="0"/>
                      </a:rPr>
                      <m:t>𝑚</m:t>
                    </m:r>
                  </m:oMath>
                </a14:m>
                <a:r>
                  <a:rPr lang="en-US" sz="2400" dirty="0" smtClean="0">
                    <a:latin typeface="Times New Roman" pitchFamily="18" charset="0"/>
                    <a:cs typeface="Times New Roman" pitchFamily="18" charset="0"/>
                  </a:rPr>
                  <a:t> neutrals will be of the form:</a:t>
                </a:r>
                <a:endParaRPr lang="en-US" sz="2400" dirty="0">
                  <a:latin typeface="Times New Roman" pitchFamily="18" charset="0"/>
                  <a:cs typeface="Times New Roman" pitchFamily="18" charset="0"/>
                </a:endParaRPr>
              </a:p>
            </p:txBody>
          </p:sp>
        </mc:Choice>
        <mc:Fallback xmlns="">
          <p:sp>
            <p:nvSpPr>
              <p:cNvPr id="2" name="TextBox 1"/>
              <p:cNvSpPr txBox="1">
                <a:spLocks noRot="1" noChangeAspect="1" noMove="1" noResize="1" noEditPoints="1" noAdjustHandles="1" noChangeArrowheads="1" noChangeShapeType="1" noTextEdit="1"/>
              </p:cNvSpPr>
              <p:nvPr/>
            </p:nvSpPr>
            <p:spPr>
              <a:xfrm>
                <a:off x="0" y="762000"/>
                <a:ext cx="9144000" cy="2800767"/>
              </a:xfrm>
              <a:prstGeom prst="rect">
                <a:avLst/>
              </a:prstGeom>
              <a:blipFill rotWithShape="1">
                <a:blip r:embed="rId4"/>
                <a:stretch>
                  <a:fillRect l="-867" t="-2397" b="-4139"/>
                </a:stretch>
              </a:blipFill>
            </p:spPr>
            <p:txBody>
              <a:bodyPr/>
              <a:lstStyle/>
              <a:p>
                <a:r>
                  <a:rPr lang="en-US">
                    <a:noFill/>
                  </a:rPr>
                  <a:t> </a:t>
                </a:r>
              </a:p>
            </p:txBody>
          </p:sp>
        </mc:Fallback>
      </mc:AlternateContent>
      <p:sp>
        <p:nvSpPr>
          <p:cNvPr id="3" name="TextBox 2"/>
          <p:cNvSpPr txBox="1"/>
          <p:nvPr/>
        </p:nvSpPr>
        <p:spPr>
          <a:xfrm>
            <a:off x="0" y="0"/>
            <a:ext cx="9144000" cy="584775"/>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Series impedance of Overhead Lines (</a:t>
            </a:r>
            <a:r>
              <a:rPr lang="en-US" sz="3200" dirty="0" err="1" smtClean="0">
                <a:latin typeface="Times New Roman" pitchFamily="18" charset="0"/>
                <a:cs typeface="Times New Roman" pitchFamily="18" charset="0"/>
              </a:rPr>
              <a:t>Contd</a:t>
            </a:r>
            <a:r>
              <a:rPr lang="en-US" sz="3200" dirty="0" smtClean="0">
                <a:latin typeface="Times New Roman" pitchFamily="18" charset="0"/>
                <a:cs typeface="Times New Roman" pitchFamily="18" charset="0"/>
              </a:rPr>
              <a:t>…)</a:t>
            </a:r>
          </a:p>
        </p:txBody>
      </p:sp>
      <p:cxnSp>
        <p:nvCxnSpPr>
          <p:cNvPr id="8" name="Straight Connector 7"/>
          <p:cNvCxnSpPr/>
          <p:nvPr/>
        </p:nvCxnSpPr>
        <p:spPr>
          <a:xfrm>
            <a:off x="4572000" y="3657600"/>
            <a:ext cx="0" cy="259080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H="1">
            <a:off x="2057400" y="4953000"/>
            <a:ext cx="5715001" cy="0"/>
          </a:xfrm>
          <a:prstGeom prst="line">
            <a:avLst/>
          </a:prstGeom>
          <a:noFill/>
          <a:ln w="9525" cap="flat" cmpd="sng" algn="ctr">
            <a:solidFill>
              <a:sysClr val="windowText" lastClr="000000"/>
            </a:solidFill>
            <a:prstDash val="dash"/>
          </a:ln>
          <a:effectLst/>
        </p:spPr>
      </p:cxnSp>
      <p:sp>
        <p:nvSpPr>
          <p:cNvPr id="10" name="Rectangle 21"/>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1" name="Rectangle 22"/>
          <p:cNvSpPr>
            <a:spLocks noChangeArrowheads="1"/>
          </p:cNvSpPr>
          <p:nvPr/>
        </p:nvSpPr>
        <p:spPr bwMode="auto">
          <a:xfrm>
            <a:off x="0" y="45720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Tree>
    <p:extLst>
      <p:ext uri="{BB962C8B-B14F-4D97-AF65-F5344CB8AC3E}">
        <p14:creationId xmlns:p14="http://schemas.microsoft.com/office/powerpoint/2010/main" val="1764789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1: </a:t>
            </a:r>
            <a:r>
              <a:rPr lang="en-US" dirty="0"/>
              <a:t>Overhead Lines </a:t>
            </a:r>
          </a:p>
        </p:txBody>
      </p:sp>
      <p:sp>
        <p:nvSpPr>
          <p:cNvPr id="3" name="Content Placeholder 2"/>
          <p:cNvSpPr>
            <a:spLocks noGrp="1"/>
          </p:cNvSpPr>
          <p:nvPr>
            <p:ph idx="1"/>
          </p:nvPr>
        </p:nvSpPr>
        <p:spPr/>
        <p:txBody>
          <a:bodyPr>
            <a:normAutofit fontScale="77500" lnSpcReduction="20000"/>
          </a:bodyPr>
          <a:lstStyle/>
          <a:p>
            <a:pPr>
              <a:spcAft>
                <a:spcPts val="600"/>
              </a:spcAft>
            </a:pPr>
            <a:r>
              <a:rPr lang="en-US" sz="3100" dirty="0" smtClean="0"/>
              <a:t>Series </a:t>
            </a:r>
            <a:r>
              <a:rPr lang="en-US" sz="3100" dirty="0"/>
              <a:t>impedance of Overhead Lines</a:t>
            </a:r>
          </a:p>
          <a:p>
            <a:pPr marL="971550" lvl="1" indent="-457200">
              <a:spcAft>
                <a:spcPts val="600"/>
              </a:spcAft>
            </a:pPr>
            <a:r>
              <a:rPr lang="en-US" sz="2600" dirty="0"/>
              <a:t>Transposed Three-phase Lines</a:t>
            </a:r>
          </a:p>
          <a:p>
            <a:pPr marL="971550" lvl="1" indent="-457200">
              <a:spcAft>
                <a:spcPts val="600"/>
              </a:spcAft>
            </a:pPr>
            <a:r>
              <a:rPr lang="en-US" sz="2600" dirty="0" err="1"/>
              <a:t>Untransposed</a:t>
            </a:r>
            <a:r>
              <a:rPr lang="en-US" sz="2600" dirty="0"/>
              <a:t> Distribution Lines</a:t>
            </a:r>
          </a:p>
          <a:p>
            <a:pPr marL="971550" lvl="1" indent="-457200">
              <a:spcAft>
                <a:spcPts val="600"/>
              </a:spcAft>
            </a:pPr>
            <a:r>
              <a:rPr lang="en-US" sz="2600" dirty="0"/>
              <a:t>Carson’s Equations</a:t>
            </a:r>
          </a:p>
          <a:p>
            <a:pPr marL="971550" lvl="1" indent="-457200">
              <a:spcAft>
                <a:spcPts val="600"/>
              </a:spcAft>
            </a:pPr>
            <a:r>
              <a:rPr lang="en-US" sz="2600" dirty="0"/>
              <a:t>Modified Carson’s Equations</a:t>
            </a:r>
          </a:p>
          <a:p>
            <a:pPr marL="971550" lvl="1" indent="-457200">
              <a:spcAft>
                <a:spcPts val="600"/>
              </a:spcAft>
            </a:pPr>
            <a:r>
              <a:rPr lang="en-US" sz="2600" dirty="0"/>
              <a:t>Primitive Impedance Matrix for Overhead Lines</a:t>
            </a:r>
          </a:p>
          <a:p>
            <a:pPr marL="971550" lvl="1" indent="-457200">
              <a:spcAft>
                <a:spcPts val="600"/>
              </a:spcAft>
            </a:pPr>
            <a:r>
              <a:rPr lang="en-US" sz="2600" dirty="0"/>
              <a:t>Phase Impedance Matrix for Overhead Lines</a:t>
            </a:r>
          </a:p>
          <a:p>
            <a:pPr marL="971550" lvl="1" indent="-457200">
              <a:spcAft>
                <a:spcPts val="600"/>
              </a:spcAft>
            </a:pPr>
            <a:r>
              <a:rPr lang="en-US" sz="2600" dirty="0"/>
              <a:t>Sequence Impedances</a:t>
            </a:r>
          </a:p>
          <a:p>
            <a:pPr marL="971550" lvl="1" indent="-457200">
              <a:spcAft>
                <a:spcPts val="600"/>
              </a:spcAft>
            </a:pPr>
            <a:r>
              <a:rPr lang="en-US" sz="2600" dirty="0"/>
              <a:t>Parallel Overhead Distribution Lines</a:t>
            </a:r>
          </a:p>
          <a:p>
            <a:pPr>
              <a:spcAft>
                <a:spcPts val="600"/>
              </a:spcAft>
            </a:pPr>
            <a:r>
              <a:rPr lang="en-US" sz="3100" dirty="0"/>
              <a:t>Shunt Admittance of Overhead Parallel Lines</a:t>
            </a:r>
          </a:p>
          <a:p>
            <a:pPr>
              <a:spcAft>
                <a:spcPts val="600"/>
              </a:spcAft>
            </a:pPr>
            <a:r>
              <a:rPr lang="en-US" sz="3100" dirty="0"/>
              <a:t>General Voltage Drop Equation </a:t>
            </a:r>
            <a:r>
              <a:rPr lang="en-US" sz="3100" b="1" dirty="0">
                <a:solidFill>
                  <a:srgbClr val="FF0000"/>
                </a:solidFill>
              </a:rPr>
              <a:t>(examples from Kevin) </a:t>
            </a:r>
          </a:p>
          <a:p>
            <a:endParaRPr lang="en-US" dirty="0"/>
          </a:p>
        </p:txBody>
      </p:sp>
    </p:spTree>
    <p:extLst>
      <p:ext uri="{BB962C8B-B14F-4D97-AF65-F5344CB8AC3E}">
        <p14:creationId xmlns:p14="http://schemas.microsoft.com/office/powerpoint/2010/main" val="2239920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762000"/>
            <a:ext cx="9144000" cy="1323439"/>
          </a:xfrm>
          <a:prstGeom prst="rect">
            <a:avLst/>
          </a:prstGeom>
          <a:noFill/>
        </p:spPr>
        <p:txBody>
          <a:bodyPr wrap="square" rtlCol="0">
            <a:spAutoFit/>
          </a:bodyPr>
          <a:lstStyle/>
          <a:p>
            <a:pPr marL="342900" indent="-342900"/>
            <a:r>
              <a:rPr lang="en-US" sz="2800" dirty="0" smtClean="0"/>
              <a:t>	</a:t>
            </a:r>
            <a:r>
              <a:rPr lang="en-US" sz="2800" dirty="0" smtClean="0">
                <a:latin typeface="Times New Roman" pitchFamily="18" charset="0"/>
                <a:cs typeface="Times New Roman" pitchFamily="18" charset="0"/>
              </a:rPr>
              <a:t>Primitive Impedance Matrix for Overhead Lines</a:t>
            </a:r>
          </a:p>
          <a:p>
            <a:pPr marL="342900" indent="-342900"/>
            <a:endParaRPr lang="en-US" sz="2800" dirty="0" smtClean="0">
              <a:latin typeface="Times New Roman" pitchFamily="18" charset="0"/>
              <a:cs typeface="Times New Roman" pitchFamily="18" charset="0"/>
            </a:endParaRPr>
          </a:p>
          <a:p>
            <a:pPr marL="342900" indent="-342900">
              <a:buFont typeface="Wingdings" pitchFamily="2" charset="2"/>
              <a:buChar char="Ø"/>
            </a:pPr>
            <a:r>
              <a:rPr lang="en-US" sz="2400" dirty="0" smtClean="0">
                <a:latin typeface="Times New Roman" pitchFamily="18" charset="0"/>
                <a:cs typeface="Times New Roman" pitchFamily="18" charset="0"/>
              </a:rPr>
              <a:t>In partitioned form, Equation (32) becomes:</a:t>
            </a:r>
            <a:endParaRPr lang="en-US" sz="2400" dirty="0">
              <a:latin typeface="Times New Roman" pitchFamily="18" charset="0"/>
              <a:cs typeface="Times New Roman" pitchFamily="18" charset="0"/>
            </a:endParaRPr>
          </a:p>
        </p:txBody>
      </p:sp>
      <p:sp>
        <p:nvSpPr>
          <p:cNvPr id="3" name="TextBox 2"/>
          <p:cNvSpPr txBox="1"/>
          <p:nvPr/>
        </p:nvSpPr>
        <p:spPr>
          <a:xfrm>
            <a:off x="0" y="0"/>
            <a:ext cx="9144000" cy="584775"/>
          </a:xfrm>
          <a:prstGeom prst="rect">
            <a:avLst/>
          </a:prstGeom>
          <a:noFill/>
        </p:spPr>
        <p:txBody>
          <a:bodyPr wrap="square" rtlCol="0">
            <a:spAutoFit/>
          </a:bodyPr>
          <a:lstStyle/>
          <a:p>
            <a:pPr marL="342900" indent="-342900" algn="ctr"/>
            <a:r>
              <a:rPr lang="en-US" sz="3200" dirty="0">
                <a:latin typeface="Times New Roman" pitchFamily="18" charset="0"/>
                <a:cs typeface="Times New Roman" pitchFamily="18" charset="0"/>
              </a:rPr>
              <a:t>Series impedance of Overhead Lines (</a:t>
            </a:r>
            <a:r>
              <a:rPr lang="en-US" sz="3200" dirty="0" err="1">
                <a:latin typeface="Times New Roman" pitchFamily="18" charset="0"/>
                <a:cs typeface="Times New Roman" pitchFamily="18" charset="0"/>
              </a:rPr>
              <a:t>Contd</a:t>
            </a:r>
            <a:r>
              <a:rPr lang="en-US" sz="3200" dirty="0">
                <a:latin typeface="Times New Roman" pitchFamily="18" charset="0"/>
                <a:cs typeface="Times New Roman" pitchFamily="18" charset="0"/>
              </a:rPr>
              <a:t>…)</a:t>
            </a:r>
          </a:p>
        </p:txBody>
      </p:sp>
      <mc:AlternateContent xmlns:mc="http://schemas.openxmlformats.org/markup-compatibility/2006" xmlns:a14="http://schemas.microsoft.com/office/drawing/2010/main">
        <mc:Choice Requires="a14">
          <p:sp>
            <p:nvSpPr>
              <p:cNvPr id="4" name="Rectangle 3"/>
              <p:cNvSpPr/>
              <p:nvPr/>
            </p:nvSpPr>
            <p:spPr>
              <a:xfrm>
                <a:off x="1866900" y="2590800"/>
                <a:ext cx="5410200" cy="1050224"/>
              </a:xfrm>
              <a:prstGeom prst="rect">
                <a:avLst/>
              </a:prstGeom>
            </p:spPr>
            <p:txBody>
              <a:bodyPr wrap="square">
                <a:spAutoFit/>
              </a:bodyPr>
              <a:lstStyle/>
              <a:p>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acc>
                              <m:accPr>
                                <m:chr m:val="̂"/>
                                <m:ctrlPr>
                                  <a:rPr lang="en-US" sz="2400" i="1">
                                    <a:latin typeface="Cambria Math"/>
                                  </a:rPr>
                                </m:ctrlPr>
                              </m:accPr>
                              <m:e>
                                <m:r>
                                  <a:rPr lang="en-US" sz="2400" i="1">
                                    <a:latin typeface="Cambria Math"/>
                                  </a:rPr>
                                  <m:t>𝑧</m:t>
                                </m:r>
                              </m:e>
                            </m:acc>
                          </m:e>
                          <m:sub>
                            <m:r>
                              <a:rPr lang="en-US" sz="2400" i="1">
                                <a:latin typeface="Cambria Math"/>
                              </a:rPr>
                              <m:t>𝑝𝑟𝑖𝑚𝑖𝑡𝑖𝑣𝑒</m:t>
                            </m:r>
                          </m:sub>
                        </m:sSub>
                      </m:e>
                    </m:d>
                    <m:r>
                      <a:rPr lang="en-US" sz="2400" i="1">
                        <a:latin typeface="Cambria Math"/>
                      </a:rPr>
                      <m:t>=</m:t>
                    </m:r>
                    <m:d>
                      <m:dPr>
                        <m:begChr m:val="["/>
                        <m:endChr m:val="]"/>
                        <m:ctrlPr>
                          <a:rPr lang="en-US" sz="2400" i="1">
                            <a:latin typeface="Cambria Math"/>
                          </a:rPr>
                        </m:ctrlPr>
                      </m:dPr>
                      <m:e>
                        <m:m>
                          <m:mPr>
                            <m:mcs>
                              <m:mc>
                                <m:mcPr>
                                  <m:count m:val="2"/>
                                  <m:mcJc m:val="center"/>
                                </m:mcPr>
                              </m:mc>
                            </m:mcs>
                            <m:ctrlPr>
                              <a:rPr lang="en-US" sz="2400" i="1">
                                <a:latin typeface="Cambria Math"/>
                              </a:rPr>
                            </m:ctrlPr>
                          </m:mPr>
                          <m:mr>
                            <m:e>
                              <m:d>
                                <m:dPr>
                                  <m:begChr m:val="["/>
                                  <m:endChr m:val="]"/>
                                  <m:ctrlPr>
                                    <a:rPr lang="en-US" sz="2400" i="1">
                                      <a:latin typeface="Cambria Math"/>
                                    </a:rPr>
                                  </m:ctrlPr>
                                </m:dPr>
                                <m:e>
                                  <m:sSub>
                                    <m:sSubPr>
                                      <m:ctrlPr>
                                        <a:rPr lang="en-US" sz="2400" i="1">
                                          <a:latin typeface="Cambria Math"/>
                                        </a:rPr>
                                      </m:ctrlPr>
                                    </m:sSubPr>
                                    <m:e>
                                      <m:acc>
                                        <m:accPr>
                                          <m:chr m:val="̂"/>
                                          <m:ctrlPr>
                                            <a:rPr lang="en-US" sz="2400" i="1">
                                              <a:latin typeface="Cambria Math"/>
                                            </a:rPr>
                                          </m:ctrlPr>
                                        </m:accPr>
                                        <m:e>
                                          <m:r>
                                            <a:rPr lang="en-US" sz="2400" i="1">
                                              <a:latin typeface="Cambria Math"/>
                                            </a:rPr>
                                            <m:t>𝑧</m:t>
                                          </m:r>
                                        </m:e>
                                      </m:acc>
                                    </m:e>
                                    <m:sub>
                                      <m:r>
                                        <a:rPr lang="en-US" sz="2400" i="1">
                                          <a:latin typeface="Cambria Math"/>
                                        </a:rPr>
                                        <m:t>𝑖𝑗</m:t>
                                      </m:r>
                                    </m:sub>
                                  </m:sSub>
                                </m:e>
                              </m:d>
                            </m:e>
                            <m:e>
                              <m:d>
                                <m:dPr>
                                  <m:begChr m:val="["/>
                                  <m:endChr m:val="]"/>
                                  <m:ctrlPr>
                                    <a:rPr lang="en-US" sz="2400" i="1">
                                      <a:latin typeface="Cambria Math"/>
                                    </a:rPr>
                                  </m:ctrlPr>
                                </m:dPr>
                                <m:e>
                                  <m:sSub>
                                    <m:sSubPr>
                                      <m:ctrlPr>
                                        <a:rPr lang="en-US" sz="2400" i="1">
                                          <a:latin typeface="Cambria Math"/>
                                        </a:rPr>
                                      </m:ctrlPr>
                                    </m:sSubPr>
                                    <m:e>
                                      <m:acc>
                                        <m:accPr>
                                          <m:chr m:val="̂"/>
                                          <m:ctrlPr>
                                            <a:rPr lang="en-US" sz="2400" i="1">
                                              <a:latin typeface="Cambria Math"/>
                                            </a:rPr>
                                          </m:ctrlPr>
                                        </m:accPr>
                                        <m:e>
                                          <m:r>
                                            <a:rPr lang="en-US" sz="2400" i="1">
                                              <a:latin typeface="Cambria Math"/>
                                            </a:rPr>
                                            <m:t>𝑧</m:t>
                                          </m:r>
                                        </m:e>
                                      </m:acc>
                                    </m:e>
                                    <m:sub>
                                      <m:r>
                                        <a:rPr lang="en-US" sz="2400" i="1">
                                          <a:latin typeface="Cambria Math"/>
                                        </a:rPr>
                                        <m:t>𝑖𝑛</m:t>
                                      </m:r>
                                    </m:sub>
                                  </m:sSub>
                                </m:e>
                              </m:d>
                            </m:e>
                          </m:mr>
                          <m:mr>
                            <m:e>
                              <m:d>
                                <m:dPr>
                                  <m:begChr m:val="["/>
                                  <m:endChr m:val="]"/>
                                  <m:ctrlPr>
                                    <a:rPr lang="en-US" sz="2400" i="1">
                                      <a:latin typeface="Cambria Math"/>
                                    </a:rPr>
                                  </m:ctrlPr>
                                </m:dPr>
                                <m:e>
                                  <m:sSub>
                                    <m:sSubPr>
                                      <m:ctrlPr>
                                        <a:rPr lang="en-US" sz="2400" i="1">
                                          <a:latin typeface="Cambria Math"/>
                                        </a:rPr>
                                      </m:ctrlPr>
                                    </m:sSubPr>
                                    <m:e>
                                      <m:acc>
                                        <m:accPr>
                                          <m:chr m:val="̂"/>
                                          <m:ctrlPr>
                                            <a:rPr lang="en-US" sz="2400" i="1">
                                              <a:latin typeface="Cambria Math"/>
                                            </a:rPr>
                                          </m:ctrlPr>
                                        </m:accPr>
                                        <m:e>
                                          <m:r>
                                            <a:rPr lang="en-US" sz="2400" i="1">
                                              <a:latin typeface="Cambria Math"/>
                                            </a:rPr>
                                            <m:t>𝑧</m:t>
                                          </m:r>
                                        </m:e>
                                      </m:acc>
                                    </m:e>
                                    <m:sub>
                                      <m:r>
                                        <a:rPr lang="en-US" sz="2400" i="1">
                                          <a:latin typeface="Cambria Math"/>
                                        </a:rPr>
                                        <m:t>𝑛𝑗</m:t>
                                      </m:r>
                                    </m:sub>
                                  </m:sSub>
                                </m:e>
                              </m:d>
                            </m:e>
                            <m:e>
                              <m:d>
                                <m:dPr>
                                  <m:begChr m:val="["/>
                                  <m:endChr m:val="]"/>
                                  <m:ctrlPr>
                                    <a:rPr lang="en-US" sz="2400" i="1">
                                      <a:latin typeface="Cambria Math"/>
                                    </a:rPr>
                                  </m:ctrlPr>
                                </m:dPr>
                                <m:e>
                                  <m:sSub>
                                    <m:sSubPr>
                                      <m:ctrlPr>
                                        <a:rPr lang="en-US" sz="2400" i="1">
                                          <a:latin typeface="Cambria Math"/>
                                        </a:rPr>
                                      </m:ctrlPr>
                                    </m:sSubPr>
                                    <m:e>
                                      <m:acc>
                                        <m:accPr>
                                          <m:chr m:val="̂"/>
                                          <m:ctrlPr>
                                            <a:rPr lang="en-US" sz="2400" i="1">
                                              <a:latin typeface="Cambria Math"/>
                                            </a:rPr>
                                          </m:ctrlPr>
                                        </m:accPr>
                                        <m:e>
                                          <m:r>
                                            <a:rPr lang="en-US" sz="2400" i="1">
                                              <a:latin typeface="Cambria Math"/>
                                            </a:rPr>
                                            <m:t>𝑧</m:t>
                                          </m:r>
                                        </m:e>
                                      </m:acc>
                                    </m:e>
                                    <m:sub>
                                      <m:r>
                                        <a:rPr lang="en-US" sz="2400" i="1">
                                          <a:latin typeface="Cambria Math"/>
                                        </a:rPr>
                                        <m:t>𝑛𝑛</m:t>
                                      </m:r>
                                    </m:sub>
                                  </m:sSub>
                                </m:e>
                              </m:d>
                            </m:e>
                          </m:mr>
                        </m:m>
                      </m:e>
                    </m:d>
                  </m:oMath>
                </a14:m>
                <a:r>
                  <a:rPr lang="en-US" sz="2400" dirty="0"/>
                  <a:t>  </a:t>
                </a:r>
                <a:r>
                  <a:rPr lang="en-US" sz="2400" dirty="0" smtClean="0"/>
                  <a:t>	</a:t>
                </a:r>
                <a:r>
                  <a:rPr lang="en-US" sz="2400" dirty="0" smtClean="0">
                    <a:latin typeface="Times New Roman" pitchFamily="18" charset="0"/>
                    <a:cs typeface="Times New Roman" pitchFamily="18" charset="0"/>
                  </a:rPr>
                  <a:t>(33)</a:t>
                </a:r>
                <a:endParaRPr lang="en-US" sz="2400" dirty="0">
                  <a:latin typeface="Times New Roman" pitchFamily="18" charset="0"/>
                  <a:cs typeface="Times New Roman" pitchFamily="18" charset="0"/>
                </a:endParaRPr>
              </a:p>
            </p:txBody>
          </p:sp>
        </mc:Choice>
        <mc:Fallback xmlns="">
          <p:sp>
            <p:nvSpPr>
              <p:cNvPr id="4" name="Rectangle 3"/>
              <p:cNvSpPr>
                <a:spLocks noRot="1" noChangeAspect="1" noMove="1" noResize="1" noEditPoints="1" noAdjustHandles="1" noChangeArrowheads="1" noChangeShapeType="1" noTextEdit="1"/>
              </p:cNvSpPr>
              <p:nvPr/>
            </p:nvSpPr>
            <p:spPr>
              <a:xfrm>
                <a:off x="1866900" y="2590800"/>
                <a:ext cx="5410200" cy="1050224"/>
              </a:xfrm>
              <a:prstGeom prst="rect">
                <a:avLst/>
              </a:prstGeom>
              <a:blipFill rotWithShape="1">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58739308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1: </a:t>
            </a:r>
            <a:r>
              <a:rPr lang="en-US" dirty="0"/>
              <a:t>Overhead Lines </a:t>
            </a:r>
          </a:p>
        </p:txBody>
      </p:sp>
      <p:sp>
        <p:nvSpPr>
          <p:cNvPr id="3" name="Content Placeholder 2"/>
          <p:cNvSpPr>
            <a:spLocks noGrp="1"/>
          </p:cNvSpPr>
          <p:nvPr>
            <p:ph idx="1"/>
          </p:nvPr>
        </p:nvSpPr>
        <p:spPr/>
        <p:txBody>
          <a:bodyPr>
            <a:normAutofit fontScale="77500" lnSpcReduction="20000"/>
          </a:bodyPr>
          <a:lstStyle/>
          <a:p>
            <a:pPr>
              <a:spcAft>
                <a:spcPts val="600"/>
              </a:spcAft>
            </a:pPr>
            <a:r>
              <a:rPr lang="en-US" sz="3100" dirty="0" smtClean="0"/>
              <a:t>Series </a:t>
            </a:r>
            <a:r>
              <a:rPr lang="en-US" sz="3100" dirty="0"/>
              <a:t>impedance of Overhead Lines</a:t>
            </a:r>
          </a:p>
          <a:p>
            <a:pPr marL="971550" lvl="1" indent="-457200">
              <a:spcAft>
                <a:spcPts val="600"/>
              </a:spcAft>
            </a:pPr>
            <a:r>
              <a:rPr lang="en-US" sz="2600" dirty="0"/>
              <a:t>Transposed Three-phase Lines</a:t>
            </a:r>
          </a:p>
          <a:p>
            <a:pPr marL="971550" lvl="1" indent="-457200">
              <a:spcAft>
                <a:spcPts val="600"/>
              </a:spcAft>
            </a:pPr>
            <a:r>
              <a:rPr lang="en-US" sz="2600" dirty="0" err="1"/>
              <a:t>Untransposed</a:t>
            </a:r>
            <a:r>
              <a:rPr lang="en-US" sz="2600" dirty="0"/>
              <a:t> Distribution Lines</a:t>
            </a:r>
          </a:p>
          <a:p>
            <a:pPr marL="971550" lvl="1" indent="-457200">
              <a:spcAft>
                <a:spcPts val="600"/>
              </a:spcAft>
            </a:pPr>
            <a:r>
              <a:rPr lang="en-US" sz="2600" dirty="0"/>
              <a:t>Carson’s Equations</a:t>
            </a:r>
          </a:p>
          <a:p>
            <a:pPr marL="971550" lvl="1" indent="-457200">
              <a:spcAft>
                <a:spcPts val="600"/>
              </a:spcAft>
            </a:pPr>
            <a:r>
              <a:rPr lang="en-US" sz="2600" dirty="0"/>
              <a:t>Modified Carson’s Equations</a:t>
            </a:r>
          </a:p>
          <a:p>
            <a:pPr marL="971550" lvl="1" indent="-457200">
              <a:spcAft>
                <a:spcPts val="600"/>
              </a:spcAft>
            </a:pPr>
            <a:r>
              <a:rPr lang="en-US" sz="2600" dirty="0"/>
              <a:t>Primitive Impedance Matrix for Overhead Lines</a:t>
            </a:r>
          </a:p>
          <a:p>
            <a:pPr marL="971550" lvl="1" indent="-457200">
              <a:spcAft>
                <a:spcPts val="600"/>
              </a:spcAft>
            </a:pPr>
            <a:r>
              <a:rPr lang="en-US" sz="2600" b="1" u="sng" dirty="0"/>
              <a:t>Phase Impedance Matrix for Overhead Lines</a:t>
            </a:r>
          </a:p>
          <a:p>
            <a:pPr marL="971550" lvl="1" indent="-457200">
              <a:spcAft>
                <a:spcPts val="600"/>
              </a:spcAft>
            </a:pPr>
            <a:r>
              <a:rPr lang="en-US" sz="2600" dirty="0"/>
              <a:t>Sequence Impedances</a:t>
            </a:r>
          </a:p>
          <a:p>
            <a:pPr marL="971550" lvl="1" indent="-457200">
              <a:spcAft>
                <a:spcPts val="600"/>
              </a:spcAft>
            </a:pPr>
            <a:r>
              <a:rPr lang="en-US" sz="2600" dirty="0"/>
              <a:t>Parallel Overhead Distribution Lines</a:t>
            </a:r>
          </a:p>
          <a:p>
            <a:pPr>
              <a:spcAft>
                <a:spcPts val="600"/>
              </a:spcAft>
            </a:pPr>
            <a:r>
              <a:rPr lang="en-US" sz="3100" dirty="0"/>
              <a:t>Shunt Admittance of Overhead Parallel Lines</a:t>
            </a:r>
          </a:p>
          <a:p>
            <a:pPr>
              <a:spcAft>
                <a:spcPts val="600"/>
              </a:spcAft>
            </a:pPr>
            <a:r>
              <a:rPr lang="en-US" sz="3100" dirty="0"/>
              <a:t>General Voltage Drop </a:t>
            </a:r>
            <a:r>
              <a:rPr lang="en-US" sz="3100" dirty="0" smtClean="0"/>
              <a:t>Equation</a:t>
            </a:r>
            <a:endParaRPr lang="en-US" dirty="0"/>
          </a:p>
        </p:txBody>
      </p:sp>
    </p:spTree>
    <p:extLst>
      <p:ext uri="{BB962C8B-B14F-4D97-AF65-F5344CB8AC3E}">
        <p14:creationId xmlns:p14="http://schemas.microsoft.com/office/powerpoint/2010/main" val="2162607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5536" y="545574"/>
            <a:ext cx="9144000" cy="523220"/>
          </a:xfrm>
          <a:prstGeom prst="rect">
            <a:avLst/>
          </a:prstGeom>
          <a:noFill/>
        </p:spPr>
        <p:txBody>
          <a:bodyPr wrap="square" rtlCol="0">
            <a:spAutoFit/>
          </a:bodyPr>
          <a:lstStyle/>
          <a:p>
            <a:pPr marL="342900" indent="-342900"/>
            <a:r>
              <a:rPr lang="en-US" sz="2800" dirty="0" smtClean="0">
                <a:latin typeface="Times New Roman" pitchFamily="18" charset="0"/>
                <a:cs typeface="Times New Roman" pitchFamily="18" charset="0"/>
              </a:rPr>
              <a:t>Phase Impedance Matrix for Overhead Lines</a:t>
            </a:r>
            <a:endParaRPr lang="en-US" sz="2800" dirty="0">
              <a:latin typeface="Times New Roman" pitchFamily="18" charset="0"/>
              <a:cs typeface="Times New Roman" pitchFamily="18" charset="0"/>
            </a:endParaRPr>
          </a:p>
        </p:txBody>
      </p:sp>
      <p:sp>
        <p:nvSpPr>
          <p:cNvPr id="3" name="TextBox 2"/>
          <p:cNvSpPr txBox="1"/>
          <p:nvPr/>
        </p:nvSpPr>
        <p:spPr>
          <a:xfrm>
            <a:off x="0" y="0"/>
            <a:ext cx="9144000" cy="584775"/>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Series impedance of Overhead Lines (</a:t>
            </a:r>
            <a:r>
              <a:rPr lang="en-US" sz="3200" dirty="0" err="1" smtClean="0">
                <a:latin typeface="Times New Roman" pitchFamily="18" charset="0"/>
                <a:cs typeface="Times New Roman" pitchFamily="18" charset="0"/>
              </a:rPr>
              <a:t>Contd</a:t>
            </a:r>
            <a:r>
              <a:rPr lang="en-US" sz="3200" dirty="0" smtClean="0">
                <a:latin typeface="Times New Roman" pitchFamily="18" charset="0"/>
                <a:cs typeface="Times New Roman" pitchFamily="18" charset="0"/>
              </a:rPr>
              <a:t>…)</a:t>
            </a:r>
          </a:p>
        </p:txBody>
      </p:sp>
      <p:sp>
        <p:nvSpPr>
          <p:cNvPr id="4" name="Rectangle 3"/>
          <p:cNvSpPr/>
          <p:nvPr/>
        </p:nvSpPr>
        <p:spPr>
          <a:xfrm>
            <a:off x="-15535" y="739676"/>
            <a:ext cx="9144000" cy="2308324"/>
          </a:xfrm>
          <a:prstGeom prst="rect">
            <a:avLst/>
          </a:prstGeom>
        </p:spPr>
        <p:txBody>
          <a:bodyPr wrap="square">
            <a:spAutoFit/>
          </a:bodyPr>
          <a:lstStyle/>
          <a:p>
            <a:pPr marL="342900" indent="-342900" algn="just">
              <a:buFont typeface="Wingdings" pitchFamily="2" charset="2"/>
              <a:buChar char="Ø"/>
            </a:pPr>
            <a:endParaRPr lang="en-US" sz="2400" dirty="0" smtClean="0">
              <a:latin typeface="Times New Roman" pitchFamily="18" charset="0"/>
              <a:cs typeface="Times New Roman" pitchFamily="18" charset="0"/>
            </a:endParaRPr>
          </a:p>
          <a:p>
            <a:pPr marL="342900" indent="-342900" algn="just">
              <a:buFont typeface="Wingdings" pitchFamily="2" charset="2"/>
              <a:buChar char="Ø"/>
            </a:pPr>
            <a:r>
              <a:rPr lang="en-US" sz="2400" dirty="0" smtClean="0">
                <a:latin typeface="Times New Roman" pitchFamily="18" charset="0"/>
                <a:cs typeface="Times New Roman" pitchFamily="18" charset="0"/>
              </a:rPr>
              <a:t>For most applications, the primitive impedance matrix needs to be reduced to a 3X3 “phase frame” matrix consisting of the self and mutual equivalent impedances for the three phases. Figure 5.0 shows a four-wire grounded neutral line segment</a:t>
            </a:r>
          </a:p>
          <a:p>
            <a:endParaRPr lang="en-US" sz="2400" dirty="0">
              <a:latin typeface="Times New Roman" pitchFamily="18" charset="0"/>
              <a:cs typeface="Times New Roman" pitchFamily="18" charset="0"/>
            </a:endParaRP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7998" y="2743200"/>
            <a:ext cx="7208004" cy="3505200"/>
          </a:xfrm>
          <a:prstGeom prst="rect">
            <a:avLst/>
          </a:prstGeom>
        </p:spPr>
      </p:pic>
      <p:sp>
        <p:nvSpPr>
          <p:cNvPr id="5" name="TextBox 4"/>
          <p:cNvSpPr txBox="1"/>
          <p:nvPr/>
        </p:nvSpPr>
        <p:spPr>
          <a:xfrm>
            <a:off x="22371" y="6396335"/>
            <a:ext cx="1600200" cy="461665"/>
          </a:xfrm>
          <a:prstGeom prst="rect">
            <a:avLst/>
          </a:prstGeom>
          <a:noFill/>
        </p:spPr>
        <p:txBody>
          <a:bodyPr wrap="square" rtlCol="0">
            <a:spAutoFit/>
          </a:bodyPr>
          <a:lstStyle/>
          <a:p>
            <a:r>
              <a:rPr lang="en-US" sz="2400" b="1" dirty="0" smtClean="0">
                <a:latin typeface="Times New Roman" pitchFamily="18" charset="0"/>
                <a:cs typeface="Times New Roman" pitchFamily="18" charset="0"/>
              </a:rPr>
              <a:t>Figure 5.0</a:t>
            </a:r>
            <a:endParaRPr lang="en-US" sz="2400" b="1" dirty="0">
              <a:latin typeface="Times New Roman" pitchFamily="18" charset="0"/>
              <a:cs typeface="Times New Roman" pitchFamily="18" charset="0"/>
            </a:endParaRPr>
          </a:p>
        </p:txBody>
      </p:sp>
    </p:spTree>
    <p:extLst>
      <p:ext uri="{BB962C8B-B14F-4D97-AF65-F5344CB8AC3E}">
        <p14:creationId xmlns:p14="http://schemas.microsoft.com/office/powerpoint/2010/main" val="929103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559375"/>
            <a:ext cx="9144000" cy="523220"/>
          </a:xfrm>
          <a:prstGeom prst="rect">
            <a:avLst/>
          </a:prstGeom>
          <a:noFill/>
        </p:spPr>
        <p:txBody>
          <a:bodyPr wrap="square" rtlCol="0">
            <a:spAutoFit/>
          </a:bodyPr>
          <a:lstStyle/>
          <a:p>
            <a:pPr marL="342900" indent="-342900"/>
            <a:r>
              <a:rPr lang="en-US" sz="2800" dirty="0" smtClean="0">
                <a:latin typeface="Times New Roman" pitchFamily="18" charset="0"/>
                <a:cs typeface="Times New Roman" pitchFamily="18" charset="0"/>
              </a:rPr>
              <a:t>Phase Impedance Matrix for Overhead Lines (</a:t>
            </a:r>
            <a:r>
              <a:rPr lang="en-US" sz="2800" dirty="0" err="1" smtClean="0">
                <a:latin typeface="Times New Roman" pitchFamily="18" charset="0"/>
                <a:cs typeface="Times New Roman" pitchFamily="18" charset="0"/>
              </a:rPr>
              <a:t>Contd</a:t>
            </a:r>
            <a:r>
              <a:rPr lang="en-US" sz="2800" dirty="0" smtClean="0">
                <a:latin typeface="Times New Roman" pitchFamily="18" charset="0"/>
                <a:cs typeface="Times New Roman" pitchFamily="18" charset="0"/>
              </a:rPr>
              <a:t>…)</a:t>
            </a:r>
            <a:endParaRPr lang="en-US" sz="2800" dirty="0">
              <a:latin typeface="Times New Roman" pitchFamily="18" charset="0"/>
              <a:cs typeface="Times New Roman" pitchFamily="18" charset="0"/>
            </a:endParaRPr>
          </a:p>
        </p:txBody>
      </p:sp>
      <p:sp>
        <p:nvSpPr>
          <p:cNvPr id="3" name="TextBox 2"/>
          <p:cNvSpPr txBox="1"/>
          <p:nvPr/>
        </p:nvSpPr>
        <p:spPr>
          <a:xfrm>
            <a:off x="0" y="0"/>
            <a:ext cx="9144000" cy="584775"/>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Series impedance of Overhead Lines (</a:t>
            </a:r>
            <a:r>
              <a:rPr lang="en-US" sz="3200" dirty="0" err="1" smtClean="0">
                <a:latin typeface="Times New Roman" pitchFamily="18" charset="0"/>
                <a:cs typeface="Times New Roman" pitchFamily="18" charset="0"/>
              </a:rPr>
              <a:t>Contd</a:t>
            </a:r>
            <a:r>
              <a:rPr lang="en-US" sz="3200" dirty="0" smtClean="0">
                <a:latin typeface="Times New Roman" pitchFamily="18" charset="0"/>
                <a:cs typeface="Times New Roman" pitchFamily="18" charset="0"/>
              </a:rPr>
              <a:t>…)</a:t>
            </a:r>
          </a:p>
        </p:txBody>
      </p:sp>
      <p:sp>
        <p:nvSpPr>
          <p:cNvPr id="4" name="Rectangle 3"/>
          <p:cNvSpPr/>
          <p:nvPr/>
        </p:nvSpPr>
        <p:spPr>
          <a:xfrm>
            <a:off x="-15536" y="807184"/>
            <a:ext cx="9314561" cy="707886"/>
          </a:xfrm>
          <a:prstGeom prst="rect">
            <a:avLst/>
          </a:prstGeom>
        </p:spPr>
        <p:txBody>
          <a:bodyPr wrap="square">
            <a:spAutoFit/>
          </a:bodyPr>
          <a:lstStyle/>
          <a:p>
            <a:endParaRPr lang="en-US" sz="2000" dirty="0" smtClean="0"/>
          </a:p>
          <a:p>
            <a:endParaRPr lang="en-US" sz="2000" dirty="0"/>
          </a:p>
        </p:txBody>
      </p:sp>
      <mc:AlternateContent xmlns:mc="http://schemas.openxmlformats.org/markup-compatibility/2006" xmlns:a14="http://schemas.microsoft.com/office/drawing/2010/main">
        <mc:Choice Requires="a14">
          <p:sp>
            <p:nvSpPr>
              <p:cNvPr id="5" name="Rectangle 4"/>
              <p:cNvSpPr/>
              <p:nvPr/>
            </p:nvSpPr>
            <p:spPr>
              <a:xfrm>
                <a:off x="457200" y="4751104"/>
                <a:ext cx="9144000" cy="1802096"/>
              </a:xfrm>
              <a:prstGeom prst="rect">
                <a:avLst/>
              </a:prstGeom>
            </p:spPr>
            <p:txBody>
              <a:bodyPr wrap="square">
                <a:spAutoFit/>
              </a:bodyPr>
              <a:lstStyle/>
              <a:p>
                <a:pPr algn="ctr"/>
                <a14:m>
                  <m:oMath xmlns:m="http://schemas.openxmlformats.org/officeDocument/2006/math">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𝑉</m:t>
                                  </m:r>
                                </m:e>
                                <m:sub>
                                  <m:r>
                                    <a:rPr lang="en-US" sz="2400" i="1">
                                      <a:latin typeface="Cambria Math"/>
                                    </a:rPr>
                                    <m:t>𝑎𝑔</m:t>
                                  </m:r>
                                </m:sub>
                              </m:sSub>
                            </m:e>
                          </m:mr>
                          <m:m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𝑉</m:t>
                                        </m:r>
                                      </m:e>
                                      <m:sub>
                                        <m:r>
                                          <a:rPr lang="en-US" sz="2400" i="1">
                                            <a:latin typeface="Cambria Math"/>
                                          </a:rPr>
                                          <m:t>𝑏𝑔</m:t>
                                        </m:r>
                                      </m:sub>
                                    </m:sSub>
                                  </m:e>
                                </m:mr>
                                <m:mr>
                                  <m:e>
                                    <m:sSub>
                                      <m:sSubPr>
                                        <m:ctrlPr>
                                          <a:rPr lang="en-US" sz="2400" i="1">
                                            <a:latin typeface="Cambria Math"/>
                                          </a:rPr>
                                        </m:ctrlPr>
                                      </m:sSubPr>
                                      <m:e>
                                        <m:r>
                                          <a:rPr lang="en-US" sz="2400" i="1">
                                            <a:latin typeface="Cambria Math"/>
                                          </a:rPr>
                                          <m:t>𝑉</m:t>
                                        </m:r>
                                      </m:e>
                                      <m:sub>
                                        <m:r>
                                          <a:rPr lang="en-US" sz="2400" i="1">
                                            <a:latin typeface="Cambria Math"/>
                                          </a:rPr>
                                          <m:t>𝑐𝑔</m:t>
                                        </m:r>
                                      </m:sub>
                                    </m:sSub>
                                  </m:e>
                                </m:mr>
                                <m:mr>
                                  <m:e>
                                    <m:sSub>
                                      <m:sSubPr>
                                        <m:ctrlPr>
                                          <a:rPr lang="en-US" sz="2400" i="1">
                                            <a:latin typeface="Cambria Math"/>
                                          </a:rPr>
                                        </m:ctrlPr>
                                      </m:sSubPr>
                                      <m:e>
                                        <m:r>
                                          <a:rPr lang="en-US" sz="2400" i="1">
                                            <a:latin typeface="Cambria Math"/>
                                          </a:rPr>
                                          <m:t>𝑉</m:t>
                                        </m:r>
                                      </m:e>
                                      <m:sub>
                                        <m:r>
                                          <a:rPr lang="en-US" sz="2400" i="1">
                                            <a:latin typeface="Cambria Math"/>
                                          </a:rPr>
                                          <m:t>𝑛𝑔</m:t>
                                        </m:r>
                                      </m:sub>
                                    </m:sSub>
                                  </m:e>
                                </m:mr>
                              </m:m>
                            </m:e>
                          </m:mr>
                        </m:m>
                      </m:e>
                    </m:d>
                  </m:oMath>
                </a14:m>
                <a:r>
                  <a:rPr lang="en-US" sz="2400" dirty="0"/>
                  <a:t>  =  </a:t>
                </a:r>
                <a14:m>
                  <m:oMath xmlns:m="http://schemas.openxmlformats.org/officeDocument/2006/math">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𝑉</m:t>
                                  </m:r>
                                  <m:r>
                                    <a:rPr lang="en-US" sz="2400" i="1">
                                      <a:latin typeface="Cambria Math"/>
                                    </a:rPr>
                                    <m:t>′</m:t>
                                  </m:r>
                                </m:e>
                                <m:sub>
                                  <m:r>
                                    <a:rPr lang="en-US" sz="2400" i="1">
                                      <a:latin typeface="Cambria Math"/>
                                    </a:rPr>
                                    <m:t>𝑎𝑔</m:t>
                                  </m:r>
                                </m:sub>
                              </m:sSub>
                            </m:e>
                          </m:mr>
                          <m:m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𝑉</m:t>
                                        </m:r>
                                        <m:r>
                                          <a:rPr lang="en-US" sz="2400" i="1">
                                            <a:latin typeface="Cambria Math"/>
                                          </a:rPr>
                                          <m:t>′</m:t>
                                        </m:r>
                                      </m:e>
                                      <m:sub>
                                        <m:r>
                                          <a:rPr lang="en-US" sz="2400" i="1">
                                            <a:latin typeface="Cambria Math"/>
                                          </a:rPr>
                                          <m:t>𝑏𝑔</m:t>
                                        </m:r>
                                      </m:sub>
                                    </m:sSub>
                                  </m:e>
                                </m:mr>
                                <m:mr>
                                  <m:e>
                                    <m:sSub>
                                      <m:sSubPr>
                                        <m:ctrlPr>
                                          <a:rPr lang="en-US" sz="2400" i="1">
                                            <a:latin typeface="Cambria Math"/>
                                          </a:rPr>
                                        </m:ctrlPr>
                                      </m:sSubPr>
                                      <m:e>
                                        <m:r>
                                          <a:rPr lang="en-US" sz="2400" i="1">
                                            <a:latin typeface="Cambria Math"/>
                                          </a:rPr>
                                          <m:t>𝑉</m:t>
                                        </m:r>
                                        <m:r>
                                          <a:rPr lang="en-US" sz="2400" i="1">
                                            <a:latin typeface="Cambria Math"/>
                                          </a:rPr>
                                          <m:t>′</m:t>
                                        </m:r>
                                      </m:e>
                                      <m:sub>
                                        <m:r>
                                          <a:rPr lang="en-US" sz="2400" i="1">
                                            <a:latin typeface="Cambria Math"/>
                                          </a:rPr>
                                          <m:t>𝑐𝑔</m:t>
                                        </m:r>
                                      </m:sub>
                                    </m:sSub>
                                  </m:e>
                                </m:mr>
                                <m:mr>
                                  <m:e>
                                    <m:sSub>
                                      <m:sSubPr>
                                        <m:ctrlPr>
                                          <a:rPr lang="en-US" sz="2400" i="1">
                                            <a:latin typeface="Cambria Math"/>
                                          </a:rPr>
                                        </m:ctrlPr>
                                      </m:sSubPr>
                                      <m:e>
                                        <m:r>
                                          <a:rPr lang="en-US" sz="2400" i="1">
                                            <a:latin typeface="Cambria Math"/>
                                          </a:rPr>
                                          <m:t>𝑉</m:t>
                                        </m:r>
                                        <m:r>
                                          <a:rPr lang="en-US" sz="2400" i="1">
                                            <a:latin typeface="Cambria Math"/>
                                          </a:rPr>
                                          <m:t>′</m:t>
                                        </m:r>
                                      </m:e>
                                      <m:sub>
                                        <m:r>
                                          <a:rPr lang="en-US" sz="2400" i="1">
                                            <a:latin typeface="Cambria Math"/>
                                          </a:rPr>
                                          <m:t>𝑛𝑔</m:t>
                                        </m:r>
                                      </m:sub>
                                    </m:sSub>
                                  </m:e>
                                </m:mr>
                              </m:m>
                            </m:e>
                          </m:mr>
                        </m:m>
                      </m:e>
                    </m:d>
                  </m:oMath>
                </a14:m>
                <a:r>
                  <a:rPr lang="en-US" sz="2400" dirty="0"/>
                  <a:t>  +  </a:t>
                </a:r>
                <a14:m>
                  <m:oMath xmlns:m="http://schemas.openxmlformats.org/officeDocument/2006/math">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acc>
                                    <m:accPr>
                                      <m:chr m:val="̂"/>
                                      <m:ctrlPr>
                                        <a:rPr lang="en-US" sz="2400" i="1">
                                          <a:latin typeface="Cambria Math"/>
                                        </a:rPr>
                                      </m:ctrlPr>
                                    </m:accPr>
                                    <m:e>
                                      <m:r>
                                        <a:rPr lang="en-US" sz="2400" i="1">
                                          <a:latin typeface="Cambria Math"/>
                                        </a:rPr>
                                        <m:t>𝑧</m:t>
                                      </m:r>
                                    </m:e>
                                  </m:acc>
                                </m:e>
                                <m:sub>
                                  <m:r>
                                    <a:rPr lang="en-US" sz="2400" i="1">
                                      <a:latin typeface="Cambria Math"/>
                                    </a:rPr>
                                    <m:t>𝑎𝑎</m:t>
                                  </m:r>
                                </m:sub>
                              </m:sSub>
                              <m:r>
                                <a:rPr lang="en-US" sz="2400" i="1">
                                  <a:latin typeface="Cambria Math"/>
                                </a:rPr>
                                <m:t>   </m:t>
                              </m:r>
                            </m:e>
                          </m:mr>
                          <m:mr>
                            <m:e>
                              <m:sSub>
                                <m:sSubPr>
                                  <m:ctrlPr>
                                    <a:rPr lang="en-US" sz="2400" i="1">
                                      <a:latin typeface="Cambria Math"/>
                                    </a:rPr>
                                  </m:ctrlPr>
                                </m:sSubPr>
                                <m:e>
                                  <m:acc>
                                    <m:accPr>
                                      <m:chr m:val="̂"/>
                                      <m:ctrlPr>
                                        <a:rPr lang="en-US" sz="2400" i="1">
                                          <a:latin typeface="Cambria Math"/>
                                        </a:rPr>
                                      </m:ctrlPr>
                                    </m:accPr>
                                    <m:e>
                                      <m:r>
                                        <a:rPr lang="en-US" sz="2400" i="1">
                                          <a:latin typeface="Cambria Math"/>
                                        </a:rPr>
                                        <m:t>𝑧</m:t>
                                      </m:r>
                                    </m:e>
                                  </m:acc>
                                </m:e>
                                <m:sub>
                                  <m:r>
                                    <a:rPr lang="en-US" sz="2400" i="1">
                                      <a:latin typeface="Cambria Math"/>
                                    </a:rPr>
                                    <m:t>𝑏𝑎</m:t>
                                  </m:r>
                                </m:sub>
                              </m:sSub>
                              <m:r>
                                <a:rPr lang="en-US" sz="2400" i="1">
                                  <a:latin typeface="Cambria Math"/>
                                </a:rPr>
                                <m:t>    </m:t>
                              </m:r>
                            </m:e>
                          </m:mr>
                          <m:mr>
                            <m:e>
                              <m:m>
                                <m:mPr>
                                  <m:mcs>
                                    <m:mc>
                                      <m:mcPr>
                                        <m:count m:val="1"/>
                                        <m:mcJc m:val="center"/>
                                      </m:mcPr>
                                    </m:mc>
                                  </m:mcs>
                                  <m:ctrlPr>
                                    <a:rPr lang="en-US" sz="2400" i="1">
                                      <a:latin typeface="Cambria Math"/>
                                    </a:rPr>
                                  </m:ctrlPr>
                                </m:mPr>
                                <m:mr>
                                  <m:e>
                                    <m:sSub>
                                      <m:sSubPr>
                                        <m:ctrlPr>
                                          <a:rPr lang="en-US" sz="2400" i="1">
                                            <a:latin typeface="Cambria Math"/>
                                          </a:rPr>
                                        </m:ctrlPr>
                                      </m:sSubPr>
                                      <m:e>
                                        <m:acc>
                                          <m:accPr>
                                            <m:chr m:val="̂"/>
                                            <m:ctrlPr>
                                              <a:rPr lang="en-US" sz="2400" i="1">
                                                <a:latin typeface="Cambria Math"/>
                                              </a:rPr>
                                            </m:ctrlPr>
                                          </m:accPr>
                                          <m:e>
                                            <m:r>
                                              <a:rPr lang="en-US" sz="2400" i="1">
                                                <a:latin typeface="Cambria Math"/>
                                              </a:rPr>
                                              <m:t>𝑧</m:t>
                                            </m:r>
                                          </m:e>
                                        </m:acc>
                                      </m:e>
                                      <m:sub>
                                        <m:r>
                                          <a:rPr lang="en-US" sz="2400" i="1">
                                            <a:latin typeface="Cambria Math"/>
                                          </a:rPr>
                                          <m:t>𝑐𝑎</m:t>
                                        </m:r>
                                      </m:sub>
                                    </m:sSub>
                                    <m:r>
                                      <a:rPr lang="en-US" sz="2400" i="1">
                                        <a:latin typeface="Cambria Math"/>
                                      </a:rPr>
                                      <m:t>  </m:t>
                                    </m:r>
                                  </m:e>
                                </m:mr>
                                <m:mr>
                                  <m:e>
                                    <m:sSub>
                                      <m:sSubPr>
                                        <m:ctrlPr>
                                          <a:rPr lang="en-US" sz="2400" i="1">
                                            <a:latin typeface="Cambria Math"/>
                                          </a:rPr>
                                        </m:ctrlPr>
                                      </m:sSubPr>
                                      <m:e>
                                        <m:acc>
                                          <m:accPr>
                                            <m:chr m:val="̂"/>
                                            <m:ctrlPr>
                                              <a:rPr lang="en-US" sz="2400" i="1">
                                                <a:latin typeface="Cambria Math"/>
                                              </a:rPr>
                                            </m:ctrlPr>
                                          </m:accPr>
                                          <m:e>
                                            <m:r>
                                              <a:rPr lang="en-US" sz="2400" i="1">
                                                <a:latin typeface="Cambria Math"/>
                                              </a:rPr>
                                              <m:t>𝑧</m:t>
                                            </m:r>
                                          </m:e>
                                        </m:acc>
                                      </m:e>
                                      <m:sub>
                                        <m:r>
                                          <a:rPr lang="en-US" sz="2400" i="1">
                                            <a:latin typeface="Cambria Math"/>
                                          </a:rPr>
                                          <m:t>𝑛𝑎</m:t>
                                        </m:r>
                                        <m:r>
                                          <a:rPr lang="en-US" sz="2400" i="1">
                                            <a:latin typeface="Cambria Math"/>
                                          </a:rPr>
                                          <m:t>  </m:t>
                                        </m:r>
                                      </m:sub>
                                    </m:sSub>
                                  </m:e>
                                </m:mr>
                              </m:m>
                            </m:e>
                          </m:mr>
                        </m:m>
                        <m:m>
                          <m:mPr>
                            <m:mcs>
                              <m:mc>
                                <m:mcPr>
                                  <m:count m:val="1"/>
                                  <m:mcJc m:val="center"/>
                                </m:mcPr>
                              </m:mc>
                            </m:mcs>
                            <m:ctrlPr>
                              <a:rPr lang="en-US" sz="2400" i="1">
                                <a:latin typeface="Cambria Math"/>
                              </a:rPr>
                            </m:ctrlPr>
                          </m:mPr>
                          <m:mr>
                            <m:e>
                              <m:sSub>
                                <m:sSubPr>
                                  <m:ctrlPr>
                                    <a:rPr lang="en-US" sz="2400" i="1">
                                      <a:latin typeface="Cambria Math"/>
                                    </a:rPr>
                                  </m:ctrlPr>
                                </m:sSubPr>
                                <m:e>
                                  <m:acc>
                                    <m:accPr>
                                      <m:chr m:val="̂"/>
                                      <m:ctrlPr>
                                        <a:rPr lang="en-US" sz="2400" i="1">
                                          <a:latin typeface="Cambria Math"/>
                                        </a:rPr>
                                      </m:ctrlPr>
                                    </m:accPr>
                                    <m:e>
                                      <m:r>
                                        <a:rPr lang="en-US" sz="2400" i="1">
                                          <a:latin typeface="Cambria Math"/>
                                        </a:rPr>
                                        <m:t>𝑧</m:t>
                                      </m:r>
                                    </m:e>
                                  </m:acc>
                                </m:e>
                                <m:sub>
                                  <m:r>
                                    <a:rPr lang="en-US" sz="2400" i="1">
                                      <a:latin typeface="Cambria Math"/>
                                    </a:rPr>
                                    <m:t>𝑎𝑏</m:t>
                                  </m:r>
                                  <m:r>
                                    <a:rPr lang="en-US" sz="2400" i="1">
                                      <a:latin typeface="Cambria Math"/>
                                    </a:rPr>
                                    <m:t> </m:t>
                                  </m:r>
                                </m:sub>
                              </m:sSub>
                              <m:r>
                                <a:rPr lang="en-US" sz="2400" i="1">
                                  <a:latin typeface="Cambria Math"/>
                                </a:rPr>
                                <m:t>  </m:t>
                              </m:r>
                            </m:e>
                          </m:mr>
                          <m:mr>
                            <m:e>
                              <m:sSub>
                                <m:sSubPr>
                                  <m:ctrlPr>
                                    <a:rPr lang="en-US" sz="2400" i="1">
                                      <a:latin typeface="Cambria Math"/>
                                    </a:rPr>
                                  </m:ctrlPr>
                                </m:sSubPr>
                                <m:e>
                                  <m:acc>
                                    <m:accPr>
                                      <m:chr m:val="̂"/>
                                      <m:ctrlPr>
                                        <a:rPr lang="en-US" sz="2400" i="1">
                                          <a:latin typeface="Cambria Math"/>
                                        </a:rPr>
                                      </m:ctrlPr>
                                    </m:accPr>
                                    <m:e>
                                      <m:r>
                                        <a:rPr lang="en-US" sz="2400" i="1">
                                          <a:latin typeface="Cambria Math"/>
                                        </a:rPr>
                                        <m:t>𝑧</m:t>
                                      </m:r>
                                    </m:e>
                                  </m:acc>
                                </m:e>
                                <m:sub>
                                  <m:r>
                                    <a:rPr lang="en-US" sz="2400" i="1">
                                      <a:latin typeface="Cambria Math"/>
                                    </a:rPr>
                                    <m:t>𝑏𝑏</m:t>
                                  </m:r>
                                </m:sub>
                              </m:sSub>
                              <m:r>
                                <a:rPr lang="en-US" sz="2400" i="1">
                                  <a:latin typeface="Cambria Math"/>
                                </a:rPr>
                                <m:t>     </m:t>
                              </m:r>
                            </m:e>
                          </m:mr>
                          <m:mr>
                            <m:e>
                              <m:m>
                                <m:mPr>
                                  <m:mcs>
                                    <m:mc>
                                      <m:mcPr>
                                        <m:count m:val="1"/>
                                        <m:mcJc m:val="center"/>
                                      </m:mcPr>
                                    </m:mc>
                                  </m:mcs>
                                  <m:ctrlPr>
                                    <a:rPr lang="en-US" sz="2400" i="1">
                                      <a:latin typeface="Cambria Math"/>
                                    </a:rPr>
                                  </m:ctrlPr>
                                </m:mPr>
                                <m:mr>
                                  <m:e>
                                    <m:sSub>
                                      <m:sSubPr>
                                        <m:ctrlPr>
                                          <a:rPr lang="en-US" sz="2400" i="1">
                                            <a:latin typeface="Cambria Math"/>
                                          </a:rPr>
                                        </m:ctrlPr>
                                      </m:sSubPr>
                                      <m:e>
                                        <m:acc>
                                          <m:accPr>
                                            <m:chr m:val="̂"/>
                                            <m:ctrlPr>
                                              <a:rPr lang="en-US" sz="2400" i="1">
                                                <a:latin typeface="Cambria Math"/>
                                              </a:rPr>
                                            </m:ctrlPr>
                                          </m:accPr>
                                          <m:e>
                                            <m:r>
                                              <a:rPr lang="en-US" sz="2400" i="1">
                                                <a:latin typeface="Cambria Math"/>
                                              </a:rPr>
                                              <m:t>𝑧</m:t>
                                            </m:r>
                                          </m:e>
                                        </m:acc>
                                      </m:e>
                                      <m:sub>
                                        <m:r>
                                          <a:rPr lang="en-US" sz="2400" i="1">
                                            <a:latin typeface="Cambria Math"/>
                                          </a:rPr>
                                          <m:t>𝑐𝑏</m:t>
                                        </m:r>
                                      </m:sub>
                                    </m:sSub>
                                  </m:e>
                                </m:mr>
                                <m:mr>
                                  <m:e>
                                    <m:sSub>
                                      <m:sSubPr>
                                        <m:ctrlPr>
                                          <a:rPr lang="en-US" sz="2400" i="1">
                                            <a:latin typeface="Cambria Math"/>
                                          </a:rPr>
                                        </m:ctrlPr>
                                      </m:sSubPr>
                                      <m:e>
                                        <m:acc>
                                          <m:accPr>
                                            <m:chr m:val="̂"/>
                                            <m:ctrlPr>
                                              <a:rPr lang="en-US" sz="2400" i="1">
                                                <a:latin typeface="Cambria Math"/>
                                              </a:rPr>
                                            </m:ctrlPr>
                                          </m:accPr>
                                          <m:e>
                                            <m:r>
                                              <a:rPr lang="en-US" sz="2400" i="1">
                                                <a:latin typeface="Cambria Math"/>
                                              </a:rPr>
                                              <m:t>𝑧</m:t>
                                            </m:r>
                                          </m:e>
                                        </m:acc>
                                      </m:e>
                                      <m:sub>
                                        <m:r>
                                          <a:rPr lang="en-US" sz="2400" i="1">
                                            <a:latin typeface="Cambria Math"/>
                                          </a:rPr>
                                          <m:t>𝑛𝑏</m:t>
                                        </m:r>
                                      </m:sub>
                                    </m:sSub>
                                  </m:e>
                                </m:mr>
                              </m:m>
                              <m:r>
                                <a:rPr lang="en-US" sz="2400" i="1">
                                  <a:latin typeface="Cambria Math"/>
                                </a:rPr>
                                <m:t>    </m:t>
                              </m:r>
                            </m:e>
                          </m:mr>
                        </m:m>
                        <m:m>
                          <m:mPr>
                            <m:mcs>
                              <m:mc>
                                <m:mcPr>
                                  <m:count m:val="1"/>
                                  <m:mcJc m:val="center"/>
                                </m:mcPr>
                              </m:mc>
                            </m:mcs>
                            <m:ctrlPr>
                              <a:rPr lang="en-US" sz="2400" i="1">
                                <a:latin typeface="Cambria Math"/>
                              </a:rPr>
                            </m:ctrlPr>
                          </m:mPr>
                          <m:mr>
                            <m:e>
                              <m:sSub>
                                <m:sSubPr>
                                  <m:ctrlPr>
                                    <a:rPr lang="en-US" sz="2400" i="1">
                                      <a:latin typeface="Cambria Math"/>
                                    </a:rPr>
                                  </m:ctrlPr>
                                </m:sSubPr>
                                <m:e>
                                  <m:acc>
                                    <m:accPr>
                                      <m:chr m:val="̂"/>
                                      <m:ctrlPr>
                                        <a:rPr lang="en-US" sz="2400" i="1">
                                          <a:latin typeface="Cambria Math"/>
                                        </a:rPr>
                                      </m:ctrlPr>
                                    </m:accPr>
                                    <m:e>
                                      <m:r>
                                        <a:rPr lang="en-US" sz="2400" i="1">
                                          <a:latin typeface="Cambria Math"/>
                                        </a:rPr>
                                        <m:t>𝑧</m:t>
                                      </m:r>
                                    </m:e>
                                  </m:acc>
                                </m:e>
                                <m:sub>
                                  <m:r>
                                    <a:rPr lang="en-US" sz="2400" i="1">
                                      <a:latin typeface="Cambria Math"/>
                                    </a:rPr>
                                    <m:t>𝑎𝑐</m:t>
                                  </m:r>
                                </m:sub>
                              </m:sSub>
                            </m:e>
                          </m:mr>
                          <m:mr>
                            <m:e>
                              <m:sSub>
                                <m:sSubPr>
                                  <m:ctrlPr>
                                    <a:rPr lang="en-US" sz="2400" i="1">
                                      <a:latin typeface="Cambria Math"/>
                                    </a:rPr>
                                  </m:ctrlPr>
                                </m:sSubPr>
                                <m:e>
                                  <m:acc>
                                    <m:accPr>
                                      <m:chr m:val="̂"/>
                                      <m:ctrlPr>
                                        <a:rPr lang="en-US" sz="2400" i="1">
                                          <a:latin typeface="Cambria Math"/>
                                        </a:rPr>
                                      </m:ctrlPr>
                                    </m:accPr>
                                    <m:e>
                                      <m:r>
                                        <a:rPr lang="en-US" sz="2400" i="1">
                                          <a:latin typeface="Cambria Math"/>
                                        </a:rPr>
                                        <m:t>𝑧</m:t>
                                      </m:r>
                                    </m:e>
                                  </m:acc>
                                </m:e>
                                <m:sub>
                                  <m:r>
                                    <a:rPr lang="en-US" sz="2400" i="1">
                                      <a:latin typeface="Cambria Math"/>
                                    </a:rPr>
                                    <m:t>𝑏𝑐</m:t>
                                  </m:r>
                                </m:sub>
                              </m:sSub>
                            </m:e>
                          </m:mr>
                          <m:mr>
                            <m:e>
                              <m:m>
                                <m:mPr>
                                  <m:mcs>
                                    <m:mc>
                                      <m:mcPr>
                                        <m:count m:val="1"/>
                                        <m:mcJc m:val="center"/>
                                      </m:mcPr>
                                    </m:mc>
                                  </m:mcs>
                                  <m:ctrlPr>
                                    <a:rPr lang="en-US" sz="2400" i="1">
                                      <a:latin typeface="Cambria Math"/>
                                    </a:rPr>
                                  </m:ctrlPr>
                                </m:mPr>
                                <m:mr>
                                  <m:e>
                                    <m:sSub>
                                      <m:sSubPr>
                                        <m:ctrlPr>
                                          <a:rPr lang="en-US" sz="2400" i="1">
                                            <a:latin typeface="Cambria Math"/>
                                          </a:rPr>
                                        </m:ctrlPr>
                                      </m:sSubPr>
                                      <m:e>
                                        <m:acc>
                                          <m:accPr>
                                            <m:chr m:val="̂"/>
                                            <m:ctrlPr>
                                              <a:rPr lang="en-US" sz="2400" i="1">
                                                <a:latin typeface="Cambria Math"/>
                                              </a:rPr>
                                            </m:ctrlPr>
                                          </m:accPr>
                                          <m:e>
                                            <m:r>
                                              <a:rPr lang="en-US" sz="2400" i="1">
                                                <a:latin typeface="Cambria Math"/>
                                              </a:rPr>
                                              <m:t>𝑧</m:t>
                                            </m:r>
                                          </m:e>
                                        </m:acc>
                                      </m:e>
                                      <m:sub>
                                        <m:r>
                                          <a:rPr lang="en-US" sz="2400" i="1">
                                            <a:latin typeface="Cambria Math"/>
                                          </a:rPr>
                                          <m:t>𝑐𝑐</m:t>
                                        </m:r>
                                      </m:sub>
                                    </m:sSub>
                                  </m:e>
                                </m:mr>
                                <m:mr>
                                  <m:e>
                                    <m:sSub>
                                      <m:sSubPr>
                                        <m:ctrlPr>
                                          <a:rPr lang="en-US" sz="2400" i="1">
                                            <a:latin typeface="Cambria Math"/>
                                          </a:rPr>
                                        </m:ctrlPr>
                                      </m:sSubPr>
                                      <m:e>
                                        <m:acc>
                                          <m:accPr>
                                            <m:chr m:val="̂"/>
                                            <m:ctrlPr>
                                              <a:rPr lang="en-US" sz="2400" i="1">
                                                <a:latin typeface="Cambria Math"/>
                                              </a:rPr>
                                            </m:ctrlPr>
                                          </m:accPr>
                                          <m:e>
                                            <m:r>
                                              <a:rPr lang="en-US" sz="2400" i="1">
                                                <a:latin typeface="Cambria Math"/>
                                              </a:rPr>
                                              <m:t>𝑧</m:t>
                                            </m:r>
                                          </m:e>
                                        </m:acc>
                                      </m:e>
                                      <m:sub>
                                        <m:r>
                                          <a:rPr lang="en-US" sz="2400" i="1">
                                            <a:latin typeface="Cambria Math"/>
                                          </a:rPr>
                                          <m:t>𝑛𝑐</m:t>
                                        </m:r>
                                      </m:sub>
                                    </m:sSub>
                                  </m:e>
                                </m:mr>
                              </m:m>
                            </m:e>
                          </m:mr>
                        </m:m>
                        <m:r>
                          <a:rPr lang="en-US" sz="2400" i="1">
                            <a:latin typeface="Cambria Math"/>
                          </a:rPr>
                          <m:t>    </m:t>
                        </m:r>
                        <m:m>
                          <m:mPr>
                            <m:mcs>
                              <m:mc>
                                <m:mcPr>
                                  <m:count m:val="1"/>
                                  <m:mcJc m:val="center"/>
                                </m:mcPr>
                              </m:mc>
                            </m:mcs>
                            <m:ctrlPr>
                              <a:rPr lang="en-US" sz="2400" i="1">
                                <a:latin typeface="Cambria Math"/>
                              </a:rPr>
                            </m:ctrlPr>
                          </m:mPr>
                          <m:mr>
                            <m:e>
                              <m:sSub>
                                <m:sSubPr>
                                  <m:ctrlPr>
                                    <a:rPr lang="en-US" sz="2400" i="1">
                                      <a:latin typeface="Cambria Math"/>
                                    </a:rPr>
                                  </m:ctrlPr>
                                </m:sSubPr>
                                <m:e>
                                  <m:acc>
                                    <m:accPr>
                                      <m:chr m:val="̂"/>
                                      <m:ctrlPr>
                                        <a:rPr lang="en-US" sz="2400" i="1">
                                          <a:latin typeface="Cambria Math"/>
                                        </a:rPr>
                                      </m:ctrlPr>
                                    </m:accPr>
                                    <m:e>
                                      <m:r>
                                        <a:rPr lang="en-US" sz="2400" i="1">
                                          <a:latin typeface="Cambria Math"/>
                                        </a:rPr>
                                        <m:t> </m:t>
                                      </m:r>
                                      <m:r>
                                        <a:rPr lang="en-US" sz="2400" i="1">
                                          <a:latin typeface="Cambria Math"/>
                                        </a:rPr>
                                        <m:t>𝑧</m:t>
                                      </m:r>
                                    </m:e>
                                  </m:acc>
                                </m:e>
                                <m:sub>
                                  <m:r>
                                    <a:rPr lang="en-US" sz="2400" i="1">
                                      <a:latin typeface="Cambria Math"/>
                                    </a:rPr>
                                    <m:t>𝑎𝑛</m:t>
                                  </m:r>
                                </m:sub>
                              </m:sSub>
                            </m:e>
                          </m:mr>
                          <m:mr>
                            <m:e>
                              <m:sSub>
                                <m:sSubPr>
                                  <m:ctrlPr>
                                    <a:rPr lang="en-US" sz="2400" i="1">
                                      <a:latin typeface="Cambria Math"/>
                                    </a:rPr>
                                  </m:ctrlPr>
                                </m:sSubPr>
                                <m:e>
                                  <m:acc>
                                    <m:accPr>
                                      <m:chr m:val="̂"/>
                                      <m:ctrlPr>
                                        <a:rPr lang="en-US" sz="2400" i="1">
                                          <a:latin typeface="Cambria Math"/>
                                        </a:rPr>
                                      </m:ctrlPr>
                                    </m:accPr>
                                    <m:e>
                                      <m:r>
                                        <a:rPr lang="en-US" sz="2400" i="1">
                                          <a:latin typeface="Cambria Math"/>
                                        </a:rPr>
                                        <m:t>𝑧</m:t>
                                      </m:r>
                                    </m:e>
                                  </m:acc>
                                </m:e>
                                <m:sub>
                                  <m:r>
                                    <a:rPr lang="en-US" sz="2400" i="1">
                                      <a:latin typeface="Cambria Math"/>
                                    </a:rPr>
                                    <m:t>𝑏𝑛</m:t>
                                  </m:r>
                                </m:sub>
                              </m:sSub>
                            </m:e>
                          </m:mr>
                          <m:mr>
                            <m:e>
                              <m:m>
                                <m:mPr>
                                  <m:mcs>
                                    <m:mc>
                                      <m:mcPr>
                                        <m:count m:val="1"/>
                                        <m:mcJc m:val="center"/>
                                      </m:mcPr>
                                    </m:mc>
                                  </m:mcs>
                                  <m:ctrlPr>
                                    <a:rPr lang="en-US" sz="2400" i="1">
                                      <a:latin typeface="Cambria Math"/>
                                    </a:rPr>
                                  </m:ctrlPr>
                                </m:mPr>
                                <m:mr>
                                  <m:e>
                                    <m:sSub>
                                      <m:sSubPr>
                                        <m:ctrlPr>
                                          <a:rPr lang="en-US" sz="2400" i="1">
                                            <a:latin typeface="Cambria Math"/>
                                          </a:rPr>
                                        </m:ctrlPr>
                                      </m:sSubPr>
                                      <m:e>
                                        <m:acc>
                                          <m:accPr>
                                            <m:chr m:val="̂"/>
                                            <m:ctrlPr>
                                              <a:rPr lang="en-US" sz="2400" i="1">
                                                <a:latin typeface="Cambria Math"/>
                                              </a:rPr>
                                            </m:ctrlPr>
                                          </m:accPr>
                                          <m:e>
                                            <m:r>
                                              <a:rPr lang="en-US" sz="2400" i="1">
                                                <a:latin typeface="Cambria Math"/>
                                              </a:rPr>
                                              <m:t>𝑧</m:t>
                                            </m:r>
                                          </m:e>
                                        </m:acc>
                                      </m:e>
                                      <m:sub>
                                        <m:r>
                                          <a:rPr lang="en-US" sz="2400" i="1">
                                            <a:latin typeface="Cambria Math"/>
                                          </a:rPr>
                                          <m:t>𝑐𝑛</m:t>
                                        </m:r>
                                      </m:sub>
                                    </m:sSub>
                                  </m:e>
                                </m:mr>
                                <m:mr>
                                  <m:e>
                                    <m:sSub>
                                      <m:sSubPr>
                                        <m:ctrlPr>
                                          <a:rPr lang="en-US" sz="2400" i="1">
                                            <a:latin typeface="Cambria Math"/>
                                          </a:rPr>
                                        </m:ctrlPr>
                                      </m:sSubPr>
                                      <m:e>
                                        <m:acc>
                                          <m:accPr>
                                            <m:chr m:val="̂"/>
                                            <m:ctrlPr>
                                              <a:rPr lang="en-US" sz="2400" i="1">
                                                <a:latin typeface="Cambria Math"/>
                                              </a:rPr>
                                            </m:ctrlPr>
                                          </m:accPr>
                                          <m:e>
                                            <m:r>
                                              <a:rPr lang="en-US" sz="2400" i="1">
                                                <a:latin typeface="Cambria Math"/>
                                              </a:rPr>
                                              <m:t>𝑧</m:t>
                                            </m:r>
                                          </m:e>
                                        </m:acc>
                                      </m:e>
                                      <m:sub>
                                        <m:r>
                                          <a:rPr lang="en-US" sz="2400" i="1">
                                            <a:latin typeface="Cambria Math"/>
                                          </a:rPr>
                                          <m:t>𝑛𝑛</m:t>
                                        </m:r>
                                      </m:sub>
                                    </m:sSub>
                                  </m:e>
                                </m:mr>
                              </m:m>
                            </m:e>
                          </m:mr>
                        </m:m>
                      </m:e>
                    </m:d>
                    <m:r>
                      <a:rPr lang="en-US" sz="2400" i="1">
                        <a:latin typeface="Cambria Math"/>
                      </a:rPr>
                      <m:t> ∙</m:t>
                    </m:r>
                  </m:oMath>
                </a14:m>
                <a:r>
                  <a:rPr lang="en-US" sz="2400" dirty="0"/>
                  <a:t>  </a:t>
                </a:r>
                <a14:m>
                  <m:oMath xmlns:m="http://schemas.openxmlformats.org/officeDocument/2006/math">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𝐼</m:t>
                                  </m:r>
                                </m:e>
                                <m:sub>
                                  <m:r>
                                    <a:rPr lang="en-US" sz="2400" i="1">
                                      <a:latin typeface="Cambria Math"/>
                                    </a:rPr>
                                    <m:t>𝑎</m:t>
                                  </m:r>
                                </m:sub>
                              </m:sSub>
                            </m:e>
                          </m:mr>
                          <m:mr>
                            <m:e>
                              <m:sSub>
                                <m:sSubPr>
                                  <m:ctrlPr>
                                    <a:rPr lang="en-US" sz="2400" i="1">
                                      <a:latin typeface="Cambria Math"/>
                                    </a:rPr>
                                  </m:ctrlPr>
                                </m:sSubPr>
                                <m:e>
                                  <m:r>
                                    <a:rPr lang="en-US" sz="2400" i="1">
                                      <a:latin typeface="Cambria Math"/>
                                    </a:rPr>
                                    <m:t>𝐼</m:t>
                                  </m:r>
                                </m:e>
                                <m:sub>
                                  <m:r>
                                    <a:rPr lang="en-US" sz="2400" i="1">
                                      <a:latin typeface="Cambria Math"/>
                                    </a:rPr>
                                    <m:t>𝑏</m:t>
                                  </m:r>
                                </m:sub>
                              </m:sSub>
                            </m:e>
                          </m:mr>
                          <m:m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𝐼</m:t>
                                        </m:r>
                                      </m:e>
                                      <m:sub>
                                        <m:r>
                                          <a:rPr lang="en-US" sz="2400" i="1">
                                            <a:latin typeface="Cambria Math"/>
                                          </a:rPr>
                                          <m:t>𝑐</m:t>
                                        </m:r>
                                      </m:sub>
                                    </m:sSub>
                                  </m:e>
                                </m:mr>
                                <m:mr>
                                  <m:e>
                                    <m:sSub>
                                      <m:sSubPr>
                                        <m:ctrlPr>
                                          <a:rPr lang="en-US" sz="2400" i="1">
                                            <a:latin typeface="Cambria Math"/>
                                          </a:rPr>
                                        </m:ctrlPr>
                                      </m:sSubPr>
                                      <m:e>
                                        <m:r>
                                          <a:rPr lang="en-US" sz="2400" i="1">
                                            <a:latin typeface="Cambria Math"/>
                                          </a:rPr>
                                          <m:t>𝐼</m:t>
                                        </m:r>
                                      </m:e>
                                      <m:sub>
                                        <m:r>
                                          <a:rPr lang="en-US" sz="2400" i="1">
                                            <a:latin typeface="Cambria Math"/>
                                          </a:rPr>
                                          <m:t>𝑛</m:t>
                                        </m:r>
                                      </m:sub>
                                    </m:sSub>
                                  </m:e>
                                </m:mr>
                              </m:m>
                            </m:e>
                          </m:mr>
                        </m:m>
                      </m:e>
                    </m:d>
                  </m:oMath>
                </a14:m>
                <a:r>
                  <a:rPr lang="en-US" sz="2400" dirty="0" smtClean="0"/>
                  <a:t>		</a:t>
                </a:r>
                <a:r>
                  <a:rPr lang="en-US" sz="2400" dirty="0" smtClean="0">
                    <a:latin typeface="Times New Roman" pitchFamily="18" charset="0"/>
                    <a:cs typeface="Times New Roman" pitchFamily="18" charset="0"/>
                  </a:rPr>
                  <a:t>(34)</a:t>
                </a:r>
                <a:endParaRPr lang="en-US" sz="2400" dirty="0">
                  <a:latin typeface="Times New Roman" pitchFamily="18" charset="0"/>
                  <a:cs typeface="Times New Roman" pitchFamily="18" charset="0"/>
                </a:endParaRPr>
              </a:p>
            </p:txBody>
          </p:sp>
        </mc:Choice>
        <mc:Fallback xmlns="">
          <p:sp>
            <p:nvSpPr>
              <p:cNvPr id="5" name="Rectangle 4"/>
              <p:cNvSpPr>
                <a:spLocks noRot="1" noChangeAspect="1" noMove="1" noResize="1" noEditPoints="1" noAdjustHandles="1" noChangeArrowheads="1" noChangeShapeType="1" noTextEdit="1"/>
              </p:cNvSpPr>
              <p:nvPr/>
            </p:nvSpPr>
            <p:spPr>
              <a:xfrm>
                <a:off x="457200" y="4751104"/>
                <a:ext cx="9144000" cy="1802096"/>
              </a:xfrm>
              <a:prstGeom prst="rect">
                <a:avLst/>
              </a:prstGeom>
              <a:blipFill rotWithShape="1">
                <a:blip r:embed="rId3"/>
                <a:stretch>
                  <a:fillRect/>
                </a:stretch>
              </a:blipFill>
            </p:spPr>
            <p:txBody>
              <a:bodyPr/>
              <a:lstStyle/>
              <a:p>
                <a:r>
                  <a:rPr lang="en-US">
                    <a:noFill/>
                  </a:rPr>
                  <a:t> </a:t>
                </a:r>
              </a:p>
            </p:txBody>
          </p:sp>
        </mc:Fallback>
      </mc:AlternateContent>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95400" y="1219200"/>
            <a:ext cx="6111134" cy="2971800"/>
          </a:xfrm>
          <a:prstGeom prst="rect">
            <a:avLst/>
          </a:prstGeom>
        </p:spPr>
      </p:pic>
      <p:sp>
        <p:nvSpPr>
          <p:cNvPr id="6" name="TextBox 5"/>
          <p:cNvSpPr txBox="1"/>
          <p:nvPr/>
        </p:nvSpPr>
        <p:spPr>
          <a:xfrm>
            <a:off x="7620000" y="3733800"/>
            <a:ext cx="1752600" cy="461665"/>
          </a:xfrm>
          <a:prstGeom prst="rect">
            <a:avLst/>
          </a:prstGeom>
          <a:noFill/>
        </p:spPr>
        <p:txBody>
          <a:bodyPr wrap="square" rtlCol="0">
            <a:spAutoFit/>
          </a:bodyPr>
          <a:lstStyle/>
          <a:p>
            <a:r>
              <a:rPr lang="en-US" sz="2400" b="1" dirty="0" smtClean="0">
                <a:latin typeface="Times New Roman" pitchFamily="18" charset="0"/>
                <a:cs typeface="Times New Roman" pitchFamily="18" charset="0"/>
              </a:rPr>
              <a:t>Figure 5.0</a:t>
            </a:r>
            <a:endParaRPr lang="en-US" sz="2400" b="1" dirty="0">
              <a:latin typeface="Times New Roman" pitchFamily="18" charset="0"/>
              <a:cs typeface="Times New Roman" pitchFamily="18" charset="0"/>
            </a:endParaRPr>
          </a:p>
        </p:txBody>
      </p:sp>
    </p:spTree>
    <p:extLst>
      <p:ext uri="{BB962C8B-B14F-4D97-AF65-F5344CB8AC3E}">
        <p14:creationId xmlns:p14="http://schemas.microsoft.com/office/powerpoint/2010/main" val="3369173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533400"/>
            <a:ext cx="9144000" cy="1877437"/>
          </a:xfrm>
          <a:prstGeom prst="rect">
            <a:avLst/>
          </a:prstGeom>
          <a:noFill/>
        </p:spPr>
        <p:txBody>
          <a:bodyPr wrap="square" rtlCol="0">
            <a:spAutoFit/>
          </a:bodyPr>
          <a:lstStyle/>
          <a:p>
            <a:pPr marL="342900" indent="-342900"/>
            <a:r>
              <a:rPr lang="en-US" sz="2800" dirty="0" smtClean="0"/>
              <a:t>	</a:t>
            </a:r>
            <a:r>
              <a:rPr lang="en-US" sz="2800" dirty="0" smtClean="0">
                <a:latin typeface="Times New Roman" pitchFamily="18" charset="0"/>
                <a:cs typeface="Times New Roman" pitchFamily="18" charset="0"/>
              </a:rPr>
              <a:t>Phase Impedance Matrix for Overhead Lines</a:t>
            </a:r>
          </a:p>
          <a:p>
            <a:pPr marL="342900" indent="-342900"/>
            <a:r>
              <a:rPr lang="en-US" sz="2000" dirty="0" smtClean="0"/>
              <a:t>	</a:t>
            </a:r>
          </a:p>
          <a:p>
            <a:pPr marL="342900" indent="-342900">
              <a:buFont typeface="Wingdings" pitchFamily="2" charset="2"/>
              <a:buChar char="Ø"/>
            </a:pPr>
            <a:r>
              <a:rPr lang="en-US" sz="2400" dirty="0" smtClean="0">
                <a:latin typeface="Times New Roman" pitchFamily="18" charset="0"/>
                <a:cs typeface="Times New Roman" pitchFamily="18" charset="0"/>
              </a:rPr>
              <a:t>One standard method of reduction is the “Kron” reduction. The Kron reduction method applies KVL to the circuit. </a:t>
            </a:r>
            <a:endParaRPr lang="en-US" sz="2400" dirty="0" smtClean="0">
              <a:solidFill>
                <a:srgbClr val="FF0000"/>
              </a:solidFill>
              <a:latin typeface="Times New Roman" pitchFamily="18" charset="0"/>
              <a:cs typeface="Times New Roman" pitchFamily="18" charset="0"/>
            </a:endParaRPr>
          </a:p>
          <a:p>
            <a:pPr marL="342900" indent="-342900"/>
            <a:r>
              <a:rPr lang="en-US" sz="2000" dirty="0" smtClean="0">
                <a:solidFill>
                  <a:srgbClr val="FF0000"/>
                </a:solidFill>
              </a:rPr>
              <a:t>			</a:t>
            </a:r>
            <a:endParaRPr lang="en-US" sz="2000" dirty="0">
              <a:solidFill>
                <a:srgbClr val="FF0000"/>
              </a:solidFill>
            </a:endParaRPr>
          </a:p>
        </p:txBody>
      </p:sp>
      <p:sp>
        <p:nvSpPr>
          <p:cNvPr id="3" name="TextBox 2"/>
          <p:cNvSpPr txBox="1"/>
          <p:nvPr/>
        </p:nvSpPr>
        <p:spPr>
          <a:xfrm>
            <a:off x="0" y="0"/>
            <a:ext cx="9144000" cy="584775"/>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Series impedance of Overhead Lines (</a:t>
            </a:r>
            <a:r>
              <a:rPr lang="en-US" sz="3200" dirty="0" err="1" smtClean="0">
                <a:latin typeface="Times New Roman" pitchFamily="18" charset="0"/>
                <a:cs typeface="Times New Roman" pitchFamily="18" charset="0"/>
              </a:rPr>
              <a:t>Contd</a:t>
            </a:r>
            <a:r>
              <a:rPr lang="en-US" sz="3200" dirty="0" smtClean="0">
                <a:latin typeface="Times New Roman" pitchFamily="18" charset="0"/>
                <a:cs typeface="Times New Roman" pitchFamily="18" charset="0"/>
              </a:rPr>
              <a:t>…)</a:t>
            </a:r>
          </a:p>
        </p:txBody>
      </p:sp>
      <mc:AlternateContent xmlns:mc="http://schemas.openxmlformats.org/markup-compatibility/2006" xmlns:a14="http://schemas.microsoft.com/office/drawing/2010/main">
        <mc:Choice Requires="a14">
          <p:sp>
            <p:nvSpPr>
              <p:cNvPr id="4" name="Rectangle 3"/>
              <p:cNvSpPr/>
              <p:nvPr/>
            </p:nvSpPr>
            <p:spPr>
              <a:xfrm>
                <a:off x="0" y="1752600"/>
                <a:ext cx="9144000" cy="5624617"/>
              </a:xfrm>
              <a:prstGeom prst="rect">
                <a:avLst/>
              </a:prstGeom>
            </p:spPr>
            <p:txBody>
              <a:bodyPr wrap="square">
                <a:spAutoFit/>
              </a:bodyPr>
              <a:lstStyle/>
              <a:p>
                <a:pPr>
                  <a:spcAft>
                    <a:spcPts val="1200"/>
                  </a:spcAft>
                </a:pPr>
                <a:endParaRPr lang="en-US" dirty="0">
                  <a:latin typeface="Times New Roman" pitchFamily="18" charset="0"/>
                  <a:cs typeface="Times New Roman" pitchFamily="18" charset="0"/>
                </a:endParaRPr>
              </a:p>
              <a:p>
                <a:pPr marL="342900" indent="-342900">
                  <a:spcAft>
                    <a:spcPts val="1200"/>
                  </a:spcAft>
                  <a:buFont typeface="Wingdings" pitchFamily="2" charset="2"/>
                  <a:buChar char="Ø"/>
                </a:pPr>
                <a:r>
                  <a:rPr lang="en-US" sz="2400" dirty="0" smtClean="0">
                    <a:latin typeface="Times New Roman" pitchFamily="18" charset="0"/>
                    <a:cs typeface="Times New Roman" pitchFamily="18" charset="0"/>
                  </a:rPr>
                  <a:t>In partitioned form, (34) becomes:       </a:t>
                </a:r>
                <a:endParaRPr lang="en-US" sz="2400" i="1" dirty="0" smtClean="0">
                  <a:latin typeface="Times New Roman" pitchFamily="18" charset="0"/>
                  <a:cs typeface="Times New Roman" pitchFamily="18" charset="0"/>
                </a:endParaRPr>
              </a:p>
              <a:p>
                <a:pPr algn="just">
                  <a:spcAft>
                    <a:spcPts val="1200"/>
                  </a:spcAft>
                </a:pPr>
                <a:r>
                  <a:rPr lang="en-US" sz="2400" dirty="0" smtClean="0"/>
                  <a:t>	</a:t>
                </a:r>
                <a14:m>
                  <m:oMath xmlns:m="http://schemas.openxmlformats.org/officeDocument/2006/math">
                    <m:d>
                      <m:dPr>
                        <m:begChr m:val="["/>
                        <m:endChr m:val="]"/>
                        <m:ctrlPr>
                          <a:rPr lang="en-US" sz="2400" i="1">
                            <a:latin typeface="Cambria Math"/>
                          </a:rPr>
                        </m:ctrlPr>
                      </m:dPr>
                      <m:e>
                        <m:m>
                          <m:mPr>
                            <m:mcs>
                              <m:mc>
                                <m:mcPr>
                                  <m:count m:val="1"/>
                                  <m:mcJc m:val="center"/>
                                </m:mcPr>
                              </m:mc>
                            </m:mcs>
                            <m:ctrlPr>
                              <a:rPr lang="en-US" sz="2400" i="1">
                                <a:latin typeface="Cambria Math"/>
                              </a:rPr>
                            </m:ctrlPr>
                          </m:mPr>
                          <m:mr>
                            <m:e>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m:t>
                                      </m:r>
                                    </m:e>
                                    <m:sub>
                                      <m:r>
                                        <a:rPr lang="en-US" sz="2400" i="1">
                                          <a:latin typeface="Cambria Math"/>
                                        </a:rPr>
                                        <m:t>𝑎𝑏𝑐</m:t>
                                      </m:r>
                                    </m:sub>
                                  </m:sSub>
                                </m:e>
                              </m:d>
                            </m:e>
                          </m:mr>
                          <m:mr>
                            <m:e>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m:t>
                                      </m:r>
                                    </m:e>
                                    <m:sub>
                                      <m:r>
                                        <a:rPr lang="en-US" sz="2400" i="1">
                                          <a:latin typeface="Cambria Math"/>
                                        </a:rPr>
                                        <m:t>𝑛𝑔</m:t>
                                      </m:r>
                                    </m:sub>
                                  </m:sSub>
                                </m:e>
                              </m:d>
                            </m:e>
                          </m:mr>
                        </m:m>
                      </m:e>
                    </m:d>
                    <m:r>
                      <a:rPr lang="en-US" sz="2400" i="1">
                        <a:latin typeface="Cambria Math"/>
                      </a:rPr>
                      <m:t>=</m:t>
                    </m:r>
                    <m:d>
                      <m:dPr>
                        <m:begChr m:val="["/>
                        <m:endChr m:val="]"/>
                        <m:ctrlPr>
                          <a:rPr lang="en-US" sz="2400" i="1">
                            <a:latin typeface="Cambria Math"/>
                          </a:rPr>
                        </m:ctrlPr>
                      </m:dPr>
                      <m:e>
                        <m:m>
                          <m:mPr>
                            <m:mcs>
                              <m:mc>
                                <m:mcPr>
                                  <m:count m:val="1"/>
                                  <m:mcJc m:val="center"/>
                                </m:mcPr>
                              </m:mc>
                            </m:mcs>
                            <m:ctrlPr>
                              <a:rPr lang="en-US" sz="2400" i="1">
                                <a:latin typeface="Cambria Math"/>
                              </a:rPr>
                            </m:ctrlPr>
                          </m:mPr>
                          <m:mr>
                            <m:e>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m:t>
                                      </m:r>
                                      <m:r>
                                        <a:rPr lang="en-US" sz="2400" i="1">
                                          <a:latin typeface="Cambria Math"/>
                                        </a:rPr>
                                        <m:t>′</m:t>
                                      </m:r>
                                    </m:e>
                                    <m:sub>
                                      <m:r>
                                        <a:rPr lang="en-US" sz="2400" i="1">
                                          <a:latin typeface="Cambria Math"/>
                                        </a:rPr>
                                        <m:t>𝑎𝑏𝑐</m:t>
                                      </m:r>
                                    </m:sub>
                                  </m:sSub>
                                </m:e>
                              </m:d>
                            </m:e>
                          </m:mr>
                          <m:mr>
                            <m:e>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m:t>
                                      </m:r>
                                      <m:r>
                                        <a:rPr lang="en-US" sz="2400" i="1">
                                          <a:latin typeface="Cambria Math"/>
                                        </a:rPr>
                                        <m:t>′</m:t>
                                      </m:r>
                                    </m:e>
                                    <m:sub>
                                      <m:r>
                                        <a:rPr lang="en-US" sz="2400" i="1">
                                          <a:latin typeface="Cambria Math"/>
                                        </a:rPr>
                                        <m:t>𝑛𝑔</m:t>
                                      </m:r>
                                    </m:sub>
                                  </m:sSub>
                                </m:e>
                              </m:d>
                            </m:e>
                          </m:mr>
                        </m:m>
                      </m:e>
                    </m:d>
                    <m:r>
                      <a:rPr lang="en-US" sz="2400" i="1">
                        <a:latin typeface="Cambria Math"/>
                      </a:rPr>
                      <m:t>+</m:t>
                    </m:r>
                    <m:d>
                      <m:dPr>
                        <m:begChr m:val="["/>
                        <m:endChr m:val="]"/>
                        <m:ctrlPr>
                          <a:rPr lang="en-US" sz="2400" i="1">
                            <a:latin typeface="Cambria Math"/>
                          </a:rPr>
                        </m:ctrlPr>
                      </m:dPr>
                      <m:e>
                        <m:m>
                          <m:mPr>
                            <m:mcs>
                              <m:mc>
                                <m:mcPr>
                                  <m:count m:val="2"/>
                                  <m:mcJc m:val="center"/>
                                </m:mcPr>
                              </m:mc>
                            </m:mcs>
                            <m:ctrlPr>
                              <a:rPr lang="en-US" sz="2400" i="1">
                                <a:latin typeface="Cambria Math"/>
                              </a:rPr>
                            </m:ctrlPr>
                          </m:mPr>
                          <m:mr>
                            <m:e>
                              <m:d>
                                <m:dPr>
                                  <m:begChr m:val="["/>
                                  <m:endChr m:val="]"/>
                                  <m:ctrlPr>
                                    <a:rPr lang="en-US" sz="2400" i="1">
                                      <a:latin typeface="Cambria Math"/>
                                    </a:rPr>
                                  </m:ctrlPr>
                                </m:dPr>
                                <m:e>
                                  <m:sSub>
                                    <m:sSubPr>
                                      <m:ctrlPr>
                                        <a:rPr lang="en-US" sz="2400" i="1">
                                          <a:latin typeface="Cambria Math"/>
                                        </a:rPr>
                                      </m:ctrlPr>
                                    </m:sSubPr>
                                    <m:e>
                                      <m:acc>
                                        <m:accPr>
                                          <m:chr m:val="̂"/>
                                          <m:ctrlPr>
                                            <a:rPr lang="en-US" sz="2400" i="1">
                                              <a:latin typeface="Cambria Math"/>
                                            </a:rPr>
                                          </m:ctrlPr>
                                        </m:accPr>
                                        <m:e>
                                          <m:r>
                                            <a:rPr lang="en-US" sz="2400" i="1">
                                              <a:latin typeface="Cambria Math"/>
                                            </a:rPr>
                                            <m:t>𝑧</m:t>
                                          </m:r>
                                        </m:e>
                                      </m:acc>
                                    </m:e>
                                    <m:sub>
                                      <m:r>
                                        <a:rPr lang="en-US" sz="2400" i="1">
                                          <a:latin typeface="Cambria Math"/>
                                        </a:rPr>
                                        <m:t>𝑖𝑗</m:t>
                                      </m:r>
                                    </m:sub>
                                  </m:sSub>
                                </m:e>
                              </m:d>
                            </m:e>
                            <m:e>
                              <m:d>
                                <m:dPr>
                                  <m:begChr m:val="["/>
                                  <m:endChr m:val="]"/>
                                  <m:ctrlPr>
                                    <a:rPr lang="en-US" sz="2400" i="1">
                                      <a:latin typeface="Cambria Math"/>
                                    </a:rPr>
                                  </m:ctrlPr>
                                </m:dPr>
                                <m:e>
                                  <m:sSub>
                                    <m:sSubPr>
                                      <m:ctrlPr>
                                        <a:rPr lang="en-US" sz="2400" i="1">
                                          <a:latin typeface="Cambria Math"/>
                                        </a:rPr>
                                      </m:ctrlPr>
                                    </m:sSubPr>
                                    <m:e>
                                      <m:acc>
                                        <m:accPr>
                                          <m:chr m:val="̂"/>
                                          <m:ctrlPr>
                                            <a:rPr lang="en-US" sz="2400" i="1">
                                              <a:latin typeface="Cambria Math"/>
                                            </a:rPr>
                                          </m:ctrlPr>
                                        </m:accPr>
                                        <m:e>
                                          <m:r>
                                            <a:rPr lang="en-US" sz="2400" i="1">
                                              <a:latin typeface="Cambria Math"/>
                                            </a:rPr>
                                            <m:t>𝑧</m:t>
                                          </m:r>
                                        </m:e>
                                      </m:acc>
                                    </m:e>
                                    <m:sub>
                                      <m:r>
                                        <a:rPr lang="en-US" sz="2400" i="1">
                                          <a:latin typeface="Cambria Math"/>
                                        </a:rPr>
                                        <m:t>𝑖𝑛</m:t>
                                      </m:r>
                                    </m:sub>
                                  </m:sSub>
                                </m:e>
                              </m:d>
                            </m:e>
                          </m:mr>
                          <m:mr>
                            <m:e>
                              <m:d>
                                <m:dPr>
                                  <m:begChr m:val="["/>
                                  <m:endChr m:val="]"/>
                                  <m:ctrlPr>
                                    <a:rPr lang="en-US" sz="2400" i="1">
                                      <a:latin typeface="Cambria Math"/>
                                    </a:rPr>
                                  </m:ctrlPr>
                                </m:dPr>
                                <m:e>
                                  <m:sSub>
                                    <m:sSubPr>
                                      <m:ctrlPr>
                                        <a:rPr lang="en-US" sz="2400" i="1">
                                          <a:latin typeface="Cambria Math"/>
                                        </a:rPr>
                                      </m:ctrlPr>
                                    </m:sSubPr>
                                    <m:e>
                                      <m:acc>
                                        <m:accPr>
                                          <m:chr m:val="̂"/>
                                          <m:ctrlPr>
                                            <a:rPr lang="en-US" sz="2400" i="1">
                                              <a:latin typeface="Cambria Math"/>
                                            </a:rPr>
                                          </m:ctrlPr>
                                        </m:accPr>
                                        <m:e>
                                          <m:r>
                                            <a:rPr lang="en-US" sz="2400" i="1">
                                              <a:latin typeface="Cambria Math"/>
                                            </a:rPr>
                                            <m:t>𝑧</m:t>
                                          </m:r>
                                        </m:e>
                                      </m:acc>
                                    </m:e>
                                    <m:sub>
                                      <m:r>
                                        <a:rPr lang="en-US" sz="2400" i="1">
                                          <a:latin typeface="Cambria Math"/>
                                        </a:rPr>
                                        <m:t>𝑛</m:t>
                                      </m:r>
                                      <m:r>
                                        <a:rPr lang="en-US" sz="2400" b="0" i="1" smtClean="0">
                                          <a:latin typeface="Cambria Math"/>
                                        </a:rPr>
                                        <m:t>𝑗</m:t>
                                      </m:r>
                                    </m:sub>
                                  </m:sSub>
                                </m:e>
                              </m:d>
                            </m:e>
                            <m:e>
                              <m:d>
                                <m:dPr>
                                  <m:begChr m:val="["/>
                                  <m:endChr m:val="]"/>
                                  <m:ctrlPr>
                                    <a:rPr lang="en-US" sz="2400" i="1">
                                      <a:latin typeface="Cambria Math"/>
                                    </a:rPr>
                                  </m:ctrlPr>
                                </m:dPr>
                                <m:e>
                                  <m:sSub>
                                    <m:sSubPr>
                                      <m:ctrlPr>
                                        <a:rPr lang="en-US" sz="2400" i="1">
                                          <a:latin typeface="Cambria Math"/>
                                        </a:rPr>
                                      </m:ctrlPr>
                                    </m:sSubPr>
                                    <m:e>
                                      <m:acc>
                                        <m:accPr>
                                          <m:chr m:val="̂"/>
                                          <m:ctrlPr>
                                            <a:rPr lang="en-US" sz="2400" i="1">
                                              <a:latin typeface="Cambria Math"/>
                                            </a:rPr>
                                          </m:ctrlPr>
                                        </m:accPr>
                                        <m:e>
                                          <m:r>
                                            <a:rPr lang="en-US" sz="2400" i="1">
                                              <a:latin typeface="Cambria Math"/>
                                            </a:rPr>
                                            <m:t>𝑧</m:t>
                                          </m:r>
                                        </m:e>
                                      </m:acc>
                                    </m:e>
                                    <m:sub>
                                      <m:r>
                                        <a:rPr lang="en-US" sz="2400" i="1">
                                          <a:latin typeface="Cambria Math"/>
                                        </a:rPr>
                                        <m:t>𝑛𝑛</m:t>
                                      </m:r>
                                    </m:sub>
                                  </m:sSub>
                                </m:e>
                              </m:d>
                            </m:e>
                          </m:mr>
                        </m:m>
                      </m:e>
                    </m:d>
                    <m:r>
                      <a:rPr lang="en-US" sz="2400" i="1">
                        <a:latin typeface="Cambria Math"/>
                      </a:rPr>
                      <m:t>∙</m:t>
                    </m:r>
                    <m:d>
                      <m:dPr>
                        <m:begChr m:val="["/>
                        <m:endChr m:val="]"/>
                        <m:ctrlPr>
                          <a:rPr lang="en-US" sz="2400" i="1">
                            <a:latin typeface="Cambria Math"/>
                          </a:rPr>
                        </m:ctrlPr>
                      </m:dPr>
                      <m:e>
                        <m:m>
                          <m:mPr>
                            <m:mcs>
                              <m:mc>
                                <m:mcPr>
                                  <m:count m:val="1"/>
                                  <m:mcJc m:val="center"/>
                                </m:mcPr>
                              </m:mc>
                            </m:mcs>
                            <m:ctrlPr>
                              <a:rPr lang="en-US" sz="2400" i="1">
                                <a:latin typeface="Cambria Math"/>
                              </a:rPr>
                            </m:ctrlPr>
                          </m:mPr>
                          <m:mr>
                            <m:e>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𝑎𝑏𝑐</m:t>
                                      </m:r>
                                    </m:sub>
                                  </m:sSub>
                                </m:e>
                              </m:d>
                            </m:e>
                          </m:mr>
                          <m:mr>
                            <m:e>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𝑛</m:t>
                                      </m:r>
                                    </m:sub>
                                  </m:sSub>
                                </m:e>
                              </m:d>
                            </m:e>
                          </m:mr>
                        </m:m>
                      </m:e>
                    </m:d>
                  </m:oMath>
                </a14:m>
                <a:r>
                  <a:rPr lang="en-US" sz="2400" dirty="0" smtClean="0"/>
                  <a:t>	</a:t>
                </a:r>
                <a:r>
                  <a:rPr lang="en-US" sz="2400" dirty="0" smtClean="0">
                    <a:latin typeface="Times New Roman" pitchFamily="18" charset="0"/>
                    <a:cs typeface="Times New Roman" pitchFamily="18" charset="0"/>
                  </a:rPr>
                  <a:t>(35)</a:t>
                </a:r>
              </a:p>
              <a:p>
                <a:pPr algn="just">
                  <a:spcAft>
                    <a:spcPts val="1200"/>
                  </a:spcAft>
                </a:pPr>
                <a:endParaRPr lang="en-US" sz="2400" dirty="0" smtClean="0">
                  <a:latin typeface="Times New Roman" pitchFamily="18" charset="0"/>
                  <a:cs typeface="Times New Roman" pitchFamily="18" charset="0"/>
                </a:endParaRPr>
              </a:p>
              <a:p>
                <a:pPr marL="342900" indent="-342900">
                  <a:spcAft>
                    <a:spcPts val="1200"/>
                  </a:spcAft>
                  <a:buFont typeface="Wingdings" pitchFamily="2" charset="2"/>
                  <a:buChar char="Ø"/>
                </a:pPr>
                <a:r>
                  <a:rPr lang="en-US" sz="2400" dirty="0" smtClean="0">
                    <a:latin typeface="Times New Roman" pitchFamily="18" charset="0"/>
                    <a:cs typeface="Times New Roman" pitchFamily="18" charset="0"/>
                  </a:rPr>
                  <a:t>Because </a:t>
                </a:r>
                <a:r>
                  <a:rPr lang="en-US" sz="2400" dirty="0">
                    <a:latin typeface="Times New Roman" pitchFamily="18" charset="0"/>
                    <a:cs typeface="Times New Roman" pitchFamily="18" charset="0"/>
                  </a:rPr>
                  <a:t>the neutral is grounded, voltages </a:t>
                </a:r>
                <a14:m>
                  <m:oMath xmlns:m="http://schemas.openxmlformats.org/officeDocument/2006/math">
                    <m:sSub>
                      <m:sSubPr>
                        <m:ctrlPr>
                          <a:rPr lang="en-US" sz="2400" i="1">
                            <a:latin typeface="Cambria Math"/>
                          </a:rPr>
                        </m:ctrlPr>
                      </m:sSubPr>
                      <m:e>
                        <m:r>
                          <a:rPr lang="en-US" sz="2400" i="1">
                            <a:latin typeface="Cambria Math"/>
                          </a:rPr>
                          <m:t>𝑉</m:t>
                        </m:r>
                      </m:e>
                      <m:sub>
                        <m:r>
                          <a:rPr lang="en-US" sz="2400" i="1">
                            <a:latin typeface="Cambria Math"/>
                          </a:rPr>
                          <m:t>𝑛𝑔</m:t>
                        </m:r>
                        <m:r>
                          <a:rPr lang="en-US" sz="2400" i="1">
                            <a:latin typeface="Cambria Math"/>
                          </a:rPr>
                          <m:t> </m:t>
                        </m:r>
                      </m:sub>
                    </m:sSub>
                  </m:oMath>
                </a14:m>
                <a:r>
                  <a:rPr lang="en-US" sz="2400" dirty="0">
                    <a:latin typeface="Times New Roman" pitchFamily="18" charset="0"/>
                    <a:cs typeface="Times New Roman" pitchFamily="18" charset="0"/>
                  </a:rPr>
                  <a:t>and </a:t>
                </a:r>
                <a14:m>
                  <m:oMath xmlns:m="http://schemas.openxmlformats.org/officeDocument/2006/math">
                    <m:sSub>
                      <m:sSubPr>
                        <m:ctrlPr>
                          <a:rPr lang="en-US" sz="2400" i="1">
                            <a:latin typeface="Cambria Math"/>
                          </a:rPr>
                        </m:ctrlPr>
                      </m:sSubPr>
                      <m:e>
                        <m:r>
                          <a:rPr lang="en-US" sz="2400" i="1">
                            <a:latin typeface="Cambria Math"/>
                          </a:rPr>
                          <m:t>𝑉</m:t>
                        </m:r>
                        <m:r>
                          <a:rPr lang="en-US" sz="2400" i="1">
                            <a:latin typeface="Cambria Math"/>
                          </a:rPr>
                          <m:t>′</m:t>
                        </m:r>
                      </m:e>
                      <m:sub>
                        <m:r>
                          <a:rPr lang="en-US" sz="2400" i="1">
                            <a:latin typeface="Cambria Math"/>
                          </a:rPr>
                          <m:t>𝑛𝑔</m:t>
                        </m:r>
                      </m:sub>
                    </m:sSub>
                  </m:oMath>
                </a14:m>
                <a:r>
                  <a:rPr lang="en-US" sz="2400" dirty="0">
                    <a:latin typeface="Times New Roman" pitchFamily="18" charset="0"/>
                    <a:cs typeface="Times New Roman" pitchFamily="18" charset="0"/>
                  </a:rPr>
                  <a:t> equal 0. </a:t>
                </a:r>
                <a:endParaRPr lang="en-US" sz="2400" dirty="0" smtClean="0">
                  <a:latin typeface="Times New Roman" pitchFamily="18" charset="0"/>
                  <a:cs typeface="Times New Roman" pitchFamily="18" charset="0"/>
                </a:endParaRPr>
              </a:p>
              <a:p>
                <a:pPr>
                  <a:spcAft>
                    <a:spcPts val="1200"/>
                  </a:spcAft>
                </a:pPr>
                <a:r>
                  <a:rPr lang="en-US" sz="2400" dirty="0" smtClean="0">
                    <a:latin typeface="Times New Roman" pitchFamily="18" charset="0"/>
                    <a:cs typeface="Times New Roman" pitchFamily="18" charset="0"/>
                  </a:rPr>
                  <a:t>Thus</a:t>
                </a:r>
                <a:endParaRPr lang="en-US" sz="2400" dirty="0">
                  <a:latin typeface="Times New Roman" pitchFamily="18" charset="0"/>
                  <a:cs typeface="Times New Roman" pitchFamily="18" charset="0"/>
                </a:endParaRPr>
              </a:p>
              <a:p>
                <a:pPr algn="just">
                  <a:spcAft>
                    <a:spcPts val="1200"/>
                  </a:spcAft>
                </a:pPr>
                <a:r>
                  <a:rPr lang="en-US" sz="2400" dirty="0" smtClean="0"/>
                  <a: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m:t>
                            </m:r>
                          </m:e>
                          <m:sub>
                            <m:r>
                              <a:rPr lang="en-US" sz="2400" i="1">
                                <a:latin typeface="Cambria Math"/>
                              </a:rPr>
                              <m:t>𝑎𝑏𝑐</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m:t>
                            </m:r>
                            <m:r>
                              <a:rPr lang="en-US" sz="2400" i="1">
                                <a:latin typeface="Cambria Math"/>
                              </a:rPr>
                              <m:t>′</m:t>
                            </m:r>
                          </m:e>
                          <m:sub>
                            <m:r>
                              <a:rPr lang="en-US" sz="2400" i="1">
                                <a:latin typeface="Cambria Math"/>
                              </a:rPr>
                              <m:t>𝑎𝑏𝑐</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acc>
                              <m:accPr>
                                <m:chr m:val="̂"/>
                                <m:ctrlPr>
                                  <a:rPr lang="en-US" sz="2400" i="1">
                                    <a:latin typeface="Cambria Math"/>
                                  </a:rPr>
                                </m:ctrlPr>
                              </m:accPr>
                              <m:e>
                                <m:r>
                                  <a:rPr lang="en-US" sz="2400" i="1">
                                    <a:latin typeface="Cambria Math"/>
                                  </a:rPr>
                                  <m:t>𝑧</m:t>
                                </m:r>
                              </m:e>
                            </m:acc>
                          </m:e>
                          <m:sub>
                            <m:r>
                              <a:rPr lang="en-US" sz="2400" i="1">
                                <a:latin typeface="Cambria Math"/>
                              </a:rPr>
                              <m:t>𝑖𝑗</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𝑎𝑏𝑐</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acc>
                              <m:accPr>
                                <m:chr m:val="̂"/>
                                <m:ctrlPr>
                                  <a:rPr lang="en-US" sz="2400" i="1">
                                    <a:latin typeface="Cambria Math"/>
                                  </a:rPr>
                                </m:ctrlPr>
                              </m:accPr>
                              <m:e>
                                <m:r>
                                  <a:rPr lang="en-US" sz="2400" i="1">
                                    <a:latin typeface="Cambria Math"/>
                                  </a:rPr>
                                  <m:t>𝑧</m:t>
                                </m:r>
                              </m:e>
                            </m:acc>
                          </m:e>
                          <m:sub>
                            <m:r>
                              <a:rPr lang="en-US" sz="2400" i="1">
                                <a:latin typeface="Cambria Math"/>
                              </a:rPr>
                              <m:t>𝑖𝑛</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𝑛</m:t>
                            </m:r>
                          </m:sub>
                        </m:sSub>
                      </m:e>
                    </m:d>
                  </m:oMath>
                </a14:m>
                <a:r>
                  <a:rPr lang="en-US" sz="2400" dirty="0"/>
                  <a:t>  </a:t>
                </a:r>
                <a:r>
                  <a:rPr lang="en-US" sz="2400" dirty="0" smtClean="0"/>
                  <a:t>	</a:t>
                </a:r>
                <a:r>
                  <a:rPr lang="en-US" sz="2400" dirty="0" smtClean="0">
                    <a:latin typeface="Times New Roman" pitchFamily="18" charset="0"/>
                    <a:cs typeface="Times New Roman" pitchFamily="18" charset="0"/>
                  </a:rPr>
                  <a:t>(36)</a:t>
                </a:r>
                <a:r>
                  <a:rPr lang="en-US" sz="2400" dirty="0" smtClean="0"/>
                  <a:t>   </a:t>
                </a:r>
              </a:p>
              <a:p>
                <a:pPr algn="just">
                  <a:spcAft>
                    <a:spcPts val="1200"/>
                  </a:spcAft>
                </a:pPr>
                <a:r>
                  <a:rPr lang="en-US" sz="2400" dirty="0" smtClean="0"/>
                  <a:t>	</a:t>
                </a:r>
                <a14:m>
                  <m:oMath xmlns:m="http://schemas.openxmlformats.org/officeDocument/2006/math">
                    <m:d>
                      <m:dPr>
                        <m:begChr m:val="["/>
                        <m:endChr m:val="]"/>
                        <m:ctrlPr>
                          <a:rPr lang="en-US" sz="2400" i="1">
                            <a:latin typeface="Cambria Math"/>
                          </a:rPr>
                        </m:ctrlPr>
                      </m:dPr>
                      <m:e>
                        <m:r>
                          <a:rPr lang="en-US" sz="2400" i="1">
                            <a:latin typeface="Cambria Math"/>
                          </a:rPr>
                          <m:t>0</m:t>
                        </m:r>
                      </m:e>
                    </m:d>
                    <m:r>
                      <a:rPr lang="en-US" sz="2400" i="1">
                        <a:latin typeface="Cambria Math"/>
                      </a:rPr>
                      <m:t>=</m:t>
                    </m:r>
                    <m:d>
                      <m:dPr>
                        <m:begChr m:val="["/>
                        <m:endChr m:val="]"/>
                        <m:ctrlPr>
                          <a:rPr lang="en-US" sz="2400" i="1">
                            <a:latin typeface="Cambria Math"/>
                          </a:rPr>
                        </m:ctrlPr>
                      </m:dPr>
                      <m:e>
                        <m:r>
                          <a:rPr lang="en-US" sz="2400" i="1">
                            <a:latin typeface="Cambria Math"/>
                          </a:rPr>
                          <m:t>0</m:t>
                        </m:r>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acc>
                              <m:accPr>
                                <m:chr m:val="̂"/>
                                <m:ctrlPr>
                                  <a:rPr lang="en-US" sz="2400" i="1">
                                    <a:latin typeface="Cambria Math"/>
                                  </a:rPr>
                                </m:ctrlPr>
                              </m:accPr>
                              <m:e>
                                <m:r>
                                  <a:rPr lang="en-US" sz="2400" i="1">
                                    <a:latin typeface="Cambria Math"/>
                                  </a:rPr>
                                  <m:t>𝑧</m:t>
                                </m:r>
                              </m:e>
                            </m:acc>
                          </m:e>
                          <m:sub>
                            <m:r>
                              <a:rPr lang="en-US" sz="2400" i="1">
                                <a:latin typeface="Cambria Math"/>
                              </a:rPr>
                              <m:t>𝑛𝑗</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𝑎𝑏𝑐</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acc>
                              <m:accPr>
                                <m:chr m:val="̂"/>
                                <m:ctrlPr>
                                  <a:rPr lang="en-US" sz="2400" i="1">
                                    <a:latin typeface="Cambria Math"/>
                                  </a:rPr>
                                </m:ctrlPr>
                              </m:accPr>
                              <m:e>
                                <m:r>
                                  <a:rPr lang="en-US" sz="2400" i="1">
                                    <a:latin typeface="Cambria Math"/>
                                  </a:rPr>
                                  <m:t>𝑧</m:t>
                                </m:r>
                              </m:e>
                            </m:acc>
                          </m:e>
                          <m:sub>
                            <m:r>
                              <a:rPr lang="en-US" sz="2400" i="1">
                                <a:latin typeface="Cambria Math"/>
                              </a:rPr>
                              <m:t>𝑛𝑛</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𝑛</m:t>
                            </m:r>
                          </m:sub>
                        </m:sSub>
                      </m:e>
                    </m:d>
                  </m:oMath>
                </a14:m>
                <a:r>
                  <a:rPr lang="en-US" sz="2400" dirty="0" smtClean="0"/>
                  <a:t>		</a:t>
                </a:r>
                <a:r>
                  <a:rPr lang="en-US" sz="2400" dirty="0" smtClean="0">
                    <a:latin typeface="Times New Roman" pitchFamily="18" charset="0"/>
                    <a:cs typeface="Times New Roman" pitchFamily="18" charset="0"/>
                  </a:rPr>
                  <a:t>(37)</a:t>
                </a:r>
              </a:p>
              <a:p>
                <a:pPr>
                  <a:spcAft>
                    <a:spcPts val="1200"/>
                  </a:spcAft>
                </a:pPr>
                <a:r>
                  <a:rPr lang="en-US" dirty="0"/>
                  <a:t> </a:t>
                </a:r>
              </a:p>
              <a:p>
                <a:endParaRPr lang="en-US" dirty="0"/>
              </a:p>
            </p:txBody>
          </p:sp>
        </mc:Choice>
        <mc:Fallback xmlns="">
          <p:sp>
            <p:nvSpPr>
              <p:cNvPr id="4" name="Rectangle 3"/>
              <p:cNvSpPr>
                <a:spLocks noRot="1" noChangeAspect="1" noMove="1" noResize="1" noEditPoints="1" noAdjustHandles="1" noChangeArrowheads="1" noChangeShapeType="1" noTextEdit="1"/>
              </p:cNvSpPr>
              <p:nvPr/>
            </p:nvSpPr>
            <p:spPr>
              <a:xfrm>
                <a:off x="0" y="1752600"/>
                <a:ext cx="9144000" cy="5624617"/>
              </a:xfrm>
              <a:prstGeom prst="rect">
                <a:avLst/>
              </a:prstGeom>
              <a:blipFill rotWithShape="1">
                <a:blip r:embed="rId3"/>
                <a:stretch>
                  <a:fillRect l="-1000"/>
                </a:stretch>
              </a:blipFill>
            </p:spPr>
            <p:txBody>
              <a:bodyPr/>
              <a:lstStyle/>
              <a:p>
                <a:r>
                  <a:rPr lang="en-US">
                    <a:noFill/>
                  </a:rPr>
                  <a:t> </a:t>
                </a:r>
              </a:p>
            </p:txBody>
          </p:sp>
        </mc:Fallback>
      </mc:AlternateContent>
    </p:spTree>
    <p:extLst>
      <p:ext uri="{BB962C8B-B14F-4D97-AF65-F5344CB8AC3E}">
        <p14:creationId xmlns:p14="http://schemas.microsoft.com/office/powerpoint/2010/main" val="2750541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533400"/>
            <a:ext cx="9144000" cy="830997"/>
          </a:xfrm>
          <a:prstGeom prst="rect">
            <a:avLst/>
          </a:prstGeom>
          <a:noFill/>
        </p:spPr>
        <p:txBody>
          <a:bodyPr wrap="square" rtlCol="0">
            <a:spAutoFit/>
          </a:bodyPr>
          <a:lstStyle/>
          <a:p>
            <a:pPr marL="342900" indent="-342900"/>
            <a:r>
              <a:rPr lang="en-US" sz="2800" dirty="0" smtClean="0"/>
              <a:t>	</a:t>
            </a:r>
            <a:r>
              <a:rPr lang="en-US" sz="2800" dirty="0" smtClean="0">
                <a:latin typeface="Times New Roman" pitchFamily="18" charset="0"/>
                <a:cs typeface="Times New Roman" pitchFamily="18" charset="0"/>
              </a:rPr>
              <a:t>Phase Impedance Matrix for Overhead Lines</a:t>
            </a:r>
          </a:p>
          <a:p>
            <a:pPr marL="342900" indent="-342900"/>
            <a:r>
              <a:rPr lang="en-US" sz="2000" dirty="0" smtClean="0"/>
              <a:t>	</a:t>
            </a:r>
          </a:p>
        </p:txBody>
      </p:sp>
      <p:sp>
        <p:nvSpPr>
          <p:cNvPr id="3" name="TextBox 2"/>
          <p:cNvSpPr txBox="1"/>
          <p:nvPr/>
        </p:nvSpPr>
        <p:spPr>
          <a:xfrm>
            <a:off x="0" y="0"/>
            <a:ext cx="9144000" cy="584775"/>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Series impedance of Overhead Lines (</a:t>
            </a:r>
            <a:r>
              <a:rPr lang="en-US" sz="3200" dirty="0" err="1" smtClean="0">
                <a:latin typeface="Times New Roman" pitchFamily="18" charset="0"/>
                <a:cs typeface="Times New Roman" pitchFamily="18" charset="0"/>
              </a:rPr>
              <a:t>Contd</a:t>
            </a:r>
            <a:r>
              <a:rPr lang="en-US" sz="3200" dirty="0" smtClean="0">
                <a:latin typeface="Times New Roman" pitchFamily="18" charset="0"/>
                <a:cs typeface="Times New Roman" pitchFamily="18" charset="0"/>
              </a:rPr>
              <a:t>…)</a:t>
            </a:r>
          </a:p>
        </p:txBody>
      </p:sp>
      <mc:AlternateContent xmlns:mc="http://schemas.openxmlformats.org/markup-compatibility/2006" xmlns:a14="http://schemas.microsoft.com/office/drawing/2010/main">
        <mc:Choice Requires="a14">
          <p:sp>
            <p:nvSpPr>
              <p:cNvPr id="4" name="Rectangle 3"/>
              <p:cNvSpPr/>
              <p:nvPr/>
            </p:nvSpPr>
            <p:spPr>
              <a:xfrm>
                <a:off x="0" y="1143000"/>
                <a:ext cx="9144000" cy="4051878"/>
              </a:xfrm>
              <a:prstGeom prst="rect">
                <a:avLst/>
              </a:prstGeom>
            </p:spPr>
            <p:txBody>
              <a:bodyPr wrap="square">
                <a:spAutoFit/>
              </a:bodyPr>
              <a:lstStyle/>
              <a:p>
                <a:pPr>
                  <a:spcAft>
                    <a:spcPts val="1200"/>
                  </a:spcAft>
                </a:pPr>
                <a:r>
                  <a:rPr lang="en-US" dirty="0" smtClean="0"/>
                  <a:t> </a:t>
                </a:r>
                <a:endParaRPr lang="en-US" dirty="0"/>
              </a:p>
              <a:p>
                <a:pPr marL="342900" indent="-342900">
                  <a:spcAft>
                    <a:spcPts val="1200"/>
                  </a:spcAft>
                  <a:buFont typeface="Wingdings" pitchFamily="2" charset="2"/>
                  <a:buChar char="Ø"/>
                </a:pPr>
                <a:r>
                  <a:rPr lang="en-US" sz="2400" dirty="0">
                    <a:latin typeface="Times New Roman" pitchFamily="18" charset="0"/>
                    <a:cs typeface="Times New Roman" pitchFamily="18" charset="0"/>
                  </a:rPr>
                  <a:t>Solve </a:t>
                </a:r>
                <a:r>
                  <a:rPr lang="en-US" sz="2400" dirty="0" smtClean="0">
                    <a:latin typeface="Times New Roman" pitchFamily="18" charset="0"/>
                    <a:cs typeface="Times New Roman" pitchFamily="18" charset="0"/>
                  </a:rPr>
                  <a:t>(37) for </a:t>
                </a:r>
                <a14:m>
                  <m:oMath xmlns:m="http://schemas.openxmlformats.org/officeDocument/2006/math">
                    <m:d>
                      <m:dPr>
                        <m:begChr m:val="["/>
                        <m:endChr m:val="]"/>
                        <m:ctrlPr>
                          <a:rPr lang="en-US" sz="2400" i="1" smtClean="0">
                            <a:solidFill>
                              <a:schemeClr val="tx1"/>
                            </a:solidFill>
                            <a:latin typeface="Cambria Math"/>
                          </a:rPr>
                        </m:ctrlPr>
                      </m:dPr>
                      <m:e>
                        <m:sSub>
                          <m:sSubPr>
                            <m:ctrlPr>
                              <a:rPr lang="en-US" sz="2400" i="1">
                                <a:solidFill>
                                  <a:schemeClr val="tx1"/>
                                </a:solidFill>
                                <a:latin typeface="Cambria Math"/>
                              </a:rPr>
                            </m:ctrlPr>
                          </m:sSubPr>
                          <m:e>
                            <m:r>
                              <a:rPr lang="en-US" sz="2400" i="1">
                                <a:solidFill>
                                  <a:schemeClr val="tx1"/>
                                </a:solidFill>
                                <a:latin typeface="Cambria Math"/>
                              </a:rPr>
                              <m:t>𝐼</m:t>
                            </m:r>
                          </m:e>
                          <m:sub>
                            <m:r>
                              <a:rPr lang="en-US" sz="2400" i="1">
                                <a:solidFill>
                                  <a:schemeClr val="tx1"/>
                                </a:solidFill>
                                <a:latin typeface="Cambria Math"/>
                              </a:rPr>
                              <m:t>𝑛</m:t>
                            </m:r>
                          </m:sub>
                        </m:sSub>
                      </m:e>
                    </m:d>
                  </m:oMath>
                </a14:m>
                <a:r>
                  <a:rPr lang="en-US" sz="2400" dirty="0">
                    <a:latin typeface="Times New Roman" pitchFamily="18" charset="0"/>
                    <a:cs typeface="Times New Roman" pitchFamily="18" charset="0"/>
                  </a:rPr>
                  <a:t>:</a:t>
                </a:r>
                <a:r>
                  <a:rPr lang="en-US" sz="2400" dirty="0" smtClean="0">
                    <a:latin typeface="Times New Roman" pitchFamily="18" charset="0"/>
                    <a:cs typeface="Times New Roman" pitchFamily="18" charset="0"/>
                  </a:rPr>
                  <a:t>                  </a:t>
                </a:r>
              </a:p>
              <a:p>
                <a:pPr>
                  <a:spcAft>
                    <a:spcPts val="1200"/>
                  </a:spcAft>
                </a:pPr>
                <a:r>
                  <a:rPr lang="en-US" sz="2400" dirty="0" smtClean="0"/>
                  <a: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𝑛</m:t>
                            </m:r>
                          </m:sub>
                        </m:sSub>
                      </m:e>
                    </m:d>
                    <m:r>
                      <a:rPr lang="en-US" sz="2400" i="1">
                        <a:latin typeface="Cambria Math"/>
                      </a:rPr>
                      <m:t>=−</m:t>
                    </m:r>
                    <m:sSup>
                      <m:sSupPr>
                        <m:ctrlPr>
                          <a:rPr lang="en-US" sz="2400" i="1">
                            <a:latin typeface="Cambria Math"/>
                          </a:rPr>
                        </m:ctrlPr>
                      </m:sSupPr>
                      <m:e>
                        <m:d>
                          <m:dPr>
                            <m:begChr m:val="["/>
                            <m:endChr m:val="]"/>
                            <m:ctrlPr>
                              <a:rPr lang="en-US" sz="2400" i="1">
                                <a:latin typeface="Cambria Math"/>
                              </a:rPr>
                            </m:ctrlPr>
                          </m:dPr>
                          <m:e>
                            <m:sSub>
                              <m:sSubPr>
                                <m:ctrlPr>
                                  <a:rPr lang="en-US" sz="2400" i="1">
                                    <a:latin typeface="Cambria Math"/>
                                  </a:rPr>
                                </m:ctrlPr>
                              </m:sSubPr>
                              <m:e>
                                <m:acc>
                                  <m:accPr>
                                    <m:chr m:val="̂"/>
                                    <m:ctrlPr>
                                      <a:rPr lang="en-US" sz="2400" i="1">
                                        <a:latin typeface="Cambria Math"/>
                                      </a:rPr>
                                    </m:ctrlPr>
                                  </m:accPr>
                                  <m:e>
                                    <m:r>
                                      <a:rPr lang="en-US" sz="2400" i="1">
                                        <a:latin typeface="Cambria Math"/>
                                      </a:rPr>
                                      <m:t>𝑧</m:t>
                                    </m:r>
                                  </m:e>
                                </m:acc>
                              </m:e>
                              <m:sub>
                                <m:r>
                                  <a:rPr lang="en-US" sz="2400" i="1">
                                    <a:latin typeface="Cambria Math"/>
                                  </a:rPr>
                                  <m:t>𝑛𝑛</m:t>
                                </m:r>
                              </m:sub>
                            </m:sSub>
                          </m:e>
                        </m:d>
                      </m:e>
                      <m:sup>
                        <m:r>
                          <a:rPr lang="en-US" sz="2400" i="1">
                            <a:latin typeface="Cambria Math"/>
                          </a:rPr>
                          <m:t>−1</m:t>
                        </m:r>
                      </m:sup>
                    </m:sSup>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acc>
                              <m:accPr>
                                <m:chr m:val="̂"/>
                                <m:ctrlPr>
                                  <a:rPr lang="en-US" sz="2400" i="1">
                                    <a:latin typeface="Cambria Math"/>
                                  </a:rPr>
                                </m:ctrlPr>
                              </m:accPr>
                              <m:e>
                                <m:r>
                                  <a:rPr lang="en-US" sz="2400" i="1">
                                    <a:latin typeface="Cambria Math"/>
                                  </a:rPr>
                                  <m:t>𝑧</m:t>
                                </m:r>
                              </m:e>
                            </m:acc>
                          </m:e>
                          <m:sub>
                            <m:r>
                              <a:rPr lang="en-US" sz="2400" i="1">
                                <a:latin typeface="Cambria Math"/>
                              </a:rPr>
                              <m:t>𝑛𝑗</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𝑎𝑏𝑐</m:t>
                            </m:r>
                          </m:sub>
                        </m:sSub>
                      </m:e>
                    </m:d>
                  </m:oMath>
                </a14:m>
                <a:r>
                  <a:rPr lang="en-US" sz="2400" dirty="0" smtClean="0"/>
                  <a:t>				</a:t>
                </a:r>
                <a:r>
                  <a:rPr lang="en-US" sz="2400" dirty="0" smtClean="0">
                    <a:latin typeface="Times New Roman" pitchFamily="18" charset="0"/>
                    <a:cs typeface="Times New Roman" pitchFamily="18" charset="0"/>
                  </a:rPr>
                  <a:t>(38)</a:t>
                </a:r>
              </a:p>
              <a:p>
                <a:pPr>
                  <a:spcAft>
                    <a:spcPts val="1200"/>
                  </a:spcAft>
                </a:pPr>
                <a:endParaRPr lang="en-US" sz="2400" dirty="0" smtClean="0">
                  <a:latin typeface="Times New Roman" pitchFamily="18" charset="0"/>
                  <a:cs typeface="Times New Roman" pitchFamily="18" charset="0"/>
                </a:endParaRPr>
              </a:p>
              <a:p>
                <a:pPr marL="342900" indent="-342900">
                  <a:spcAft>
                    <a:spcPts val="1200"/>
                  </a:spcAft>
                  <a:buFont typeface="Wingdings" pitchFamily="2" charset="2"/>
                  <a:buChar char="Ø"/>
                </a:pPr>
                <a:r>
                  <a:rPr lang="en-US" sz="2400" dirty="0" smtClean="0">
                    <a:latin typeface="Times New Roman" pitchFamily="18" charset="0"/>
                    <a:cs typeface="Times New Roman" pitchFamily="18" charset="0"/>
                  </a:rPr>
                  <a:t>Substitute (38) into </a:t>
                </a:r>
                <a:r>
                  <a:rPr lang="en-US" sz="2400" dirty="0">
                    <a:latin typeface="Times New Roman" pitchFamily="18" charset="0"/>
                    <a:cs typeface="Times New Roman" pitchFamily="18" charset="0"/>
                  </a:rPr>
                  <a:t>expression </a:t>
                </a:r>
                <a:r>
                  <a:rPr lang="en-US" sz="2400" dirty="0" smtClean="0">
                    <a:latin typeface="Times New Roman" pitchFamily="18" charset="0"/>
                    <a:cs typeface="Times New Roman" pitchFamily="18" charset="0"/>
                  </a:rPr>
                  <a:t>(36):</a:t>
                </a:r>
                <a:endParaRPr lang="en-US" sz="2400" dirty="0">
                  <a:latin typeface="Times New Roman" pitchFamily="18" charset="0"/>
                  <a:cs typeface="Times New Roman" pitchFamily="18" charset="0"/>
                </a:endParaRPr>
              </a:p>
              <a:p>
                <a:pPr>
                  <a:spcAft>
                    <a:spcPts val="1200"/>
                  </a:spcAft>
                </a:pPr>
                <a:r>
                  <a:rPr lang="en-US" sz="2400" dirty="0" smtClean="0"/>
                  <a: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m:t>
                            </m:r>
                          </m:e>
                          <m:sub>
                            <m:r>
                              <a:rPr lang="en-US" sz="2400" i="1">
                                <a:latin typeface="Cambria Math"/>
                              </a:rPr>
                              <m:t>𝑎𝑏𝑐</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m:t>
                            </m:r>
                            <m:r>
                              <a:rPr lang="en-US" sz="2400" i="1">
                                <a:latin typeface="Cambria Math"/>
                              </a:rPr>
                              <m:t>′</m:t>
                            </m:r>
                          </m:e>
                          <m:sub>
                            <m:r>
                              <a:rPr lang="en-US" sz="2400" i="1">
                                <a:latin typeface="Cambria Math"/>
                              </a:rPr>
                              <m:t>𝑎𝑏𝑐</m:t>
                            </m:r>
                          </m:sub>
                        </m:sSub>
                      </m:e>
                    </m:d>
                    <m:r>
                      <a:rPr lang="en-US" sz="2400" i="1">
                        <a:latin typeface="Cambria Math"/>
                      </a:rPr>
                      <m:t>+</m:t>
                    </m:r>
                    <m:d>
                      <m:dPr>
                        <m:ctrlPr>
                          <a:rPr lang="en-US" sz="2400" i="1">
                            <a:latin typeface="Cambria Math"/>
                          </a:rPr>
                        </m:ctrlPr>
                      </m:dPr>
                      <m:e>
                        <m:d>
                          <m:dPr>
                            <m:begChr m:val="["/>
                            <m:endChr m:val="]"/>
                            <m:ctrlPr>
                              <a:rPr lang="en-US" sz="2400" i="1">
                                <a:latin typeface="Cambria Math"/>
                              </a:rPr>
                            </m:ctrlPr>
                          </m:dPr>
                          <m:e>
                            <m:sSub>
                              <m:sSubPr>
                                <m:ctrlPr>
                                  <a:rPr lang="en-US" sz="2400" i="1">
                                    <a:latin typeface="Cambria Math"/>
                                  </a:rPr>
                                </m:ctrlPr>
                              </m:sSubPr>
                              <m:e>
                                <m:acc>
                                  <m:accPr>
                                    <m:chr m:val="̂"/>
                                    <m:ctrlPr>
                                      <a:rPr lang="en-US" sz="2400" i="1">
                                        <a:latin typeface="Cambria Math"/>
                                      </a:rPr>
                                    </m:ctrlPr>
                                  </m:accPr>
                                  <m:e>
                                    <m:r>
                                      <a:rPr lang="en-US" sz="2400" i="1">
                                        <a:latin typeface="Cambria Math"/>
                                      </a:rPr>
                                      <m:t>𝑧</m:t>
                                    </m:r>
                                  </m:e>
                                </m:acc>
                              </m:e>
                              <m:sub>
                                <m:r>
                                  <a:rPr lang="en-US" sz="2400" i="1">
                                    <a:latin typeface="Cambria Math"/>
                                  </a:rPr>
                                  <m:t>𝑖𝑗</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acc>
                                  <m:accPr>
                                    <m:chr m:val="̂"/>
                                    <m:ctrlPr>
                                      <a:rPr lang="en-US" sz="2400" i="1">
                                        <a:latin typeface="Cambria Math"/>
                                      </a:rPr>
                                    </m:ctrlPr>
                                  </m:accPr>
                                  <m:e>
                                    <m:r>
                                      <a:rPr lang="en-US" sz="2400" i="1">
                                        <a:latin typeface="Cambria Math"/>
                                      </a:rPr>
                                      <m:t>𝑧</m:t>
                                    </m:r>
                                  </m:e>
                                </m:acc>
                              </m:e>
                              <m:sub>
                                <m:r>
                                  <a:rPr lang="en-US" sz="2400" i="1">
                                    <a:latin typeface="Cambria Math"/>
                                  </a:rPr>
                                  <m:t>𝑖𝑛</m:t>
                                </m:r>
                              </m:sub>
                            </m:sSub>
                          </m:e>
                        </m:d>
                        <m:sSup>
                          <m:sSupPr>
                            <m:ctrlPr>
                              <a:rPr lang="en-US" sz="2400" i="1">
                                <a:latin typeface="Cambria Math"/>
                              </a:rPr>
                            </m:ctrlPr>
                          </m:sSupPr>
                          <m:e>
                            <m:d>
                              <m:dPr>
                                <m:begChr m:val="["/>
                                <m:endChr m:val="]"/>
                                <m:ctrlPr>
                                  <a:rPr lang="en-US" sz="2400" i="1">
                                    <a:latin typeface="Cambria Math"/>
                                  </a:rPr>
                                </m:ctrlPr>
                              </m:dPr>
                              <m:e>
                                <m:sSub>
                                  <m:sSubPr>
                                    <m:ctrlPr>
                                      <a:rPr lang="en-US" sz="2400" i="1">
                                        <a:latin typeface="Cambria Math"/>
                                      </a:rPr>
                                    </m:ctrlPr>
                                  </m:sSubPr>
                                  <m:e>
                                    <m:acc>
                                      <m:accPr>
                                        <m:chr m:val="̂"/>
                                        <m:ctrlPr>
                                          <a:rPr lang="en-US" sz="2400" i="1">
                                            <a:latin typeface="Cambria Math"/>
                                          </a:rPr>
                                        </m:ctrlPr>
                                      </m:accPr>
                                      <m:e>
                                        <m:r>
                                          <a:rPr lang="en-US" sz="2400" i="1">
                                            <a:latin typeface="Cambria Math"/>
                                          </a:rPr>
                                          <m:t>𝑧</m:t>
                                        </m:r>
                                      </m:e>
                                    </m:acc>
                                  </m:e>
                                  <m:sub>
                                    <m:r>
                                      <a:rPr lang="en-US" sz="2400" i="1">
                                        <a:latin typeface="Cambria Math"/>
                                      </a:rPr>
                                      <m:t>𝑛𝑛</m:t>
                                    </m:r>
                                  </m:sub>
                                </m:sSub>
                              </m:e>
                            </m:d>
                          </m:e>
                          <m:sup>
                            <m:r>
                              <a:rPr lang="en-US" sz="2400" i="1">
                                <a:latin typeface="Cambria Math"/>
                              </a:rPr>
                              <m:t>−1</m:t>
                            </m:r>
                          </m:sup>
                        </m:sSup>
                        <m:d>
                          <m:dPr>
                            <m:begChr m:val="["/>
                            <m:endChr m:val="]"/>
                            <m:ctrlPr>
                              <a:rPr lang="en-US" sz="2400" i="1">
                                <a:latin typeface="Cambria Math"/>
                              </a:rPr>
                            </m:ctrlPr>
                          </m:dPr>
                          <m:e>
                            <m:sSub>
                              <m:sSubPr>
                                <m:ctrlPr>
                                  <a:rPr lang="en-US" sz="2400" i="1">
                                    <a:latin typeface="Cambria Math"/>
                                  </a:rPr>
                                </m:ctrlPr>
                              </m:sSubPr>
                              <m:e>
                                <m:acc>
                                  <m:accPr>
                                    <m:chr m:val="̂"/>
                                    <m:ctrlPr>
                                      <a:rPr lang="en-US" sz="2400" i="1">
                                        <a:latin typeface="Cambria Math"/>
                                      </a:rPr>
                                    </m:ctrlPr>
                                  </m:accPr>
                                  <m:e>
                                    <m:r>
                                      <a:rPr lang="en-US" sz="2400" i="1">
                                        <a:latin typeface="Cambria Math"/>
                                      </a:rPr>
                                      <m:t>𝑧</m:t>
                                    </m:r>
                                  </m:e>
                                </m:acc>
                              </m:e>
                              <m:sub>
                                <m:r>
                                  <a:rPr lang="en-US" sz="2400" i="1">
                                    <a:latin typeface="Cambria Math"/>
                                  </a:rPr>
                                  <m:t>𝑛𝑗</m:t>
                                </m:r>
                              </m:sub>
                            </m:sSub>
                          </m:e>
                        </m:d>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𝑎𝑏𝑐</m:t>
                            </m:r>
                          </m:sub>
                        </m:sSub>
                      </m:e>
                    </m:d>
                  </m:oMath>
                </a14:m>
                <a:endParaRPr lang="en-US" sz="2400" dirty="0" smtClean="0"/>
              </a:p>
              <a:p>
                <a:pPr>
                  <a:spcAft>
                    <a:spcPts val="1200"/>
                  </a:spcAft>
                </a:pPr>
                <a:r>
                  <a:rPr lang="en-US" sz="2400" dirty="0" smtClean="0"/>
                  <a: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m:t>
                            </m:r>
                          </m:e>
                          <m:sub>
                            <m:r>
                              <a:rPr lang="en-US" sz="2400" i="1">
                                <a:latin typeface="Cambria Math"/>
                              </a:rPr>
                              <m:t>𝑎𝑏𝑐</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m:t>
                            </m:r>
                            <m:r>
                              <a:rPr lang="en-US" sz="2400" i="1">
                                <a:latin typeface="Cambria Math"/>
                              </a:rPr>
                              <m:t>′</m:t>
                            </m:r>
                          </m:e>
                          <m:sub>
                            <m:r>
                              <a:rPr lang="en-US" sz="2400" i="1">
                                <a:latin typeface="Cambria Math"/>
                              </a:rPr>
                              <m:t>𝑎𝑏𝑐</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𝑧</m:t>
                            </m:r>
                          </m:e>
                          <m:sub>
                            <m:r>
                              <a:rPr lang="en-US" sz="2400" i="1">
                                <a:latin typeface="Cambria Math"/>
                              </a:rPr>
                              <m:t>𝑎𝑏𝑐</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𝑎𝑏𝑐</m:t>
                            </m:r>
                          </m:sub>
                        </m:sSub>
                      </m:e>
                    </m:d>
                  </m:oMath>
                </a14:m>
                <a:r>
                  <a:rPr lang="en-US" sz="2400" dirty="0" smtClean="0">
                    <a:latin typeface="Times New Roman" pitchFamily="18" charset="0"/>
                    <a:cs typeface="Times New Roman" pitchFamily="18" charset="0"/>
                  </a:rPr>
                  <a:t>				(39)</a:t>
                </a:r>
              </a:p>
              <a:p>
                <a:endParaRPr lang="en-US" dirty="0"/>
              </a:p>
            </p:txBody>
          </p:sp>
        </mc:Choice>
        <mc:Fallback xmlns="">
          <p:sp>
            <p:nvSpPr>
              <p:cNvPr id="4" name="Rectangle 3"/>
              <p:cNvSpPr>
                <a:spLocks noRot="1" noChangeAspect="1" noMove="1" noResize="1" noEditPoints="1" noAdjustHandles="1" noChangeArrowheads="1" noChangeShapeType="1" noTextEdit="1"/>
              </p:cNvSpPr>
              <p:nvPr/>
            </p:nvSpPr>
            <p:spPr>
              <a:xfrm>
                <a:off x="0" y="1143000"/>
                <a:ext cx="9144000" cy="4051878"/>
              </a:xfrm>
              <a:prstGeom prst="rect">
                <a:avLst/>
              </a:prstGeom>
              <a:blipFill rotWithShape="1">
                <a:blip r:embed="rId3"/>
                <a:stretch>
                  <a:fillRect l="-8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p:cNvSpPr/>
              <p:nvPr/>
            </p:nvSpPr>
            <p:spPr>
              <a:xfrm>
                <a:off x="0" y="4991902"/>
                <a:ext cx="9144000" cy="1256498"/>
              </a:xfrm>
              <a:prstGeom prst="rect">
                <a:avLst/>
              </a:prstGeom>
            </p:spPr>
            <p:txBody>
              <a:bodyPr wrap="square">
                <a:spAutoFit/>
              </a:bodyPr>
              <a:lstStyle/>
              <a:p>
                <a:r>
                  <a:rPr lang="en-US" sz="2400" dirty="0" smtClean="0">
                    <a:latin typeface="Times New Roman" pitchFamily="18" charset="0"/>
                    <a:cs typeface="Times New Roman" pitchFamily="18" charset="0"/>
                  </a:rPr>
                  <a:t> </a:t>
                </a:r>
              </a:p>
              <a:p>
                <a:r>
                  <a:rPr lang="en-US" sz="2400" dirty="0" smtClean="0">
                    <a:latin typeface="Times New Roman" pitchFamily="18" charset="0"/>
                    <a:cs typeface="Times New Roman" pitchFamily="18" charset="0"/>
                  </a:rPr>
                  <a:t>	where </a:t>
                </a:r>
              </a:p>
              <a:p>
                <a:pPr algn="just"/>
                <a:r>
                  <a:rPr lang="en-US" sz="2400" dirty="0" smtClean="0"/>
                  <a: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b="0" i="1" smtClean="0">
                                <a:latin typeface="Cambria Math"/>
                              </a:rPr>
                              <m:t>𝑧</m:t>
                            </m:r>
                          </m:e>
                          <m:sub>
                            <m:r>
                              <a:rPr lang="en-US" sz="2400" i="1">
                                <a:latin typeface="Cambria Math"/>
                              </a:rPr>
                              <m:t>𝑎𝑏𝑐</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acc>
                              <m:accPr>
                                <m:chr m:val="̂"/>
                                <m:ctrlPr>
                                  <a:rPr lang="en-US" sz="2400" i="1">
                                    <a:latin typeface="Cambria Math"/>
                                  </a:rPr>
                                </m:ctrlPr>
                              </m:accPr>
                              <m:e>
                                <m:r>
                                  <a:rPr lang="en-US" sz="2400" i="1">
                                    <a:latin typeface="Cambria Math"/>
                                  </a:rPr>
                                  <m:t>𝑧</m:t>
                                </m:r>
                              </m:e>
                            </m:acc>
                          </m:e>
                          <m:sub>
                            <m:r>
                              <a:rPr lang="en-US" sz="2400" i="1">
                                <a:latin typeface="Cambria Math"/>
                              </a:rPr>
                              <m:t>𝑖𝑗</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acc>
                              <m:accPr>
                                <m:chr m:val="̂"/>
                                <m:ctrlPr>
                                  <a:rPr lang="en-US" sz="2400" i="1">
                                    <a:latin typeface="Cambria Math"/>
                                  </a:rPr>
                                </m:ctrlPr>
                              </m:accPr>
                              <m:e>
                                <m:r>
                                  <a:rPr lang="en-US" sz="2400" i="1">
                                    <a:latin typeface="Cambria Math"/>
                                  </a:rPr>
                                  <m:t>𝑧</m:t>
                                </m:r>
                              </m:e>
                            </m:acc>
                          </m:e>
                          <m:sub>
                            <m:r>
                              <a:rPr lang="en-US" sz="2400" i="1">
                                <a:latin typeface="Cambria Math"/>
                              </a:rPr>
                              <m:t>𝑖𝑛</m:t>
                            </m:r>
                          </m:sub>
                        </m:sSub>
                      </m:e>
                    </m:d>
                    <m:sSup>
                      <m:sSupPr>
                        <m:ctrlPr>
                          <a:rPr lang="en-US" sz="2400" i="1">
                            <a:latin typeface="Cambria Math"/>
                          </a:rPr>
                        </m:ctrlPr>
                      </m:sSupPr>
                      <m:e>
                        <m:d>
                          <m:dPr>
                            <m:begChr m:val="["/>
                            <m:endChr m:val="]"/>
                            <m:ctrlPr>
                              <a:rPr lang="en-US" sz="2400" i="1">
                                <a:latin typeface="Cambria Math"/>
                              </a:rPr>
                            </m:ctrlPr>
                          </m:dPr>
                          <m:e>
                            <m:sSub>
                              <m:sSubPr>
                                <m:ctrlPr>
                                  <a:rPr lang="en-US" sz="2400" i="1">
                                    <a:latin typeface="Cambria Math"/>
                                  </a:rPr>
                                </m:ctrlPr>
                              </m:sSubPr>
                              <m:e>
                                <m:acc>
                                  <m:accPr>
                                    <m:chr m:val="̂"/>
                                    <m:ctrlPr>
                                      <a:rPr lang="en-US" sz="2400" i="1">
                                        <a:latin typeface="Cambria Math"/>
                                      </a:rPr>
                                    </m:ctrlPr>
                                  </m:accPr>
                                  <m:e>
                                    <m:r>
                                      <a:rPr lang="en-US" sz="2400" i="1">
                                        <a:latin typeface="Cambria Math"/>
                                      </a:rPr>
                                      <m:t>𝑧</m:t>
                                    </m:r>
                                  </m:e>
                                </m:acc>
                              </m:e>
                              <m:sub>
                                <m:r>
                                  <a:rPr lang="en-US" sz="2400" i="1">
                                    <a:latin typeface="Cambria Math"/>
                                  </a:rPr>
                                  <m:t>𝑛𝑛</m:t>
                                </m:r>
                              </m:sub>
                            </m:sSub>
                          </m:e>
                        </m:d>
                      </m:e>
                      <m:sup>
                        <m:r>
                          <a:rPr lang="en-US" sz="2400" i="1">
                            <a:latin typeface="Cambria Math"/>
                          </a:rPr>
                          <m:t>−1</m:t>
                        </m:r>
                      </m:sup>
                    </m:sSup>
                    <m:d>
                      <m:dPr>
                        <m:begChr m:val="["/>
                        <m:endChr m:val="]"/>
                        <m:ctrlPr>
                          <a:rPr lang="en-US" sz="2400" i="1">
                            <a:latin typeface="Cambria Math"/>
                          </a:rPr>
                        </m:ctrlPr>
                      </m:dPr>
                      <m:e>
                        <m:sSub>
                          <m:sSubPr>
                            <m:ctrlPr>
                              <a:rPr lang="en-US" sz="2400" i="1">
                                <a:latin typeface="Cambria Math"/>
                              </a:rPr>
                            </m:ctrlPr>
                          </m:sSubPr>
                          <m:e>
                            <m:acc>
                              <m:accPr>
                                <m:chr m:val="̂"/>
                                <m:ctrlPr>
                                  <a:rPr lang="en-US" sz="2400" i="1">
                                    <a:latin typeface="Cambria Math"/>
                                  </a:rPr>
                                </m:ctrlPr>
                              </m:accPr>
                              <m:e>
                                <m:r>
                                  <a:rPr lang="en-US" sz="2400" i="1">
                                    <a:latin typeface="Cambria Math"/>
                                  </a:rPr>
                                  <m:t>𝑧</m:t>
                                </m:r>
                              </m:e>
                            </m:acc>
                          </m:e>
                          <m:sub>
                            <m:r>
                              <a:rPr lang="en-US" sz="2400" i="1">
                                <a:latin typeface="Cambria Math"/>
                              </a:rPr>
                              <m:t>𝑛𝑗</m:t>
                            </m:r>
                          </m:sub>
                        </m:sSub>
                      </m:e>
                    </m:d>
                  </m:oMath>
                </a14:m>
                <a:r>
                  <a:rPr lang="en-US" sz="2400" dirty="0" smtClean="0">
                    <a:latin typeface="Times New Roman" pitchFamily="18" charset="0"/>
                    <a:cs typeface="Times New Roman" pitchFamily="18" charset="0"/>
                  </a:rPr>
                  <a:t>				(40)</a:t>
                </a:r>
                <a:endParaRPr lang="en-US" sz="2400" dirty="0">
                  <a:latin typeface="Times New Roman" pitchFamily="18" charset="0"/>
                  <a:cs typeface="Times New Roman" pitchFamily="18" charset="0"/>
                </a:endParaRPr>
              </a:p>
            </p:txBody>
          </p:sp>
        </mc:Choice>
        <mc:Fallback xmlns="">
          <p:sp>
            <p:nvSpPr>
              <p:cNvPr id="7" name="Rectangle 6"/>
              <p:cNvSpPr>
                <a:spLocks noRot="1" noChangeAspect="1" noMove="1" noResize="1" noEditPoints="1" noAdjustHandles="1" noChangeArrowheads="1" noChangeShapeType="1" noTextEdit="1"/>
              </p:cNvSpPr>
              <p:nvPr/>
            </p:nvSpPr>
            <p:spPr>
              <a:xfrm>
                <a:off x="0" y="4991902"/>
                <a:ext cx="9144000" cy="1256498"/>
              </a:xfrm>
              <a:prstGeom prst="rect">
                <a:avLst/>
              </a:prstGeom>
              <a:blipFill rotWithShape="1">
                <a:blip r:embed="rId4"/>
                <a:stretch>
                  <a:fillRect b="-7767"/>
                </a:stretch>
              </a:blipFill>
            </p:spPr>
            <p:txBody>
              <a:bodyPr/>
              <a:lstStyle/>
              <a:p>
                <a:r>
                  <a:rPr lang="en-US">
                    <a:noFill/>
                  </a:rPr>
                  <a:t> </a:t>
                </a:r>
              </a:p>
            </p:txBody>
          </p:sp>
        </mc:Fallback>
      </mc:AlternateContent>
    </p:spTree>
    <p:extLst>
      <p:ext uri="{BB962C8B-B14F-4D97-AF65-F5344CB8AC3E}">
        <p14:creationId xmlns:p14="http://schemas.microsoft.com/office/powerpoint/2010/main" val="753655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676400"/>
            <a:ext cx="8001000" cy="830997"/>
          </a:xfrm>
          <a:prstGeom prst="rect">
            <a:avLst/>
          </a:prstGeom>
        </p:spPr>
        <p:txBody>
          <a:bodyPr wrap="square">
            <a:spAutoFit/>
          </a:bodyPr>
          <a:lstStyle/>
          <a:p>
            <a:pPr marL="342900" indent="-342900">
              <a:buFont typeface="Wingdings" pitchFamily="2" charset="2"/>
              <a:buChar char="Ø"/>
            </a:pPr>
            <a:r>
              <a:rPr lang="en-US" sz="2400" dirty="0">
                <a:latin typeface="Times New Roman" pitchFamily="18" charset="0"/>
                <a:cs typeface="Times New Roman" pitchFamily="18" charset="0"/>
              </a:rPr>
              <a:t>After </a:t>
            </a:r>
            <a:r>
              <a:rPr lang="en-US" sz="2400" dirty="0" smtClean="0">
                <a:latin typeface="Times New Roman" pitchFamily="18" charset="0"/>
                <a:cs typeface="Times New Roman" pitchFamily="18" charset="0"/>
              </a:rPr>
              <a:t>having applied the </a:t>
            </a:r>
            <a:r>
              <a:rPr lang="en-US" sz="2400" dirty="0" err="1">
                <a:latin typeface="Times New Roman" pitchFamily="18" charset="0"/>
                <a:cs typeface="Times New Roman" pitchFamily="18" charset="0"/>
              </a:rPr>
              <a:t>Kron</a:t>
            </a:r>
            <a:r>
              <a:rPr lang="en-US" sz="2400" dirty="0">
                <a:latin typeface="Times New Roman" pitchFamily="18" charset="0"/>
                <a:cs typeface="Times New Roman" pitchFamily="18" charset="0"/>
              </a:rPr>
              <a:t> reduction technique, the final phase impedance matrix </a:t>
            </a:r>
            <a:r>
              <a:rPr lang="en-US" sz="2400" dirty="0" smtClean="0">
                <a:latin typeface="Times New Roman" pitchFamily="18" charset="0"/>
                <a:cs typeface="Times New Roman" pitchFamily="18" charset="0"/>
              </a:rPr>
              <a:t>becomes:</a:t>
            </a:r>
            <a:endParaRPr lang="en-US" sz="2400" dirty="0">
              <a:latin typeface="Times New Roman" pitchFamily="18" charset="0"/>
              <a:cs typeface="Times New Roman" pitchFamily="18" charset="0"/>
            </a:endParaRPr>
          </a:p>
        </p:txBody>
      </p:sp>
      <p:sp>
        <p:nvSpPr>
          <p:cNvPr id="4" name="Rectangle 3"/>
          <p:cNvSpPr/>
          <p:nvPr/>
        </p:nvSpPr>
        <p:spPr>
          <a:xfrm>
            <a:off x="7010400" y="2903502"/>
            <a:ext cx="1091886" cy="830997"/>
          </a:xfrm>
          <a:prstGeom prst="rect">
            <a:avLst/>
          </a:prstGeom>
        </p:spPr>
        <p:txBody>
          <a:bodyPr wrap="square">
            <a:spAutoFit/>
          </a:bodyPr>
          <a:lstStyle/>
          <a:p>
            <a:r>
              <a:rPr lang="en-US" sz="2400" dirty="0" smtClean="0">
                <a:latin typeface="Times New Roman" pitchFamily="18" charset="0"/>
                <a:cs typeface="Times New Roman" pitchFamily="18" charset="0"/>
              </a:rPr>
              <a:t>      (41)</a:t>
            </a:r>
            <a:endParaRPr lang="en-US" sz="2400" dirty="0">
              <a:latin typeface="Times New Roman" pitchFamily="18" charset="0"/>
              <a:cs typeface="Times New Roman" pitchFamily="18" charset="0"/>
            </a:endParaRPr>
          </a:p>
        </p:txBody>
      </p:sp>
      <p:sp>
        <p:nvSpPr>
          <p:cNvPr id="6" name="Rectangle 5"/>
          <p:cNvSpPr/>
          <p:nvPr/>
        </p:nvSpPr>
        <p:spPr>
          <a:xfrm>
            <a:off x="76200" y="12862"/>
            <a:ext cx="8991600" cy="584775"/>
          </a:xfrm>
          <a:prstGeom prst="rect">
            <a:avLst/>
          </a:prstGeom>
        </p:spPr>
        <p:txBody>
          <a:bodyPr wrap="square">
            <a:spAutoFit/>
          </a:bodyPr>
          <a:lstStyle/>
          <a:p>
            <a:pPr marL="342900" indent="-342900" algn="ctr"/>
            <a:r>
              <a:rPr lang="en-US" sz="3200" dirty="0">
                <a:latin typeface="Times New Roman" pitchFamily="18" charset="0"/>
                <a:cs typeface="Times New Roman" pitchFamily="18" charset="0"/>
              </a:rPr>
              <a:t>Series impedance of Overhead Lines (</a:t>
            </a:r>
            <a:r>
              <a:rPr lang="en-US" sz="3200" dirty="0" err="1">
                <a:latin typeface="Times New Roman" pitchFamily="18" charset="0"/>
                <a:cs typeface="Times New Roman" pitchFamily="18" charset="0"/>
              </a:rPr>
              <a:t>Contd</a:t>
            </a:r>
            <a:r>
              <a:rPr lang="en-US" sz="3200" dirty="0">
                <a:latin typeface="Times New Roman" pitchFamily="18" charset="0"/>
                <a:cs typeface="Times New Roman" pitchFamily="18" charset="0"/>
              </a:rPr>
              <a:t>…)</a:t>
            </a:r>
          </a:p>
        </p:txBody>
      </p:sp>
      <p:sp>
        <p:nvSpPr>
          <p:cNvPr id="7" name="Rectangle 6"/>
          <p:cNvSpPr/>
          <p:nvPr/>
        </p:nvSpPr>
        <p:spPr>
          <a:xfrm>
            <a:off x="685800" y="597636"/>
            <a:ext cx="8382000" cy="523220"/>
          </a:xfrm>
          <a:prstGeom prst="rect">
            <a:avLst/>
          </a:prstGeom>
        </p:spPr>
        <p:txBody>
          <a:bodyPr wrap="square">
            <a:spAutoFit/>
          </a:bodyPr>
          <a:lstStyle/>
          <a:p>
            <a:r>
              <a:rPr lang="en-US" sz="2800" dirty="0">
                <a:latin typeface="Times New Roman" pitchFamily="18" charset="0"/>
                <a:cs typeface="Times New Roman" pitchFamily="18" charset="0"/>
              </a:rPr>
              <a:t>Phase Impedance Matrix for Overhead Lines</a:t>
            </a:r>
          </a:p>
        </p:txBody>
      </p:sp>
      <mc:AlternateContent xmlns:mc="http://schemas.openxmlformats.org/markup-compatibility/2006" xmlns:a14="http://schemas.microsoft.com/office/drawing/2010/main">
        <mc:Choice Requires="a14">
          <p:sp>
            <p:nvSpPr>
              <p:cNvPr id="5" name="Rectangle 4"/>
              <p:cNvSpPr/>
              <p:nvPr/>
            </p:nvSpPr>
            <p:spPr>
              <a:xfrm>
                <a:off x="2286000" y="3017157"/>
                <a:ext cx="4315733" cy="1067408"/>
              </a:xfrm>
              <a:prstGeom prst="rect">
                <a:avLst/>
              </a:prstGeom>
            </p:spPr>
            <p:txBody>
              <a:bodyPr wrap="none">
                <a:spAutoFit/>
              </a:bodyPr>
              <a:lstStyle/>
              <a:p>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𝑧</m:t>
                            </m:r>
                          </m:e>
                          <m:sub>
                            <m:r>
                              <a:rPr lang="en-US" sz="2400" i="1">
                                <a:latin typeface="Cambria Math"/>
                              </a:rPr>
                              <m:t>𝑎𝑏𝑐</m:t>
                            </m:r>
                          </m:sub>
                        </m:sSub>
                      </m:e>
                    </m:d>
                    <m:r>
                      <a:rPr lang="en-US" sz="2400" i="1">
                        <a:latin typeface="Cambria Math"/>
                      </a:rPr>
                      <m:t>=</m:t>
                    </m:r>
                    <m:d>
                      <m:dPr>
                        <m:begChr m:val="["/>
                        <m:endChr m:val="]"/>
                        <m:ctrlPr>
                          <a:rPr lang="en-US" sz="2400" i="1">
                            <a:latin typeface="Cambria Math"/>
                          </a:rPr>
                        </m:ctrlPr>
                      </m:dPr>
                      <m:e>
                        <m:m>
                          <m:mPr>
                            <m:mcs>
                              <m:mc>
                                <m:mcPr>
                                  <m:count m:val="3"/>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𝑧</m:t>
                                  </m:r>
                                </m:e>
                                <m:sub>
                                  <m:r>
                                    <a:rPr lang="en-US" sz="2400" i="1">
                                      <a:latin typeface="Cambria Math"/>
                                    </a:rPr>
                                    <m:t>𝑎𝑎</m:t>
                                  </m:r>
                                </m:sub>
                              </m:sSub>
                            </m:e>
                            <m:e>
                              <m:sSub>
                                <m:sSubPr>
                                  <m:ctrlPr>
                                    <a:rPr lang="en-US" sz="2400" i="1">
                                      <a:latin typeface="Cambria Math"/>
                                    </a:rPr>
                                  </m:ctrlPr>
                                </m:sSubPr>
                                <m:e>
                                  <m:r>
                                    <a:rPr lang="en-US" sz="2400" i="1">
                                      <a:latin typeface="Cambria Math"/>
                                    </a:rPr>
                                    <m:t>𝑧</m:t>
                                  </m:r>
                                </m:e>
                                <m:sub>
                                  <m:r>
                                    <a:rPr lang="en-US" sz="2400" i="1">
                                      <a:latin typeface="Cambria Math"/>
                                    </a:rPr>
                                    <m:t>𝑎𝑏</m:t>
                                  </m:r>
                                </m:sub>
                              </m:sSub>
                            </m:e>
                            <m:e>
                              <m:sSub>
                                <m:sSubPr>
                                  <m:ctrlPr>
                                    <a:rPr lang="en-US" sz="2400" i="1">
                                      <a:latin typeface="Cambria Math"/>
                                    </a:rPr>
                                  </m:ctrlPr>
                                </m:sSubPr>
                                <m:e>
                                  <m:r>
                                    <a:rPr lang="en-US" sz="2400" i="1">
                                      <a:latin typeface="Cambria Math"/>
                                    </a:rPr>
                                    <m:t>𝑧</m:t>
                                  </m:r>
                                </m:e>
                                <m:sub>
                                  <m:r>
                                    <a:rPr lang="en-US" sz="2400" i="1">
                                      <a:latin typeface="Cambria Math"/>
                                    </a:rPr>
                                    <m:t>𝑎𝑐</m:t>
                                  </m:r>
                                </m:sub>
                              </m:sSub>
                            </m:e>
                          </m:mr>
                          <m:mr>
                            <m:e>
                              <m:sSub>
                                <m:sSubPr>
                                  <m:ctrlPr>
                                    <a:rPr lang="en-US" sz="2400" i="1">
                                      <a:latin typeface="Cambria Math"/>
                                    </a:rPr>
                                  </m:ctrlPr>
                                </m:sSubPr>
                                <m:e>
                                  <m:r>
                                    <a:rPr lang="en-US" sz="2400" i="1">
                                      <a:latin typeface="Cambria Math"/>
                                    </a:rPr>
                                    <m:t>𝑧</m:t>
                                  </m:r>
                                </m:e>
                                <m:sub>
                                  <m:r>
                                    <a:rPr lang="en-US" sz="2400" i="1">
                                      <a:latin typeface="Cambria Math"/>
                                    </a:rPr>
                                    <m:t>𝑏𝑎</m:t>
                                  </m:r>
                                </m:sub>
                              </m:sSub>
                            </m:e>
                            <m:e>
                              <m:sSub>
                                <m:sSubPr>
                                  <m:ctrlPr>
                                    <a:rPr lang="en-US" sz="2400" i="1">
                                      <a:latin typeface="Cambria Math"/>
                                    </a:rPr>
                                  </m:ctrlPr>
                                </m:sSubPr>
                                <m:e>
                                  <m:r>
                                    <a:rPr lang="en-US" sz="2400" i="1">
                                      <a:latin typeface="Cambria Math"/>
                                    </a:rPr>
                                    <m:t>𝑧</m:t>
                                  </m:r>
                                </m:e>
                                <m:sub>
                                  <m:r>
                                    <a:rPr lang="en-US" sz="2400" i="1">
                                      <a:latin typeface="Cambria Math"/>
                                    </a:rPr>
                                    <m:t>𝑏𝑏</m:t>
                                  </m:r>
                                </m:sub>
                              </m:sSub>
                            </m:e>
                            <m:e>
                              <m:sSub>
                                <m:sSubPr>
                                  <m:ctrlPr>
                                    <a:rPr lang="en-US" sz="2400" i="1">
                                      <a:latin typeface="Cambria Math"/>
                                    </a:rPr>
                                  </m:ctrlPr>
                                </m:sSubPr>
                                <m:e>
                                  <m:r>
                                    <a:rPr lang="en-US" sz="2400" i="1">
                                      <a:latin typeface="Cambria Math"/>
                                    </a:rPr>
                                    <m:t>𝑧</m:t>
                                  </m:r>
                                </m:e>
                                <m:sub>
                                  <m:r>
                                    <a:rPr lang="en-US" sz="2400" i="1">
                                      <a:latin typeface="Cambria Math"/>
                                    </a:rPr>
                                    <m:t>𝑏𝑐</m:t>
                                  </m:r>
                                </m:sub>
                              </m:sSub>
                            </m:e>
                          </m:mr>
                          <m:mr>
                            <m:e>
                              <m:sSub>
                                <m:sSubPr>
                                  <m:ctrlPr>
                                    <a:rPr lang="en-US" sz="2400" i="1">
                                      <a:latin typeface="Cambria Math"/>
                                    </a:rPr>
                                  </m:ctrlPr>
                                </m:sSubPr>
                                <m:e>
                                  <m:r>
                                    <a:rPr lang="en-US" sz="2400" i="1">
                                      <a:latin typeface="Cambria Math"/>
                                    </a:rPr>
                                    <m:t>𝑧</m:t>
                                  </m:r>
                                </m:e>
                                <m:sub>
                                  <m:r>
                                    <a:rPr lang="en-US" sz="2400" i="1">
                                      <a:latin typeface="Cambria Math"/>
                                    </a:rPr>
                                    <m:t>𝑐𝑎</m:t>
                                  </m:r>
                                </m:sub>
                              </m:sSub>
                            </m:e>
                            <m:e>
                              <m:sSub>
                                <m:sSubPr>
                                  <m:ctrlPr>
                                    <a:rPr lang="en-US" sz="2400" i="1">
                                      <a:latin typeface="Cambria Math"/>
                                    </a:rPr>
                                  </m:ctrlPr>
                                </m:sSubPr>
                                <m:e>
                                  <m:r>
                                    <a:rPr lang="en-US" sz="2400" i="1">
                                      <a:latin typeface="Cambria Math"/>
                                    </a:rPr>
                                    <m:t>𝑧</m:t>
                                  </m:r>
                                </m:e>
                                <m:sub>
                                  <m:r>
                                    <a:rPr lang="en-US" sz="2400" i="1">
                                      <a:latin typeface="Cambria Math"/>
                                    </a:rPr>
                                    <m:t>𝑐𝑏</m:t>
                                  </m:r>
                                </m:sub>
                              </m:sSub>
                            </m:e>
                            <m:e>
                              <m:sSub>
                                <m:sSubPr>
                                  <m:ctrlPr>
                                    <a:rPr lang="en-US" sz="2400" i="1">
                                      <a:latin typeface="Cambria Math"/>
                                    </a:rPr>
                                  </m:ctrlPr>
                                </m:sSubPr>
                                <m:e>
                                  <m:r>
                                    <a:rPr lang="en-US" sz="2400" i="1">
                                      <a:latin typeface="Cambria Math"/>
                                    </a:rPr>
                                    <m:t>𝑧</m:t>
                                  </m:r>
                                </m:e>
                                <m:sub>
                                  <m:r>
                                    <a:rPr lang="en-US" sz="2400" i="1">
                                      <a:latin typeface="Cambria Math"/>
                                    </a:rPr>
                                    <m:t>𝑐𝑐</m:t>
                                  </m:r>
                                </m:sub>
                              </m:sSub>
                            </m:e>
                          </m:mr>
                        </m:m>
                      </m:e>
                    </m:d>
                  </m:oMath>
                </a14:m>
                <a:r>
                  <a:rPr lang="en-US" sz="2400" dirty="0">
                    <a:latin typeface="Times New Roman" pitchFamily="18" charset="0"/>
                    <a:cs typeface="Times New Roman" pitchFamily="18" charset="0"/>
                  </a:rPr>
                  <a:t> Ω/mile</a:t>
                </a:r>
              </a:p>
            </p:txBody>
          </p:sp>
        </mc:Choice>
        <mc:Fallback xmlns="">
          <p:sp>
            <p:nvSpPr>
              <p:cNvPr id="5" name="Rectangle 4"/>
              <p:cNvSpPr>
                <a:spLocks noRot="1" noChangeAspect="1" noMove="1" noResize="1" noEditPoints="1" noAdjustHandles="1" noChangeArrowheads="1" noChangeShapeType="1" noTextEdit="1"/>
              </p:cNvSpPr>
              <p:nvPr/>
            </p:nvSpPr>
            <p:spPr>
              <a:xfrm>
                <a:off x="2286000" y="3017157"/>
                <a:ext cx="4315733" cy="1067408"/>
              </a:xfrm>
              <a:prstGeom prst="rect">
                <a:avLst/>
              </a:prstGeom>
              <a:blipFill rotWithShape="1">
                <a:blip r:embed="rId2"/>
                <a:stretch>
                  <a:fillRect r="-565"/>
                </a:stretch>
              </a:blipFill>
            </p:spPr>
            <p:txBody>
              <a:bodyPr/>
              <a:lstStyle/>
              <a:p>
                <a:r>
                  <a:rPr lang="en-US">
                    <a:noFill/>
                  </a:rPr>
                  <a:t> </a:t>
                </a:r>
              </a:p>
            </p:txBody>
          </p:sp>
        </mc:Fallback>
      </mc:AlternateContent>
    </p:spTree>
    <p:extLst>
      <p:ext uri="{BB962C8B-B14F-4D97-AF65-F5344CB8AC3E}">
        <p14:creationId xmlns:p14="http://schemas.microsoft.com/office/powerpoint/2010/main" val="354948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762000"/>
            <a:ext cx="9144000" cy="5201424"/>
          </a:xfrm>
          <a:prstGeom prst="rect">
            <a:avLst/>
          </a:prstGeom>
          <a:noFill/>
        </p:spPr>
        <p:txBody>
          <a:bodyPr wrap="square" rtlCol="0">
            <a:spAutoFit/>
          </a:bodyPr>
          <a:lstStyle/>
          <a:p>
            <a:pPr marL="342900" indent="-342900"/>
            <a:r>
              <a:rPr lang="en-US" sz="2800" dirty="0" smtClean="0"/>
              <a:t>	</a:t>
            </a:r>
            <a:r>
              <a:rPr lang="en-US" sz="2800" dirty="0" smtClean="0">
                <a:latin typeface="Times New Roman" pitchFamily="18" charset="0"/>
                <a:cs typeface="Times New Roman" pitchFamily="18" charset="0"/>
              </a:rPr>
              <a:t>Phase Impedance Matrix for Overhead Lines</a:t>
            </a:r>
          </a:p>
          <a:p>
            <a:pPr marL="342900" indent="-342900"/>
            <a:r>
              <a:rPr lang="en-US" sz="2000" dirty="0" smtClean="0"/>
              <a:t>	</a:t>
            </a:r>
          </a:p>
          <a:p>
            <a:pPr marL="342900" indent="-342900">
              <a:buFont typeface="Wingdings" pitchFamily="2" charset="2"/>
              <a:buChar char="Ø"/>
            </a:pPr>
            <a:r>
              <a:rPr lang="en-US" sz="2400" dirty="0" smtClean="0">
                <a:latin typeface="Times New Roman" pitchFamily="18" charset="0"/>
                <a:cs typeface="Times New Roman" pitchFamily="18" charset="0"/>
              </a:rPr>
              <a:t>The phase impedance matrix for a three-wire delta line is determined by the application of Carson’s equations without the Kron reduction step.</a:t>
            </a:r>
          </a:p>
          <a:p>
            <a:pPr marL="342900" indent="-342900">
              <a:buFont typeface="Wingdings" pitchFamily="2" charset="2"/>
              <a:buChar char="Ø"/>
            </a:pPr>
            <a:endParaRPr lang="en-US" sz="2400" dirty="0" smtClean="0">
              <a:latin typeface="Times New Roman" pitchFamily="18" charset="0"/>
              <a:cs typeface="Times New Roman" pitchFamily="18" charset="0"/>
            </a:endParaRPr>
          </a:p>
          <a:p>
            <a:pPr marL="342900" indent="-342900">
              <a:buFont typeface="Wingdings" pitchFamily="2" charset="2"/>
              <a:buChar char="Ø"/>
            </a:pPr>
            <a:r>
              <a:rPr lang="en-US" sz="2400" dirty="0" smtClean="0">
                <a:latin typeface="Times New Roman" pitchFamily="18" charset="0"/>
                <a:cs typeface="Times New Roman" pitchFamily="18" charset="0"/>
              </a:rPr>
              <a:t>The phase impedance matrix can be used to accurately determine the voltage drops on the feeder line segments once the currents have been determined. </a:t>
            </a:r>
          </a:p>
          <a:p>
            <a:pPr marL="342900" indent="-342900">
              <a:buFont typeface="Wingdings" pitchFamily="2" charset="2"/>
              <a:buChar char="Ø"/>
            </a:pPr>
            <a:endParaRPr lang="en-US" sz="2400" dirty="0" smtClean="0">
              <a:latin typeface="Times New Roman" pitchFamily="18" charset="0"/>
              <a:cs typeface="Times New Roman" pitchFamily="18" charset="0"/>
            </a:endParaRPr>
          </a:p>
          <a:p>
            <a:pPr marL="342900" indent="-342900">
              <a:buFont typeface="Wingdings" pitchFamily="2" charset="2"/>
              <a:buChar char="Ø"/>
            </a:pPr>
            <a:r>
              <a:rPr lang="en-US" sz="2400" dirty="0" smtClean="0">
                <a:latin typeface="Times New Roman" pitchFamily="18" charset="0"/>
                <a:cs typeface="Times New Roman" pitchFamily="18" charset="0"/>
              </a:rPr>
              <a:t>Since no  approximations (transpositions for example) have been made regarding the spacing between conductors, the effect of the mutual coupling between the phases is accurately taken into account.</a:t>
            </a:r>
          </a:p>
          <a:p>
            <a:pPr marL="342900" indent="-342900">
              <a:buFont typeface="Arial" pitchFamily="34" charset="0"/>
              <a:buChar char="•"/>
            </a:pPr>
            <a:endParaRPr lang="en-US" sz="2000" dirty="0" smtClean="0"/>
          </a:p>
        </p:txBody>
      </p:sp>
      <p:sp>
        <p:nvSpPr>
          <p:cNvPr id="3" name="TextBox 2"/>
          <p:cNvSpPr txBox="1"/>
          <p:nvPr/>
        </p:nvSpPr>
        <p:spPr>
          <a:xfrm>
            <a:off x="0" y="0"/>
            <a:ext cx="9144000" cy="584775"/>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Series impedance of Overhead Lines (</a:t>
            </a:r>
            <a:r>
              <a:rPr lang="en-US" sz="3200" dirty="0" err="1" smtClean="0">
                <a:latin typeface="Times New Roman" pitchFamily="18" charset="0"/>
                <a:cs typeface="Times New Roman" pitchFamily="18" charset="0"/>
              </a:rPr>
              <a:t>Contd</a:t>
            </a:r>
            <a:r>
              <a:rPr lang="en-US" sz="3200" dirty="0" smtClean="0">
                <a:latin typeface="Times New Roman" pitchFamily="18" charset="0"/>
                <a:cs typeface="Times New Roman" pitchFamily="18" charset="0"/>
              </a:rPr>
              <a:t>…)</a:t>
            </a:r>
          </a:p>
        </p:txBody>
      </p:sp>
    </p:spTree>
    <p:extLst>
      <p:ext uri="{BB962C8B-B14F-4D97-AF65-F5344CB8AC3E}">
        <p14:creationId xmlns:p14="http://schemas.microsoft.com/office/powerpoint/2010/main" val="2734709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138" y="646331"/>
            <a:ext cx="9144000" cy="1815882"/>
          </a:xfrm>
          <a:prstGeom prst="rect">
            <a:avLst/>
          </a:prstGeom>
          <a:noFill/>
        </p:spPr>
        <p:txBody>
          <a:bodyPr wrap="square" rtlCol="0">
            <a:spAutoFit/>
          </a:bodyPr>
          <a:lstStyle/>
          <a:p>
            <a:pPr marL="342900" indent="-342900"/>
            <a:r>
              <a:rPr lang="en-US" sz="2800" dirty="0" smtClean="0"/>
              <a:t>    </a:t>
            </a:r>
            <a:r>
              <a:rPr lang="en-US" sz="2800" dirty="0" smtClean="0">
                <a:latin typeface="Times New Roman" pitchFamily="18" charset="0"/>
                <a:cs typeface="Times New Roman" pitchFamily="18" charset="0"/>
              </a:rPr>
              <a:t>Phase Impedance Matrix for Overhead Lines</a:t>
            </a:r>
          </a:p>
          <a:p>
            <a:pPr marL="342900" indent="-342900"/>
            <a:endParaRPr lang="en-US" sz="1200" dirty="0" smtClean="0"/>
          </a:p>
          <a:p>
            <a:pPr marL="342900" indent="-342900">
              <a:buFont typeface="Wingdings" pitchFamily="2" charset="2"/>
              <a:buChar char="Ø"/>
            </a:pPr>
            <a:r>
              <a:rPr lang="en-US" sz="2400" dirty="0" smtClean="0">
                <a:latin typeface="Times New Roman" pitchFamily="18" charset="0"/>
                <a:cs typeface="Times New Roman" pitchFamily="18" charset="0"/>
              </a:rPr>
              <a:t>The application of the Modified Carson’s equations and the phase frame matrix lead to the most accurate model of a line segment as shown in Figure 6.0.</a:t>
            </a:r>
          </a:p>
        </p:txBody>
      </p:sp>
      <p:sp>
        <p:nvSpPr>
          <p:cNvPr id="3" name="TextBox 2"/>
          <p:cNvSpPr txBox="1"/>
          <p:nvPr/>
        </p:nvSpPr>
        <p:spPr>
          <a:xfrm>
            <a:off x="0" y="0"/>
            <a:ext cx="9144000" cy="584775"/>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Series impedance of Overhead Lines (</a:t>
            </a:r>
            <a:r>
              <a:rPr lang="en-US" sz="3200" dirty="0" err="1" smtClean="0">
                <a:latin typeface="Times New Roman" pitchFamily="18" charset="0"/>
                <a:cs typeface="Times New Roman" pitchFamily="18" charset="0"/>
              </a:rPr>
              <a:t>Contd</a:t>
            </a:r>
            <a:r>
              <a:rPr lang="en-US" sz="3200" dirty="0" smtClean="0">
                <a:latin typeface="Times New Roman" pitchFamily="18" charset="0"/>
                <a:cs typeface="Times New Roman" pitchFamily="18" charset="0"/>
              </a:rPr>
              <a:t>…)</a:t>
            </a: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1198" y="2743200"/>
            <a:ext cx="7908511" cy="3352800"/>
          </a:xfrm>
          <a:prstGeom prst="rect">
            <a:avLst/>
          </a:prstGeom>
        </p:spPr>
      </p:pic>
      <p:sp>
        <p:nvSpPr>
          <p:cNvPr id="4" name="TextBox 3"/>
          <p:cNvSpPr txBox="1"/>
          <p:nvPr/>
        </p:nvSpPr>
        <p:spPr>
          <a:xfrm>
            <a:off x="152400" y="6324600"/>
            <a:ext cx="2057400" cy="461665"/>
          </a:xfrm>
          <a:prstGeom prst="rect">
            <a:avLst/>
          </a:prstGeom>
          <a:noFill/>
        </p:spPr>
        <p:txBody>
          <a:bodyPr wrap="square" rtlCol="0">
            <a:spAutoFit/>
          </a:bodyPr>
          <a:lstStyle/>
          <a:p>
            <a:r>
              <a:rPr lang="en-US" sz="2400" b="1" dirty="0" smtClean="0">
                <a:latin typeface="Times New Roman" pitchFamily="18" charset="0"/>
                <a:cs typeface="Times New Roman" pitchFamily="18" charset="0"/>
              </a:rPr>
              <a:t>Figure 6.0</a:t>
            </a:r>
            <a:endParaRPr lang="en-US" sz="2400" b="1" dirty="0">
              <a:latin typeface="Times New Roman" pitchFamily="18" charset="0"/>
              <a:cs typeface="Times New Roman" pitchFamily="18" charset="0"/>
            </a:endParaRPr>
          </a:p>
        </p:txBody>
      </p:sp>
    </p:spTree>
    <p:extLst>
      <p:ext uri="{BB962C8B-B14F-4D97-AF65-F5344CB8AC3E}">
        <p14:creationId xmlns:p14="http://schemas.microsoft.com/office/powerpoint/2010/main" val="2449654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138" y="646331"/>
            <a:ext cx="9144000" cy="707886"/>
          </a:xfrm>
          <a:prstGeom prst="rect">
            <a:avLst/>
          </a:prstGeom>
          <a:noFill/>
        </p:spPr>
        <p:txBody>
          <a:bodyPr wrap="square" rtlCol="0">
            <a:spAutoFit/>
          </a:bodyPr>
          <a:lstStyle/>
          <a:p>
            <a:pPr marL="342900" indent="-342900"/>
            <a:r>
              <a:rPr lang="en-US" sz="2800" dirty="0" smtClean="0"/>
              <a:t>    </a:t>
            </a:r>
            <a:r>
              <a:rPr lang="en-US" sz="2800" dirty="0" smtClean="0">
                <a:latin typeface="Times New Roman" pitchFamily="18" charset="0"/>
                <a:cs typeface="Times New Roman" pitchFamily="18" charset="0"/>
              </a:rPr>
              <a:t>Phase Impedance Matrix for Overhead Lines</a:t>
            </a:r>
          </a:p>
          <a:p>
            <a:pPr marL="342900" indent="-342900"/>
            <a:endParaRPr lang="en-US" sz="1200" dirty="0" smtClean="0"/>
          </a:p>
        </p:txBody>
      </p:sp>
      <p:sp>
        <p:nvSpPr>
          <p:cNvPr id="3" name="TextBox 2"/>
          <p:cNvSpPr txBox="1"/>
          <p:nvPr/>
        </p:nvSpPr>
        <p:spPr>
          <a:xfrm>
            <a:off x="0" y="0"/>
            <a:ext cx="9144000" cy="584775"/>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Series impedance of Overhead Lines (</a:t>
            </a:r>
            <a:r>
              <a:rPr lang="en-US" sz="3200" dirty="0" err="1" smtClean="0">
                <a:latin typeface="Times New Roman" pitchFamily="18" charset="0"/>
                <a:cs typeface="Times New Roman" pitchFamily="18" charset="0"/>
              </a:rPr>
              <a:t>Contd</a:t>
            </a:r>
            <a:r>
              <a:rPr lang="en-US" sz="3200" dirty="0" smtClean="0">
                <a:latin typeface="Times New Roman" pitchFamily="18" charset="0"/>
                <a:cs typeface="Times New Roman" pitchFamily="18" charset="0"/>
              </a:rPr>
              <a:t>…)</a:t>
            </a: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9211" y="1354217"/>
            <a:ext cx="7605578" cy="3224372"/>
          </a:xfrm>
          <a:prstGeom prst="rect">
            <a:avLst/>
          </a:prstGeom>
        </p:spPr>
      </p:pic>
      <mc:AlternateContent xmlns:mc="http://schemas.openxmlformats.org/markup-compatibility/2006" xmlns:a14="http://schemas.microsoft.com/office/drawing/2010/main">
        <mc:Choice Requires="a14">
          <p:sp>
            <p:nvSpPr>
              <p:cNvPr id="7" name="Rectangle 6"/>
              <p:cNvSpPr/>
              <p:nvPr/>
            </p:nvSpPr>
            <p:spPr>
              <a:xfrm>
                <a:off x="0" y="4648200"/>
                <a:ext cx="9144000" cy="208832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a:rPr>
                          </m:ctrlPr>
                        </m:sSubPr>
                        <m:e>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𝑉</m:t>
                                        </m:r>
                                      </m:e>
                                      <m:sub>
                                        <m:r>
                                          <a:rPr lang="en-US" sz="2400" i="1">
                                            <a:latin typeface="Cambria Math"/>
                                          </a:rPr>
                                          <m:t>𝑎𝑔</m:t>
                                        </m:r>
                                      </m:sub>
                                    </m:sSub>
                                  </m:e>
                                </m:mr>
                                <m:mr>
                                  <m:e>
                                    <m:sSub>
                                      <m:sSubPr>
                                        <m:ctrlPr>
                                          <a:rPr lang="en-US" sz="2400" i="1">
                                            <a:latin typeface="Cambria Math"/>
                                          </a:rPr>
                                        </m:ctrlPr>
                                      </m:sSubPr>
                                      <m:e>
                                        <m:r>
                                          <a:rPr lang="en-US" sz="2400" i="1">
                                            <a:latin typeface="Cambria Math"/>
                                          </a:rPr>
                                          <m:t>𝑉</m:t>
                                        </m:r>
                                      </m:e>
                                      <m:sub>
                                        <m:r>
                                          <a:rPr lang="en-US" sz="2400" i="1">
                                            <a:latin typeface="Cambria Math"/>
                                          </a:rPr>
                                          <m:t>𝑏𝑔</m:t>
                                        </m:r>
                                      </m:sub>
                                    </m:sSub>
                                  </m:e>
                                </m:mr>
                                <m:mr>
                                  <m:e>
                                    <m:sSub>
                                      <m:sSubPr>
                                        <m:ctrlPr>
                                          <a:rPr lang="en-US" sz="2400" i="1">
                                            <a:latin typeface="Cambria Math"/>
                                          </a:rPr>
                                        </m:ctrlPr>
                                      </m:sSubPr>
                                      <m:e>
                                        <m:r>
                                          <a:rPr lang="en-US" sz="2400" i="1">
                                            <a:latin typeface="Cambria Math"/>
                                          </a:rPr>
                                          <m:t>𝑉</m:t>
                                        </m:r>
                                      </m:e>
                                      <m:sub>
                                        <m:r>
                                          <a:rPr lang="en-US" sz="2400" i="1">
                                            <a:latin typeface="Cambria Math"/>
                                          </a:rPr>
                                          <m:t>𝑐𝑔</m:t>
                                        </m:r>
                                      </m:sub>
                                    </m:sSub>
                                  </m:e>
                                </m:mr>
                              </m:m>
                            </m:e>
                          </m:d>
                        </m:e>
                        <m:sub>
                          <m:r>
                            <a:rPr lang="en-US" sz="2400" i="1">
                              <a:latin typeface="Cambria Math"/>
                            </a:rPr>
                            <m:t>𝑛</m:t>
                          </m:r>
                        </m:sub>
                      </m:sSub>
                      <m:r>
                        <a:rPr lang="en-US" sz="2400" i="1">
                          <a:latin typeface="Cambria Math"/>
                        </a:rPr>
                        <m:t>=  </m:t>
                      </m:r>
                      <m:sSub>
                        <m:sSubPr>
                          <m:ctrlPr>
                            <a:rPr lang="en-US" sz="2400" i="1">
                              <a:latin typeface="Cambria Math"/>
                            </a:rPr>
                          </m:ctrlPr>
                        </m:sSubPr>
                        <m:e>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𝑉</m:t>
                                        </m:r>
                                      </m:e>
                                      <m:sub>
                                        <m:r>
                                          <a:rPr lang="en-US" sz="2400" i="1">
                                            <a:latin typeface="Cambria Math"/>
                                          </a:rPr>
                                          <m:t>𝑎𝑔</m:t>
                                        </m:r>
                                      </m:sub>
                                    </m:sSub>
                                  </m:e>
                                </m:mr>
                                <m:mr>
                                  <m:e>
                                    <m:sSub>
                                      <m:sSubPr>
                                        <m:ctrlPr>
                                          <a:rPr lang="en-US" sz="2400" i="1">
                                            <a:latin typeface="Cambria Math"/>
                                          </a:rPr>
                                        </m:ctrlPr>
                                      </m:sSubPr>
                                      <m:e>
                                        <m:r>
                                          <a:rPr lang="en-US" sz="2400" i="1">
                                            <a:latin typeface="Cambria Math"/>
                                          </a:rPr>
                                          <m:t>𝑉</m:t>
                                        </m:r>
                                      </m:e>
                                      <m:sub>
                                        <m:r>
                                          <a:rPr lang="en-US" sz="2400" i="1">
                                            <a:latin typeface="Cambria Math"/>
                                          </a:rPr>
                                          <m:t>𝑏𝑔</m:t>
                                        </m:r>
                                      </m:sub>
                                    </m:sSub>
                                  </m:e>
                                </m:mr>
                                <m:mr>
                                  <m:e>
                                    <m:sSub>
                                      <m:sSubPr>
                                        <m:ctrlPr>
                                          <a:rPr lang="en-US" sz="2400" i="1">
                                            <a:latin typeface="Cambria Math"/>
                                          </a:rPr>
                                        </m:ctrlPr>
                                      </m:sSubPr>
                                      <m:e>
                                        <m:r>
                                          <a:rPr lang="en-US" sz="2400" i="1">
                                            <a:latin typeface="Cambria Math"/>
                                          </a:rPr>
                                          <m:t>𝑉</m:t>
                                        </m:r>
                                      </m:e>
                                      <m:sub>
                                        <m:r>
                                          <a:rPr lang="en-US" sz="2400" i="1">
                                            <a:latin typeface="Cambria Math"/>
                                          </a:rPr>
                                          <m:t>𝑐𝑔</m:t>
                                        </m:r>
                                      </m:sub>
                                    </m:sSub>
                                  </m:e>
                                </m:mr>
                              </m:m>
                            </m:e>
                          </m:d>
                        </m:e>
                        <m:sub>
                          <m:r>
                            <a:rPr lang="en-US" sz="2400" i="1">
                              <a:latin typeface="Cambria Math"/>
                            </a:rPr>
                            <m:t>𝑚</m:t>
                          </m:r>
                        </m:sub>
                      </m:sSub>
                      <m:r>
                        <a:rPr lang="en-US" sz="2400" i="1">
                          <a:latin typeface="Cambria Math"/>
                        </a:rPr>
                        <m:t>+   </m:t>
                      </m:r>
                      <m:d>
                        <m:dPr>
                          <m:begChr m:val="["/>
                          <m:endChr m:val="]"/>
                          <m:ctrlPr>
                            <a:rPr lang="en-US" sz="2400" i="1">
                              <a:latin typeface="Cambria Math"/>
                            </a:rPr>
                          </m:ctrlPr>
                        </m:dPr>
                        <m:e>
                          <m:m>
                            <m:mPr>
                              <m:mcs>
                                <m:mc>
                                  <m:mcPr>
                                    <m:count m:val="3"/>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𝑧</m:t>
                                    </m:r>
                                  </m:e>
                                  <m:sub>
                                    <m:r>
                                      <a:rPr lang="en-US" sz="2400" i="1">
                                        <a:latin typeface="Cambria Math"/>
                                      </a:rPr>
                                      <m:t>𝑎𝑎</m:t>
                                    </m:r>
                                  </m:sub>
                                </m:sSub>
                              </m:e>
                              <m:e>
                                <m:sSub>
                                  <m:sSubPr>
                                    <m:ctrlPr>
                                      <a:rPr lang="en-US" sz="2400" i="1">
                                        <a:latin typeface="Cambria Math"/>
                                      </a:rPr>
                                    </m:ctrlPr>
                                  </m:sSubPr>
                                  <m:e>
                                    <m:r>
                                      <a:rPr lang="en-US" sz="2400" i="1">
                                        <a:latin typeface="Cambria Math"/>
                                      </a:rPr>
                                      <m:t>𝑧</m:t>
                                    </m:r>
                                  </m:e>
                                  <m:sub>
                                    <m:r>
                                      <a:rPr lang="en-US" sz="2400" i="1">
                                        <a:latin typeface="Cambria Math"/>
                                      </a:rPr>
                                      <m:t>𝑎𝑏</m:t>
                                    </m:r>
                                  </m:sub>
                                </m:sSub>
                              </m:e>
                              <m:e>
                                <m:sSub>
                                  <m:sSubPr>
                                    <m:ctrlPr>
                                      <a:rPr lang="en-US" sz="2400" i="1">
                                        <a:latin typeface="Cambria Math"/>
                                      </a:rPr>
                                    </m:ctrlPr>
                                  </m:sSubPr>
                                  <m:e>
                                    <m:r>
                                      <a:rPr lang="en-US" sz="2400" i="1">
                                        <a:latin typeface="Cambria Math"/>
                                      </a:rPr>
                                      <m:t>𝑧</m:t>
                                    </m:r>
                                  </m:e>
                                  <m:sub>
                                    <m:r>
                                      <a:rPr lang="en-US" sz="2400" i="1">
                                        <a:latin typeface="Cambria Math"/>
                                      </a:rPr>
                                      <m:t>𝑎𝑐</m:t>
                                    </m:r>
                                  </m:sub>
                                </m:sSub>
                              </m:e>
                            </m:mr>
                            <m:mr>
                              <m:e>
                                <m:sSub>
                                  <m:sSubPr>
                                    <m:ctrlPr>
                                      <a:rPr lang="en-US" sz="2400" i="1">
                                        <a:latin typeface="Cambria Math"/>
                                      </a:rPr>
                                    </m:ctrlPr>
                                  </m:sSubPr>
                                  <m:e>
                                    <m:r>
                                      <a:rPr lang="en-US" sz="2400" i="1">
                                        <a:latin typeface="Cambria Math"/>
                                      </a:rPr>
                                      <m:t>𝑧</m:t>
                                    </m:r>
                                  </m:e>
                                  <m:sub>
                                    <m:r>
                                      <a:rPr lang="en-US" sz="2400" i="1">
                                        <a:latin typeface="Cambria Math"/>
                                      </a:rPr>
                                      <m:t>𝑏𝑎</m:t>
                                    </m:r>
                                  </m:sub>
                                </m:sSub>
                              </m:e>
                              <m:e>
                                <m:sSub>
                                  <m:sSubPr>
                                    <m:ctrlPr>
                                      <a:rPr lang="en-US" sz="2400" i="1">
                                        <a:latin typeface="Cambria Math"/>
                                      </a:rPr>
                                    </m:ctrlPr>
                                  </m:sSubPr>
                                  <m:e>
                                    <m:r>
                                      <a:rPr lang="en-US" sz="2400" i="1">
                                        <a:latin typeface="Cambria Math"/>
                                      </a:rPr>
                                      <m:t>𝑧</m:t>
                                    </m:r>
                                  </m:e>
                                  <m:sub>
                                    <m:r>
                                      <a:rPr lang="en-US" sz="2400" i="1">
                                        <a:latin typeface="Cambria Math"/>
                                      </a:rPr>
                                      <m:t>𝑏𝑏</m:t>
                                    </m:r>
                                  </m:sub>
                                </m:sSub>
                              </m:e>
                              <m:e>
                                <m:sSub>
                                  <m:sSubPr>
                                    <m:ctrlPr>
                                      <a:rPr lang="en-US" sz="2400" i="1">
                                        <a:latin typeface="Cambria Math"/>
                                      </a:rPr>
                                    </m:ctrlPr>
                                  </m:sSubPr>
                                  <m:e>
                                    <m:r>
                                      <a:rPr lang="en-US" sz="2400" i="1">
                                        <a:latin typeface="Cambria Math"/>
                                      </a:rPr>
                                      <m:t>𝑧</m:t>
                                    </m:r>
                                  </m:e>
                                  <m:sub>
                                    <m:r>
                                      <a:rPr lang="en-US" sz="2400" i="1">
                                        <a:latin typeface="Cambria Math"/>
                                      </a:rPr>
                                      <m:t>𝑏𝑐</m:t>
                                    </m:r>
                                  </m:sub>
                                </m:sSub>
                              </m:e>
                            </m:mr>
                            <m:mr>
                              <m:e>
                                <m:sSub>
                                  <m:sSubPr>
                                    <m:ctrlPr>
                                      <a:rPr lang="en-US" sz="2400" i="1">
                                        <a:latin typeface="Cambria Math"/>
                                      </a:rPr>
                                    </m:ctrlPr>
                                  </m:sSubPr>
                                  <m:e>
                                    <m:r>
                                      <a:rPr lang="en-US" sz="2400" i="1">
                                        <a:latin typeface="Cambria Math"/>
                                      </a:rPr>
                                      <m:t>𝑧</m:t>
                                    </m:r>
                                  </m:e>
                                  <m:sub>
                                    <m:r>
                                      <a:rPr lang="en-US" sz="2400" i="1">
                                        <a:latin typeface="Cambria Math"/>
                                      </a:rPr>
                                      <m:t>𝑐𝑎</m:t>
                                    </m:r>
                                  </m:sub>
                                </m:sSub>
                              </m:e>
                              <m:e>
                                <m:sSub>
                                  <m:sSubPr>
                                    <m:ctrlPr>
                                      <a:rPr lang="en-US" sz="2400" i="1">
                                        <a:latin typeface="Cambria Math"/>
                                      </a:rPr>
                                    </m:ctrlPr>
                                  </m:sSubPr>
                                  <m:e>
                                    <m:r>
                                      <a:rPr lang="en-US" sz="2400" i="1">
                                        <a:latin typeface="Cambria Math"/>
                                      </a:rPr>
                                      <m:t>𝑧</m:t>
                                    </m:r>
                                  </m:e>
                                  <m:sub>
                                    <m:r>
                                      <a:rPr lang="en-US" sz="2400" i="1">
                                        <a:latin typeface="Cambria Math"/>
                                      </a:rPr>
                                      <m:t>𝑐𝑏</m:t>
                                    </m:r>
                                  </m:sub>
                                </m:sSub>
                              </m:e>
                              <m:e>
                                <m:sSub>
                                  <m:sSubPr>
                                    <m:ctrlPr>
                                      <a:rPr lang="en-US" sz="2400" i="1">
                                        <a:latin typeface="Cambria Math"/>
                                      </a:rPr>
                                    </m:ctrlPr>
                                  </m:sSubPr>
                                  <m:e>
                                    <m:r>
                                      <a:rPr lang="en-US" sz="2400" i="1">
                                        <a:latin typeface="Cambria Math"/>
                                      </a:rPr>
                                      <m:t>𝑧</m:t>
                                    </m:r>
                                  </m:e>
                                  <m:sub>
                                    <m:r>
                                      <a:rPr lang="en-US" sz="2400" i="1">
                                        <a:latin typeface="Cambria Math"/>
                                      </a:rPr>
                                      <m:t>𝑐𝑐</m:t>
                                    </m:r>
                                  </m:sub>
                                </m:sSub>
                              </m:e>
                            </m:mr>
                          </m:m>
                        </m:e>
                      </m:d>
                      <m:r>
                        <a:rPr lang="en-US" sz="2400" i="1">
                          <a:latin typeface="Cambria Math"/>
                        </a:rPr>
                        <m:t>∙  </m:t>
                      </m:r>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𝐼</m:t>
                                    </m:r>
                                  </m:e>
                                  <m:sub>
                                    <m:r>
                                      <a:rPr lang="en-US" sz="2400" i="1">
                                        <a:latin typeface="Cambria Math"/>
                                      </a:rPr>
                                      <m:t>𝑎</m:t>
                                    </m:r>
                                  </m:sub>
                                </m:sSub>
                              </m:e>
                            </m:mr>
                            <m:mr>
                              <m:e>
                                <m:sSub>
                                  <m:sSubPr>
                                    <m:ctrlPr>
                                      <a:rPr lang="en-US" sz="2400" i="1">
                                        <a:latin typeface="Cambria Math"/>
                                      </a:rPr>
                                    </m:ctrlPr>
                                  </m:sSubPr>
                                  <m:e>
                                    <m:r>
                                      <a:rPr lang="en-US" sz="2400" i="1">
                                        <a:latin typeface="Cambria Math"/>
                                      </a:rPr>
                                      <m:t>𝐼</m:t>
                                    </m:r>
                                  </m:e>
                                  <m:sub>
                                    <m:r>
                                      <a:rPr lang="en-US" sz="2400" i="1">
                                        <a:latin typeface="Cambria Math"/>
                                      </a:rPr>
                                      <m:t>𝑏</m:t>
                                    </m:r>
                                  </m:sub>
                                </m:sSub>
                              </m:e>
                            </m:mr>
                            <m:mr>
                              <m:e>
                                <m:sSub>
                                  <m:sSubPr>
                                    <m:ctrlPr>
                                      <a:rPr lang="en-US" sz="2400" i="1">
                                        <a:latin typeface="Cambria Math"/>
                                      </a:rPr>
                                    </m:ctrlPr>
                                  </m:sSubPr>
                                  <m:e>
                                    <m:r>
                                      <a:rPr lang="en-US" sz="2400" i="1">
                                        <a:latin typeface="Cambria Math"/>
                                      </a:rPr>
                                      <m:t>𝐼</m:t>
                                    </m:r>
                                  </m:e>
                                  <m:sub>
                                    <m:r>
                                      <a:rPr lang="en-US" sz="2400" i="1">
                                        <a:latin typeface="Cambria Math"/>
                                      </a:rPr>
                                      <m:t>𝑐</m:t>
                                    </m:r>
                                  </m:sub>
                                </m:sSub>
                              </m:e>
                            </m:mr>
                          </m:m>
                        </m:e>
                      </m:d>
                    </m:oMath>
                  </m:oMathPara>
                </a14:m>
                <a:endParaRPr lang="en-US" sz="2400" dirty="0"/>
              </a:p>
              <a:p>
                <a:r>
                  <a:rPr lang="en-US" sz="2400" dirty="0"/>
                  <a:t> </a:t>
                </a:r>
              </a:p>
              <a:p>
                <a:pPr algn="ctr"/>
                <a14:m>
                  <m:oMath xmlns:m="http://schemas.openxmlformats.org/officeDocument/2006/math">
                    <m:sSub>
                      <m:sSubPr>
                        <m:ctrlPr>
                          <a:rPr lang="en-US" sz="2400" i="1">
                            <a:latin typeface="Cambria Math"/>
                          </a:rPr>
                        </m:ctrlPr>
                      </m:sSubPr>
                      <m:e>
                        <m:r>
                          <a:rPr lang="en-US" sz="2400" i="1">
                            <a:latin typeface="Cambria Math"/>
                          </a:rPr>
                          <m:t>𝑍</m:t>
                        </m:r>
                      </m:e>
                      <m:sub>
                        <m:r>
                          <a:rPr lang="en-US" sz="2400" i="1">
                            <a:latin typeface="Cambria Math"/>
                          </a:rPr>
                          <m:t>𝑖𝑗</m:t>
                        </m:r>
                      </m:sub>
                    </m:sSub>
                    <m:r>
                      <a:rPr lang="en-US" sz="2400" i="1">
                        <a:latin typeface="Cambria Math"/>
                      </a:rPr>
                      <m:t>= </m:t>
                    </m:r>
                    <m:sSub>
                      <m:sSubPr>
                        <m:ctrlPr>
                          <a:rPr lang="en-US" sz="2400" i="1">
                            <a:latin typeface="Cambria Math"/>
                          </a:rPr>
                        </m:ctrlPr>
                      </m:sSubPr>
                      <m:e>
                        <m:r>
                          <a:rPr lang="en-US" sz="2400" i="1">
                            <a:latin typeface="Cambria Math"/>
                          </a:rPr>
                          <m:t>𝑧</m:t>
                        </m:r>
                      </m:e>
                      <m:sub>
                        <m:r>
                          <a:rPr lang="en-US" sz="2400" i="1">
                            <a:latin typeface="Cambria Math"/>
                          </a:rPr>
                          <m:t>𝑖𝑗</m:t>
                        </m:r>
                      </m:sub>
                    </m:sSub>
                    <m:r>
                      <a:rPr lang="en-US" sz="2400" i="1">
                        <a:latin typeface="Cambria Math"/>
                      </a:rPr>
                      <m:t>∙ </m:t>
                    </m:r>
                  </m:oMath>
                </a14:m>
                <a:r>
                  <a:rPr lang="en-US" sz="2400" dirty="0" smtClean="0">
                    <a:latin typeface="Times New Roman" pitchFamily="18" charset="0"/>
                    <a:cs typeface="Times New Roman" pitchFamily="18" charset="0"/>
                  </a:rPr>
                  <a:t>length</a:t>
                </a:r>
                <a:r>
                  <a:rPr lang="en-US" sz="2400" dirty="0"/>
                  <a:t> </a:t>
                </a:r>
              </a:p>
            </p:txBody>
          </p:sp>
        </mc:Choice>
        <mc:Fallback xmlns="">
          <p:sp>
            <p:nvSpPr>
              <p:cNvPr id="7" name="Rectangle 6"/>
              <p:cNvSpPr>
                <a:spLocks noRot="1" noChangeAspect="1" noMove="1" noResize="1" noEditPoints="1" noAdjustHandles="1" noChangeArrowheads="1" noChangeShapeType="1" noTextEdit="1"/>
              </p:cNvSpPr>
              <p:nvPr/>
            </p:nvSpPr>
            <p:spPr>
              <a:xfrm>
                <a:off x="0" y="4648200"/>
                <a:ext cx="9144000" cy="2088329"/>
              </a:xfrm>
              <a:prstGeom prst="rect">
                <a:avLst/>
              </a:prstGeom>
              <a:blipFill rotWithShape="1">
                <a:blip r:embed="rId4"/>
                <a:stretch>
                  <a:fillRect b="-4094"/>
                </a:stretch>
              </a:blipFill>
            </p:spPr>
            <p:txBody>
              <a:bodyPr/>
              <a:lstStyle/>
              <a:p>
                <a:r>
                  <a:rPr lang="en-US">
                    <a:noFill/>
                  </a:rPr>
                  <a:t> </a:t>
                </a:r>
              </a:p>
            </p:txBody>
          </p:sp>
        </mc:Fallback>
      </mc:AlternateContent>
    </p:spTree>
    <p:extLst>
      <p:ext uri="{BB962C8B-B14F-4D97-AF65-F5344CB8AC3E}">
        <p14:creationId xmlns:p14="http://schemas.microsoft.com/office/powerpoint/2010/main" val="3468148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33400" y="2057400"/>
            <a:ext cx="8305800" cy="923330"/>
          </a:xfrm>
          <a:prstGeom prst="rect">
            <a:avLst/>
          </a:prstGeom>
          <a:noFill/>
        </p:spPr>
        <p:txBody>
          <a:bodyPr wrap="square" rtlCol="0">
            <a:spAutoFit/>
          </a:bodyPr>
          <a:lstStyle/>
          <a:p>
            <a:pPr lvl="1"/>
            <a:r>
              <a:rPr lang="en-US" dirty="0"/>
              <a:t>	</a:t>
            </a:r>
            <a:r>
              <a:rPr lang="en-US" dirty="0" smtClean="0"/>
              <a:t>	</a:t>
            </a:r>
          </a:p>
          <a:p>
            <a:endParaRPr lang="en-US" dirty="0"/>
          </a:p>
          <a:p>
            <a:endParaRPr lang="en-US" dirty="0"/>
          </a:p>
        </p:txBody>
      </p:sp>
      <p:sp>
        <p:nvSpPr>
          <p:cNvPr id="3" name="TextBox 2"/>
          <p:cNvSpPr txBox="1"/>
          <p:nvPr/>
        </p:nvSpPr>
        <p:spPr>
          <a:xfrm>
            <a:off x="0" y="0"/>
            <a:ext cx="9144000" cy="584775"/>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Series impedance of Overhead Lines</a:t>
            </a:r>
          </a:p>
        </p:txBody>
      </p:sp>
      <p:sp>
        <p:nvSpPr>
          <p:cNvPr id="5" name="TextBox 4"/>
          <p:cNvSpPr txBox="1"/>
          <p:nvPr/>
        </p:nvSpPr>
        <p:spPr>
          <a:xfrm>
            <a:off x="0" y="838200"/>
            <a:ext cx="9144000" cy="4801314"/>
          </a:xfrm>
          <a:prstGeom prst="rect">
            <a:avLst/>
          </a:prstGeom>
          <a:noFill/>
        </p:spPr>
        <p:txBody>
          <a:bodyPr wrap="square" rtlCol="0">
            <a:spAutoFit/>
          </a:bodyPr>
          <a:lstStyle/>
          <a:p>
            <a:pPr marL="342900" indent="-342900">
              <a:buFont typeface="Arial" pitchFamily="34" charset="0"/>
              <a:buChar char="•"/>
            </a:pPr>
            <a:endParaRPr lang="en-US" sz="2000" dirty="0" smtClean="0"/>
          </a:p>
          <a:p>
            <a:pPr marL="342900" indent="-342900">
              <a:buFont typeface="Wingdings" pitchFamily="2" charset="2"/>
              <a:buChar char="Ø"/>
            </a:pPr>
            <a:r>
              <a:rPr lang="en-US" sz="2400" dirty="0" smtClean="0">
                <a:latin typeface="Times New Roman" pitchFamily="18" charset="0"/>
                <a:cs typeface="Times New Roman" pitchFamily="18" charset="0"/>
              </a:rPr>
              <a:t>Critical step before the analysis of the distribution feeder can begin.</a:t>
            </a:r>
          </a:p>
          <a:p>
            <a:pPr marL="342900" indent="-342900">
              <a:buFont typeface="Wingdings" pitchFamily="2" charset="2"/>
              <a:buChar char="Ø"/>
            </a:pPr>
            <a:endParaRPr lang="en-US" sz="2400" dirty="0" smtClean="0">
              <a:latin typeface="Times New Roman" pitchFamily="18" charset="0"/>
              <a:cs typeface="Times New Roman" pitchFamily="18" charset="0"/>
            </a:endParaRPr>
          </a:p>
          <a:p>
            <a:pPr marL="342900" indent="-342900">
              <a:buFont typeface="Wingdings" pitchFamily="2" charset="2"/>
              <a:buChar char="Ø"/>
            </a:pPr>
            <a:endParaRPr lang="en-US" sz="2400" dirty="0" smtClean="0">
              <a:latin typeface="Times New Roman" pitchFamily="18" charset="0"/>
              <a:cs typeface="Times New Roman" pitchFamily="18" charset="0"/>
            </a:endParaRPr>
          </a:p>
          <a:p>
            <a:pPr marL="342900" indent="-342900">
              <a:buFont typeface="Wingdings" pitchFamily="2" charset="2"/>
              <a:buChar char="Ø"/>
            </a:pPr>
            <a:r>
              <a:rPr lang="en-US" sz="2400" dirty="0" smtClean="0">
                <a:latin typeface="Times New Roman" pitchFamily="18" charset="0"/>
                <a:cs typeface="Times New Roman" pitchFamily="18" charset="0"/>
              </a:rPr>
              <a:t>Resistance component of the conductors is typically taken from a look-up table (can be found in Appendix A of the text book)</a:t>
            </a:r>
          </a:p>
          <a:p>
            <a:pPr marL="342900" indent="-342900">
              <a:buFont typeface="Wingdings" pitchFamily="2" charset="2"/>
              <a:buChar char="Ø"/>
            </a:pPr>
            <a:endParaRPr lang="en-US" sz="2400" dirty="0" smtClean="0">
              <a:latin typeface="Times New Roman" pitchFamily="18" charset="0"/>
              <a:cs typeface="Times New Roman" pitchFamily="18" charset="0"/>
            </a:endParaRPr>
          </a:p>
          <a:p>
            <a:pPr marL="342900" indent="-342900">
              <a:buFont typeface="Wingdings" pitchFamily="2" charset="2"/>
              <a:buChar char="Ø"/>
            </a:pPr>
            <a:endParaRPr lang="en-US" sz="2400" dirty="0" smtClean="0">
              <a:latin typeface="Times New Roman" pitchFamily="18" charset="0"/>
              <a:cs typeface="Times New Roman" pitchFamily="18" charset="0"/>
            </a:endParaRPr>
          </a:p>
          <a:p>
            <a:pPr marL="342900" indent="-342900">
              <a:buFont typeface="Wingdings" pitchFamily="2" charset="2"/>
              <a:buChar char="Ø"/>
            </a:pPr>
            <a:r>
              <a:rPr lang="en-US" sz="2400" dirty="0" smtClean="0">
                <a:latin typeface="Times New Roman" pitchFamily="18" charset="0"/>
                <a:cs typeface="Times New Roman" pitchFamily="18" charset="0"/>
              </a:rPr>
              <a:t>The reactance comes from the inductive reactance (self and mutual) of the conductors. The inductive reactance is due to the magnetic field surrounding the conductors. </a:t>
            </a:r>
            <a:r>
              <a:rPr lang="en-US" sz="2000" dirty="0" smtClean="0"/>
              <a:t>	</a:t>
            </a:r>
          </a:p>
          <a:p>
            <a:pPr marL="342900" indent="-342900">
              <a:buFont typeface="Arial" pitchFamily="34" charset="0"/>
              <a:buChar char="•"/>
            </a:pPr>
            <a:endParaRPr lang="en-US" sz="2800" dirty="0" smtClean="0"/>
          </a:p>
          <a:p>
            <a:pPr marL="342900" indent="-342900">
              <a:buFont typeface="Arial" pitchFamily="34" charset="0"/>
              <a:buChar char="•"/>
            </a:pPr>
            <a:endParaRPr lang="en-US" dirty="0"/>
          </a:p>
        </p:txBody>
      </p:sp>
    </p:spTree>
    <p:extLst>
      <p:ext uri="{BB962C8B-B14F-4D97-AF65-F5344CB8AC3E}">
        <p14:creationId xmlns:p14="http://schemas.microsoft.com/office/powerpoint/2010/main" val="1400599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allAtOnce"/>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1: </a:t>
            </a:r>
            <a:r>
              <a:rPr lang="en-US" dirty="0"/>
              <a:t>Overhead Lines </a:t>
            </a:r>
          </a:p>
        </p:txBody>
      </p:sp>
      <p:sp>
        <p:nvSpPr>
          <p:cNvPr id="3" name="Content Placeholder 2"/>
          <p:cNvSpPr>
            <a:spLocks noGrp="1"/>
          </p:cNvSpPr>
          <p:nvPr>
            <p:ph idx="1"/>
          </p:nvPr>
        </p:nvSpPr>
        <p:spPr/>
        <p:txBody>
          <a:bodyPr>
            <a:normAutofit fontScale="77500" lnSpcReduction="20000"/>
          </a:bodyPr>
          <a:lstStyle/>
          <a:p>
            <a:pPr>
              <a:spcAft>
                <a:spcPts val="600"/>
              </a:spcAft>
            </a:pPr>
            <a:r>
              <a:rPr lang="en-US" sz="3100" dirty="0" smtClean="0"/>
              <a:t>Series </a:t>
            </a:r>
            <a:r>
              <a:rPr lang="en-US" sz="3100" dirty="0"/>
              <a:t>impedance of Overhead Lines</a:t>
            </a:r>
          </a:p>
          <a:p>
            <a:pPr marL="971550" lvl="1" indent="-457200">
              <a:spcAft>
                <a:spcPts val="600"/>
              </a:spcAft>
            </a:pPr>
            <a:r>
              <a:rPr lang="en-US" sz="2600" dirty="0"/>
              <a:t>Transposed Three-phase Lines</a:t>
            </a:r>
          </a:p>
          <a:p>
            <a:pPr marL="971550" lvl="1" indent="-457200">
              <a:spcAft>
                <a:spcPts val="600"/>
              </a:spcAft>
            </a:pPr>
            <a:r>
              <a:rPr lang="en-US" sz="2600" dirty="0" err="1"/>
              <a:t>Untransposed</a:t>
            </a:r>
            <a:r>
              <a:rPr lang="en-US" sz="2600" dirty="0"/>
              <a:t> Distribution Lines</a:t>
            </a:r>
          </a:p>
          <a:p>
            <a:pPr marL="971550" lvl="1" indent="-457200">
              <a:spcAft>
                <a:spcPts val="600"/>
              </a:spcAft>
            </a:pPr>
            <a:r>
              <a:rPr lang="en-US" sz="2600" dirty="0"/>
              <a:t>Carson’s Equations</a:t>
            </a:r>
          </a:p>
          <a:p>
            <a:pPr marL="971550" lvl="1" indent="-457200">
              <a:spcAft>
                <a:spcPts val="600"/>
              </a:spcAft>
            </a:pPr>
            <a:r>
              <a:rPr lang="en-US" sz="2600" dirty="0"/>
              <a:t>Modified Carson’s Equations</a:t>
            </a:r>
          </a:p>
          <a:p>
            <a:pPr marL="971550" lvl="1" indent="-457200">
              <a:spcAft>
                <a:spcPts val="600"/>
              </a:spcAft>
            </a:pPr>
            <a:r>
              <a:rPr lang="en-US" sz="2600" dirty="0"/>
              <a:t>Primitive Impedance Matrix for Overhead Lines</a:t>
            </a:r>
          </a:p>
          <a:p>
            <a:pPr marL="971550" lvl="1" indent="-457200">
              <a:spcAft>
                <a:spcPts val="600"/>
              </a:spcAft>
            </a:pPr>
            <a:r>
              <a:rPr lang="en-US" sz="2600" dirty="0"/>
              <a:t>Phase Impedance Matrix for Overhead Lines</a:t>
            </a:r>
          </a:p>
          <a:p>
            <a:pPr marL="971550" lvl="1" indent="-457200">
              <a:spcAft>
                <a:spcPts val="600"/>
              </a:spcAft>
            </a:pPr>
            <a:r>
              <a:rPr lang="en-US" sz="2600" b="1" u="sng" dirty="0"/>
              <a:t>Sequence Impedances</a:t>
            </a:r>
          </a:p>
          <a:p>
            <a:pPr marL="971550" lvl="1" indent="-457200">
              <a:spcAft>
                <a:spcPts val="600"/>
              </a:spcAft>
            </a:pPr>
            <a:r>
              <a:rPr lang="en-US" sz="2600" dirty="0"/>
              <a:t>Parallel Overhead Distribution Lines</a:t>
            </a:r>
          </a:p>
          <a:p>
            <a:pPr>
              <a:spcAft>
                <a:spcPts val="600"/>
              </a:spcAft>
            </a:pPr>
            <a:r>
              <a:rPr lang="en-US" sz="3100" dirty="0"/>
              <a:t>Shunt Admittance of Overhead Parallel Lines</a:t>
            </a:r>
          </a:p>
          <a:p>
            <a:pPr>
              <a:spcAft>
                <a:spcPts val="600"/>
              </a:spcAft>
            </a:pPr>
            <a:r>
              <a:rPr lang="en-US" sz="3100" dirty="0"/>
              <a:t>General Voltage Drop </a:t>
            </a:r>
            <a:r>
              <a:rPr lang="en-US" sz="3100" dirty="0" smtClean="0"/>
              <a:t>Equation</a:t>
            </a:r>
            <a:endParaRPr lang="en-US" dirty="0"/>
          </a:p>
        </p:txBody>
      </p:sp>
    </p:spTree>
    <p:extLst>
      <p:ext uri="{BB962C8B-B14F-4D97-AF65-F5344CB8AC3E}">
        <p14:creationId xmlns:p14="http://schemas.microsoft.com/office/powerpoint/2010/main" val="974596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3674" y="533400"/>
            <a:ext cx="9144000" cy="4555093"/>
          </a:xfrm>
          <a:prstGeom prst="rect">
            <a:avLst/>
          </a:prstGeom>
          <a:noFill/>
        </p:spPr>
        <p:txBody>
          <a:bodyPr wrap="square" rtlCol="0">
            <a:spAutoFit/>
          </a:bodyPr>
          <a:lstStyle/>
          <a:p>
            <a:pPr marL="342900" indent="-342900"/>
            <a:r>
              <a:rPr lang="en-US" sz="2800" dirty="0" smtClean="0"/>
              <a:t>	</a:t>
            </a:r>
            <a:r>
              <a:rPr lang="en-US" sz="2800" dirty="0" smtClean="0">
                <a:latin typeface="Times New Roman" pitchFamily="18" charset="0"/>
                <a:cs typeface="Times New Roman" pitchFamily="18" charset="0"/>
              </a:rPr>
              <a:t>Sequence Impedances</a:t>
            </a:r>
          </a:p>
          <a:p>
            <a:pPr marL="342900" indent="-342900"/>
            <a:endParaRPr lang="en-US" dirty="0" smtClean="0"/>
          </a:p>
          <a:p>
            <a:pPr marL="342900" indent="-342900">
              <a:buFont typeface="Wingdings" pitchFamily="2" charset="2"/>
              <a:buChar char="Ø"/>
            </a:pPr>
            <a:r>
              <a:rPr lang="en-US" sz="2400" dirty="0" smtClean="0">
                <a:latin typeface="Times New Roman" pitchFamily="18" charset="0"/>
                <a:cs typeface="Times New Roman" pitchFamily="18" charset="0"/>
              </a:rPr>
              <a:t>Many times the analysis of a feeder will use only the positive and zero sequence impedances for the line segments.  There are 2 methods for obtaining these impedances. </a:t>
            </a:r>
          </a:p>
          <a:p>
            <a:pPr marL="342900" indent="-342900">
              <a:buFont typeface="Wingdings" pitchFamily="2" charset="2"/>
              <a:buChar char="Ø"/>
            </a:pPr>
            <a:endParaRPr lang="en-US" sz="2400" dirty="0" smtClean="0">
              <a:latin typeface="Times New Roman" pitchFamily="18" charset="0"/>
              <a:cs typeface="Times New Roman" pitchFamily="18" charset="0"/>
            </a:endParaRPr>
          </a:p>
          <a:p>
            <a:pPr marL="342900" indent="-342900">
              <a:buFont typeface="Wingdings" pitchFamily="2" charset="2"/>
              <a:buChar char="Ø"/>
            </a:pPr>
            <a:r>
              <a:rPr lang="en-US" sz="2400" dirty="0" smtClean="0">
                <a:latin typeface="Times New Roman" pitchFamily="18" charset="0"/>
                <a:cs typeface="Times New Roman" pitchFamily="18" charset="0"/>
              </a:rPr>
              <a:t>The first method uses the Modified Carson’s Equations and the Kron reduction to obtain the phase impedance matrix.  </a:t>
            </a:r>
          </a:p>
          <a:p>
            <a:pPr marL="342900" indent="-342900">
              <a:buFont typeface="Wingdings" pitchFamily="2" charset="2"/>
              <a:buChar char="Ø"/>
            </a:pPr>
            <a:endParaRPr lang="en-US" sz="2400" dirty="0" smtClean="0">
              <a:latin typeface="Times New Roman" pitchFamily="18" charset="0"/>
              <a:cs typeface="Times New Roman" pitchFamily="18" charset="0"/>
            </a:endParaRPr>
          </a:p>
          <a:p>
            <a:pPr marL="342900" indent="-342900">
              <a:buFont typeface="Wingdings" pitchFamily="2" charset="2"/>
              <a:buChar char="Ø"/>
            </a:pPr>
            <a:r>
              <a:rPr lang="en-US" sz="2400" dirty="0" smtClean="0">
                <a:latin typeface="Times New Roman" pitchFamily="18" charset="0"/>
                <a:cs typeface="Times New Roman" pitchFamily="18" charset="0"/>
              </a:rPr>
              <a:t>The definition of line-to-ground phase voltages as a function of the line-to-ground sequence voltages is given by </a:t>
            </a:r>
            <a:endParaRPr lang="en-US" dirty="0" smtClean="0"/>
          </a:p>
          <a:p>
            <a:pPr marL="342900" indent="-342900">
              <a:buFont typeface="Arial" pitchFamily="34" charset="0"/>
              <a:buChar char="•"/>
            </a:pPr>
            <a:endParaRPr lang="en-US" dirty="0"/>
          </a:p>
        </p:txBody>
      </p:sp>
      <p:sp>
        <p:nvSpPr>
          <p:cNvPr id="3" name="TextBox 2"/>
          <p:cNvSpPr txBox="1"/>
          <p:nvPr/>
        </p:nvSpPr>
        <p:spPr>
          <a:xfrm>
            <a:off x="0" y="0"/>
            <a:ext cx="9144000" cy="584775"/>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Series impedance of Overhead Lines (</a:t>
            </a:r>
            <a:r>
              <a:rPr lang="en-US" sz="3200" dirty="0" err="1" smtClean="0">
                <a:latin typeface="Times New Roman" pitchFamily="18" charset="0"/>
                <a:cs typeface="Times New Roman" pitchFamily="18" charset="0"/>
              </a:rPr>
              <a:t>Contd</a:t>
            </a:r>
            <a:r>
              <a:rPr lang="en-US" sz="3200" dirty="0" smtClean="0">
                <a:latin typeface="Times New Roman" pitchFamily="18" charset="0"/>
                <a:cs typeface="Times New Roman" pitchFamily="18" charset="0"/>
              </a:rPr>
              <a:t>…)</a:t>
            </a:r>
          </a:p>
        </p:txBody>
      </p:sp>
      <mc:AlternateContent xmlns:mc="http://schemas.openxmlformats.org/markup-compatibility/2006" xmlns:a14="http://schemas.microsoft.com/office/drawing/2010/main">
        <mc:Choice Requires="a14">
          <p:sp>
            <p:nvSpPr>
              <p:cNvPr id="5" name="TextBox 4"/>
              <p:cNvSpPr txBox="1"/>
              <p:nvPr/>
            </p:nvSpPr>
            <p:spPr>
              <a:xfrm>
                <a:off x="609600" y="4648200"/>
                <a:ext cx="8229600" cy="2023311"/>
              </a:xfrm>
              <a:prstGeom prst="rect">
                <a:avLst/>
              </a:prstGeom>
              <a:noFill/>
            </p:spPr>
            <p:txBody>
              <a:bodyPr wrap="square" rtlCol="0">
                <a:spAutoFit/>
              </a:bodyPr>
              <a:lstStyle/>
              <a:p>
                <a14:m>
                  <m:oMath xmlns:m="http://schemas.openxmlformats.org/officeDocument/2006/math">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𝑉</m:t>
                                  </m:r>
                                </m:e>
                                <m:sub>
                                  <m:r>
                                    <a:rPr lang="en-US" sz="2400" i="1">
                                      <a:latin typeface="Cambria Math"/>
                                    </a:rPr>
                                    <m:t>𝑎𝑔</m:t>
                                  </m:r>
                                </m:sub>
                              </m:sSub>
                            </m:e>
                          </m:mr>
                          <m:mr>
                            <m:e>
                              <m:sSub>
                                <m:sSubPr>
                                  <m:ctrlPr>
                                    <a:rPr lang="en-US" sz="2400" i="1">
                                      <a:latin typeface="Cambria Math"/>
                                    </a:rPr>
                                  </m:ctrlPr>
                                </m:sSubPr>
                                <m:e>
                                  <m:r>
                                    <a:rPr lang="en-US" sz="2400" i="1">
                                      <a:latin typeface="Cambria Math"/>
                                    </a:rPr>
                                    <m:t>𝑉</m:t>
                                  </m:r>
                                </m:e>
                                <m:sub>
                                  <m:r>
                                    <a:rPr lang="en-US" sz="2400" i="1">
                                      <a:latin typeface="Cambria Math"/>
                                    </a:rPr>
                                    <m:t>𝑏𝑔</m:t>
                                  </m:r>
                                </m:sub>
                              </m:sSub>
                            </m:e>
                          </m:mr>
                          <m:mr>
                            <m:e>
                              <m:sSub>
                                <m:sSubPr>
                                  <m:ctrlPr>
                                    <a:rPr lang="en-US" sz="2400" i="1">
                                      <a:latin typeface="Cambria Math"/>
                                    </a:rPr>
                                  </m:ctrlPr>
                                </m:sSubPr>
                                <m:e>
                                  <m:r>
                                    <a:rPr lang="en-US" sz="2400" i="1">
                                      <a:latin typeface="Cambria Math"/>
                                    </a:rPr>
                                    <m:t>𝑉</m:t>
                                  </m:r>
                                </m:e>
                                <m:sub>
                                  <m:r>
                                    <a:rPr lang="en-US" sz="2400" i="1">
                                      <a:latin typeface="Cambria Math"/>
                                    </a:rPr>
                                    <m:t>𝑐𝑔</m:t>
                                  </m:r>
                                </m:sub>
                              </m:sSub>
                            </m:e>
                          </m:mr>
                        </m:m>
                      </m:e>
                    </m:d>
                    <m:r>
                      <a:rPr lang="en-US" sz="2400" i="1">
                        <a:latin typeface="Cambria Math"/>
                      </a:rPr>
                      <m:t>=</m:t>
                    </m:r>
                    <m:d>
                      <m:dPr>
                        <m:begChr m:val="["/>
                        <m:endChr m:val="]"/>
                        <m:ctrlPr>
                          <a:rPr lang="en-US" sz="2400" i="1">
                            <a:latin typeface="Cambria Math"/>
                          </a:rPr>
                        </m:ctrlPr>
                      </m:dPr>
                      <m:e>
                        <m:m>
                          <m:mPr>
                            <m:mcs>
                              <m:mc>
                                <m:mcPr>
                                  <m:count m:val="3"/>
                                  <m:mcJc m:val="center"/>
                                </m:mcPr>
                              </m:mc>
                            </m:mcs>
                            <m:ctrlPr>
                              <a:rPr lang="en-US" sz="2400" i="1">
                                <a:latin typeface="Cambria Math"/>
                              </a:rPr>
                            </m:ctrlPr>
                          </m:mPr>
                          <m:mr>
                            <m:e>
                              <m:r>
                                <a:rPr lang="en-US" sz="2400" i="1">
                                  <a:latin typeface="Cambria Math"/>
                                </a:rPr>
                                <m:t>1</m:t>
                              </m:r>
                            </m:e>
                            <m:e>
                              <m:r>
                                <a:rPr lang="en-US" sz="2400" i="1">
                                  <a:latin typeface="Cambria Math"/>
                                </a:rPr>
                                <m:t>1</m:t>
                              </m:r>
                            </m:e>
                            <m:e>
                              <m:r>
                                <a:rPr lang="en-US" sz="2400" i="1">
                                  <a:latin typeface="Cambria Math"/>
                                </a:rPr>
                                <m:t>1</m:t>
                              </m:r>
                            </m:e>
                          </m:mr>
                          <m:mr>
                            <m:e>
                              <m:r>
                                <a:rPr lang="en-US" sz="2400" i="1">
                                  <a:latin typeface="Cambria Math"/>
                                </a:rPr>
                                <m:t>1</m:t>
                              </m:r>
                            </m:e>
                            <m:e>
                              <m:sSubSup>
                                <m:sSubSupPr>
                                  <m:ctrlPr>
                                    <a:rPr lang="en-US" sz="2400" i="1">
                                      <a:latin typeface="Cambria Math"/>
                                    </a:rPr>
                                  </m:ctrlPr>
                                </m:sSubSupPr>
                                <m:e>
                                  <m:r>
                                    <a:rPr lang="en-US" sz="2400" i="1">
                                      <a:latin typeface="Cambria Math"/>
                                    </a:rPr>
                                    <m:t>𝑎</m:t>
                                  </m:r>
                                </m:e>
                                <m:sub>
                                  <m:r>
                                    <a:rPr lang="en-US" sz="2400" i="1">
                                      <a:latin typeface="Cambria Math"/>
                                    </a:rPr>
                                    <m:t>𝑠</m:t>
                                  </m:r>
                                </m:sub>
                                <m:sup>
                                  <m:r>
                                    <a:rPr lang="en-US" sz="2400" i="1">
                                      <a:latin typeface="Cambria Math"/>
                                    </a:rPr>
                                    <m:t>2</m:t>
                                  </m:r>
                                </m:sup>
                              </m:sSubSup>
                            </m:e>
                            <m:e>
                              <m:sSub>
                                <m:sSubPr>
                                  <m:ctrlPr>
                                    <a:rPr lang="en-US" sz="2400" i="1">
                                      <a:latin typeface="Cambria Math"/>
                                    </a:rPr>
                                  </m:ctrlPr>
                                </m:sSubPr>
                                <m:e>
                                  <m:r>
                                    <a:rPr lang="en-US" sz="2400" i="1">
                                      <a:latin typeface="Cambria Math"/>
                                    </a:rPr>
                                    <m:t>𝑎</m:t>
                                  </m:r>
                                </m:e>
                                <m:sub>
                                  <m:r>
                                    <a:rPr lang="en-US" sz="2400" i="1">
                                      <a:latin typeface="Cambria Math"/>
                                    </a:rPr>
                                    <m:t>𝑠</m:t>
                                  </m:r>
                                </m:sub>
                              </m:sSub>
                            </m:e>
                          </m:mr>
                          <m:mr>
                            <m:e>
                              <m:r>
                                <a:rPr lang="en-US" sz="2400" i="1">
                                  <a:latin typeface="Cambria Math"/>
                                </a:rPr>
                                <m:t>1</m:t>
                              </m:r>
                            </m:e>
                            <m:e>
                              <m:sSub>
                                <m:sSubPr>
                                  <m:ctrlPr>
                                    <a:rPr lang="en-US" sz="2400" i="1">
                                      <a:latin typeface="Cambria Math"/>
                                    </a:rPr>
                                  </m:ctrlPr>
                                </m:sSubPr>
                                <m:e>
                                  <m:r>
                                    <a:rPr lang="en-US" sz="2400" i="1">
                                      <a:latin typeface="Cambria Math"/>
                                    </a:rPr>
                                    <m:t>𝑎</m:t>
                                  </m:r>
                                </m:e>
                                <m:sub>
                                  <m:r>
                                    <a:rPr lang="en-US" sz="2400" i="1">
                                      <a:latin typeface="Cambria Math"/>
                                    </a:rPr>
                                    <m:t>𝑠</m:t>
                                  </m:r>
                                </m:sub>
                              </m:sSub>
                            </m:e>
                            <m:e>
                              <m:sSubSup>
                                <m:sSubSupPr>
                                  <m:ctrlPr>
                                    <a:rPr lang="en-US" sz="2400" i="1">
                                      <a:latin typeface="Cambria Math"/>
                                    </a:rPr>
                                  </m:ctrlPr>
                                </m:sSubSupPr>
                                <m:e>
                                  <m:r>
                                    <a:rPr lang="en-US" sz="2400" i="1">
                                      <a:latin typeface="Cambria Math"/>
                                    </a:rPr>
                                    <m:t>𝑎</m:t>
                                  </m:r>
                                </m:e>
                                <m:sub>
                                  <m:r>
                                    <a:rPr lang="en-US" sz="2400" i="1">
                                      <a:latin typeface="Cambria Math"/>
                                    </a:rPr>
                                    <m:t>𝑠</m:t>
                                  </m:r>
                                </m:sub>
                                <m:sup>
                                  <m:r>
                                    <a:rPr lang="en-US" sz="2400" i="1">
                                      <a:latin typeface="Cambria Math"/>
                                    </a:rPr>
                                    <m:t>2</m:t>
                                  </m:r>
                                </m:sup>
                              </m:sSubSup>
                            </m:e>
                          </m:mr>
                        </m:m>
                      </m:e>
                    </m:d>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𝑉𝐿𝐺</m:t>
                                  </m:r>
                                </m:e>
                                <m:sub>
                                  <m:r>
                                    <a:rPr lang="en-US" sz="2400" i="1">
                                      <a:latin typeface="Cambria Math"/>
                                    </a:rPr>
                                    <m:t>0</m:t>
                                  </m:r>
                                </m:sub>
                              </m:sSub>
                            </m:e>
                          </m:mr>
                          <m:mr>
                            <m:e>
                              <m:sSub>
                                <m:sSubPr>
                                  <m:ctrlPr>
                                    <a:rPr lang="en-US" sz="2400" i="1">
                                      <a:latin typeface="Cambria Math"/>
                                    </a:rPr>
                                  </m:ctrlPr>
                                </m:sSubPr>
                                <m:e>
                                  <m:r>
                                    <a:rPr lang="en-US" sz="2400" i="1">
                                      <a:latin typeface="Cambria Math"/>
                                    </a:rPr>
                                    <m:t>𝑉𝐿𝐺</m:t>
                                  </m:r>
                                </m:e>
                                <m:sub>
                                  <m:r>
                                    <a:rPr lang="en-US" sz="2400" i="1">
                                      <a:latin typeface="Cambria Math"/>
                                    </a:rPr>
                                    <m:t>1</m:t>
                                  </m:r>
                                </m:sub>
                              </m:sSub>
                            </m:e>
                          </m:mr>
                          <m:mr>
                            <m:e>
                              <m:sSub>
                                <m:sSubPr>
                                  <m:ctrlPr>
                                    <a:rPr lang="en-US" sz="2400" i="1">
                                      <a:latin typeface="Cambria Math"/>
                                    </a:rPr>
                                  </m:ctrlPr>
                                </m:sSubPr>
                                <m:e>
                                  <m:r>
                                    <a:rPr lang="en-US" sz="2400" i="1">
                                      <a:latin typeface="Cambria Math"/>
                                    </a:rPr>
                                    <m:t>𝑉𝐿𝐺</m:t>
                                  </m:r>
                                </m:e>
                                <m:sub>
                                  <m:r>
                                    <a:rPr lang="en-US" sz="2400" i="1">
                                      <a:latin typeface="Cambria Math"/>
                                    </a:rPr>
                                    <m:t>2</m:t>
                                  </m:r>
                                </m:sub>
                              </m:sSub>
                            </m:e>
                          </m:mr>
                        </m:m>
                      </m:e>
                    </m:d>
                  </m:oMath>
                </a14:m>
                <a:r>
                  <a:rPr lang="en-US" sz="2400" b="1" dirty="0" smtClean="0">
                    <a:solidFill>
                      <a:srgbClr val="FF0000"/>
                    </a:solidFill>
                    <a:latin typeface="Times New Roman" pitchFamily="18" charset="0"/>
                    <a:cs typeface="Times New Roman" pitchFamily="18" charset="0"/>
                  </a:rPr>
                  <a:t>	</a:t>
                </a:r>
                <a:r>
                  <a:rPr lang="en-US" sz="2400" dirty="0" smtClean="0">
                    <a:latin typeface="Times New Roman" pitchFamily="18" charset="0"/>
                    <a:cs typeface="Times New Roman" pitchFamily="18" charset="0"/>
                  </a:rPr>
                  <a:t>(42)</a:t>
                </a:r>
              </a:p>
              <a:p>
                <a:endParaRPr lang="en-US" sz="2400" dirty="0" smtClean="0">
                  <a:latin typeface="Times New Roman" pitchFamily="18" charset="0"/>
                  <a:cs typeface="Times New Roman" pitchFamily="18" charset="0"/>
                </a:endParaRPr>
              </a:p>
              <a:p>
                <a:r>
                  <a:rPr lang="en-US" sz="2400" dirty="0">
                    <a:latin typeface="Times New Roman" pitchFamily="18" charset="0"/>
                    <a:cs typeface="Times New Roman" pitchFamily="18" charset="0"/>
                  </a:rPr>
                  <a:t>w</a:t>
                </a:r>
                <a:r>
                  <a:rPr lang="en-US" sz="2400" dirty="0" smtClean="0">
                    <a:latin typeface="Times New Roman" pitchFamily="18" charset="0"/>
                    <a:cs typeface="Times New Roman" pitchFamily="18" charset="0"/>
                  </a:rPr>
                  <a:t>here </a:t>
                </a:r>
                <a14:m>
                  <m:oMath xmlns:m="http://schemas.openxmlformats.org/officeDocument/2006/math">
                    <m:sSub>
                      <m:sSubPr>
                        <m:ctrlPr>
                          <a:rPr lang="en-US" sz="2400" i="1">
                            <a:latin typeface="Cambria Math"/>
                          </a:rPr>
                        </m:ctrlPr>
                      </m:sSubPr>
                      <m:e>
                        <m:r>
                          <a:rPr lang="en-US" sz="2400" i="1">
                            <a:latin typeface="Cambria Math"/>
                          </a:rPr>
                          <m:t>𝑎</m:t>
                        </m:r>
                      </m:e>
                      <m:sub>
                        <m:r>
                          <a:rPr lang="en-US" sz="2400" i="1">
                            <a:latin typeface="Cambria Math"/>
                          </a:rPr>
                          <m:t>𝑠</m:t>
                        </m:r>
                      </m:sub>
                    </m:sSub>
                    <m:r>
                      <a:rPr lang="en-US" sz="2400" i="1">
                        <a:latin typeface="Cambria Math"/>
                      </a:rPr>
                      <m:t>=1.0∠120</m:t>
                    </m:r>
                  </m:oMath>
                </a14:m>
                <a:endParaRPr lang="en-US" sz="2400" dirty="0">
                  <a:latin typeface="Times New Roman" pitchFamily="18" charset="0"/>
                  <a:cs typeface="Times New Roman" pitchFamily="18" charset="0"/>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609600" y="4648200"/>
                <a:ext cx="8229600" cy="2023311"/>
              </a:xfrm>
              <a:prstGeom prst="rect">
                <a:avLst/>
              </a:prstGeom>
              <a:blipFill rotWithShape="1">
                <a:blip r:embed="rId3"/>
                <a:stretch>
                  <a:fillRect l="-1111" b="-6042"/>
                </a:stretch>
              </a:blipFill>
            </p:spPr>
            <p:txBody>
              <a:bodyPr/>
              <a:lstStyle/>
              <a:p>
                <a:r>
                  <a:rPr lang="en-US">
                    <a:noFill/>
                  </a:rPr>
                  <a:t> </a:t>
                </a:r>
              </a:p>
            </p:txBody>
          </p:sp>
        </mc:Fallback>
      </mc:AlternateContent>
    </p:spTree>
    <p:extLst>
      <p:ext uri="{BB962C8B-B14F-4D97-AF65-F5344CB8AC3E}">
        <p14:creationId xmlns:p14="http://schemas.microsoft.com/office/powerpoint/2010/main" val="2263955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p:cNvSpPr txBox="1"/>
              <p:nvPr/>
            </p:nvSpPr>
            <p:spPr>
              <a:xfrm>
                <a:off x="-23674" y="609600"/>
                <a:ext cx="9144000" cy="6498382"/>
              </a:xfrm>
              <a:prstGeom prst="rect">
                <a:avLst/>
              </a:prstGeom>
              <a:noFill/>
            </p:spPr>
            <p:txBody>
              <a:bodyPr wrap="square" rtlCol="0">
                <a:spAutoFit/>
              </a:bodyPr>
              <a:lstStyle/>
              <a:p>
                <a:pPr marL="342900" indent="-342900"/>
                <a:r>
                  <a:rPr lang="en-US" sz="2800" dirty="0" smtClean="0"/>
                  <a:t>	</a:t>
                </a:r>
                <a:r>
                  <a:rPr lang="en-US" sz="2800" dirty="0" smtClean="0">
                    <a:latin typeface="Times New Roman" pitchFamily="18" charset="0"/>
                    <a:cs typeface="Times New Roman" pitchFamily="18" charset="0"/>
                  </a:rPr>
                  <a:t>Sequence Impedances</a:t>
                </a:r>
              </a:p>
              <a:p>
                <a:pPr marL="342900" indent="-342900"/>
                <a:endParaRPr lang="en-US" dirty="0" smtClean="0"/>
              </a:p>
              <a:p>
                <a:pPr marL="342900" indent="-342900">
                  <a:buFont typeface="Wingdings" pitchFamily="2" charset="2"/>
                  <a:buChar char="Ø"/>
                </a:pPr>
                <a:r>
                  <a:rPr lang="en-US" sz="2400" dirty="0" smtClean="0">
                    <a:latin typeface="Times New Roman" pitchFamily="18" charset="0"/>
                    <a:cs typeface="Times New Roman" pitchFamily="18" charset="0"/>
                  </a:rPr>
                  <a:t>In condensed form Equation </a:t>
                </a:r>
                <a:r>
                  <a:rPr lang="en-US" sz="2400" dirty="0">
                    <a:latin typeface="Times New Roman" pitchFamily="18" charset="0"/>
                    <a:cs typeface="Times New Roman" pitchFamily="18" charset="0"/>
                  </a:rPr>
                  <a:t>(</a:t>
                </a:r>
                <a:r>
                  <a:rPr lang="en-US" sz="2400" dirty="0" smtClean="0">
                    <a:latin typeface="Times New Roman" pitchFamily="18" charset="0"/>
                    <a:cs typeface="Times New Roman" pitchFamily="18" charset="0"/>
                  </a:rPr>
                  <a:t>42) becomes:</a:t>
                </a:r>
                <a:endParaRPr lang="en-US" sz="2400" dirty="0">
                  <a:latin typeface="Times New Roman" pitchFamily="18" charset="0"/>
                  <a:cs typeface="Times New Roman" pitchFamily="18" charset="0"/>
                </a:endParaRPr>
              </a:p>
              <a:p>
                <a:pPr marL="342900" indent="-342900">
                  <a:buFont typeface="Arial" pitchFamily="34" charset="0"/>
                  <a:buChar char="•"/>
                </a:pPr>
                <a:endParaRPr lang="en-US" dirty="0" smtClean="0"/>
              </a:p>
              <a:p>
                <a:pPr algn="just"/>
                <a:r>
                  <a:rPr lang="en-US" sz="2400" dirty="0" smtClean="0"/>
                  <a: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𝑉𝐿𝐺</m:t>
                            </m:r>
                          </m:e>
                          <m:sub>
                            <m:r>
                              <a:rPr lang="en-US" sz="2400" i="1">
                                <a:latin typeface="Cambria Math"/>
                              </a:rPr>
                              <m:t>𝑎𝑏𝑐</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𝐴</m:t>
                            </m:r>
                          </m:e>
                          <m:sub>
                            <m:r>
                              <a:rPr lang="en-US" sz="2400" i="1">
                                <a:latin typeface="Cambria Math"/>
                              </a:rPr>
                              <m:t>𝑠</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𝑉𝐿𝐺</m:t>
                            </m:r>
                          </m:e>
                          <m:sub>
                            <m:r>
                              <a:rPr lang="en-US" sz="2400" i="1">
                                <a:latin typeface="Cambria Math"/>
                              </a:rPr>
                              <m:t>012</m:t>
                            </m:r>
                          </m:sub>
                        </m:sSub>
                      </m:e>
                    </m:d>
                  </m:oMath>
                </a14:m>
                <a:r>
                  <a:rPr lang="en-US" sz="2400" b="1" dirty="0">
                    <a:solidFill>
                      <a:srgbClr val="FF0000"/>
                    </a:solidFill>
                    <a:latin typeface="Times New Roman" pitchFamily="18" charset="0"/>
                    <a:cs typeface="Times New Roman" pitchFamily="18" charset="0"/>
                  </a:rPr>
                  <a:t>	</a:t>
                </a:r>
                <a:r>
                  <a:rPr lang="en-US" sz="2400" b="1" dirty="0" smtClean="0">
                    <a:solidFill>
                      <a:srgbClr val="FF0000"/>
                    </a:solidFill>
                    <a:latin typeface="Times New Roman" pitchFamily="18" charset="0"/>
                    <a:cs typeface="Times New Roman" pitchFamily="18" charset="0"/>
                  </a:rPr>
                  <a:t>	</a:t>
                </a:r>
                <a:r>
                  <a:rPr lang="en-US" sz="2400" dirty="0" smtClean="0">
                    <a:latin typeface="Times New Roman" pitchFamily="18" charset="0"/>
                    <a:cs typeface="Times New Roman" pitchFamily="18" charset="0"/>
                  </a:rPr>
                  <a:t>(</a:t>
                </a:r>
                <a:r>
                  <a:rPr lang="en-US" sz="2400" dirty="0">
                    <a:latin typeface="Times New Roman" pitchFamily="18" charset="0"/>
                    <a:cs typeface="Times New Roman" pitchFamily="18" charset="0"/>
                  </a:rPr>
                  <a:t>43)</a:t>
                </a:r>
              </a:p>
              <a:p>
                <a:pPr marL="342900" indent="-342900">
                  <a:buFont typeface="Arial" pitchFamily="34" charset="0"/>
                  <a:buChar char="•"/>
                </a:pPr>
                <a:endParaRPr lang="en-US" dirty="0" smtClean="0"/>
              </a:p>
              <a:p>
                <a:pPr lvl="1"/>
                <a:r>
                  <a:rPr lang="en-US" sz="2400" dirty="0" smtClean="0">
                    <a:latin typeface="Times New Roman" pitchFamily="18" charset="0"/>
                    <a:cs typeface="Times New Roman" pitchFamily="18" charset="0"/>
                  </a:rPr>
                  <a:t>	where</a:t>
                </a:r>
              </a:p>
              <a:p>
                <a:pPr marL="342900" indent="-342900">
                  <a:buFont typeface="Arial" pitchFamily="34" charset="0"/>
                  <a:buChar char="•"/>
                </a:pPr>
                <a:endParaRPr lang="en-US" dirty="0" smtClean="0"/>
              </a:p>
              <a:p>
                <a:pPr algn="just"/>
                <a:r>
                  <a:rPr lang="en-US" sz="2400" dirty="0" smtClean="0"/>
                  <a: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𝐴</m:t>
                            </m:r>
                          </m:e>
                          <m:sub>
                            <m:r>
                              <a:rPr lang="en-US" sz="2400" i="1">
                                <a:latin typeface="Cambria Math"/>
                              </a:rPr>
                              <m:t>𝑠</m:t>
                            </m:r>
                          </m:sub>
                        </m:sSub>
                      </m:e>
                    </m:d>
                    <m:r>
                      <a:rPr lang="en-US" sz="2400" i="1">
                        <a:latin typeface="Cambria Math"/>
                      </a:rPr>
                      <m:t>=</m:t>
                    </m:r>
                    <m:d>
                      <m:dPr>
                        <m:begChr m:val="["/>
                        <m:endChr m:val="]"/>
                        <m:ctrlPr>
                          <a:rPr lang="en-US" sz="2400" i="1">
                            <a:latin typeface="Cambria Math"/>
                          </a:rPr>
                        </m:ctrlPr>
                      </m:dPr>
                      <m:e>
                        <m:m>
                          <m:mPr>
                            <m:mcs>
                              <m:mc>
                                <m:mcPr>
                                  <m:count m:val="3"/>
                                  <m:mcJc m:val="center"/>
                                </m:mcPr>
                              </m:mc>
                            </m:mcs>
                            <m:ctrlPr>
                              <a:rPr lang="en-US" sz="2400" i="1">
                                <a:latin typeface="Cambria Math"/>
                              </a:rPr>
                            </m:ctrlPr>
                          </m:mPr>
                          <m:mr>
                            <m:e>
                              <m:r>
                                <a:rPr lang="en-US" sz="2400" i="1">
                                  <a:latin typeface="Cambria Math"/>
                                </a:rPr>
                                <m:t>1</m:t>
                              </m:r>
                            </m:e>
                            <m:e>
                              <m:r>
                                <a:rPr lang="en-US" sz="2400" i="1">
                                  <a:latin typeface="Cambria Math"/>
                                </a:rPr>
                                <m:t>1</m:t>
                              </m:r>
                            </m:e>
                            <m:e>
                              <m:r>
                                <a:rPr lang="en-US" sz="2400" i="1">
                                  <a:latin typeface="Cambria Math"/>
                                </a:rPr>
                                <m:t>1</m:t>
                              </m:r>
                            </m:e>
                          </m:mr>
                          <m:mr>
                            <m:e>
                              <m:r>
                                <a:rPr lang="en-US" sz="2400" i="1">
                                  <a:latin typeface="Cambria Math"/>
                                </a:rPr>
                                <m:t>1</m:t>
                              </m:r>
                            </m:e>
                            <m:e>
                              <m:sSubSup>
                                <m:sSubSupPr>
                                  <m:ctrlPr>
                                    <a:rPr lang="en-US" sz="2400" i="1">
                                      <a:latin typeface="Cambria Math"/>
                                    </a:rPr>
                                  </m:ctrlPr>
                                </m:sSubSupPr>
                                <m:e>
                                  <m:r>
                                    <a:rPr lang="en-US" sz="2400" i="1">
                                      <a:latin typeface="Cambria Math"/>
                                    </a:rPr>
                                    <m:t>𝑎</m:t>
                                  </m:r>
                                </m:e>
                                <m:sub>
                                  <m:r>
                                    <a:rPr lang="en-US" sz="2400" i="1">
                                      <a:latin typeface="Cambria Math"/>
                                    </a:rPr>
                                    <m:t>𝑠</m:t>
                                  </m:r>
                                </m:sub>
                                <m:sup>
                                  <m:r>
                                    <a:rPr lang="en-US" sz="2400" i="1">
                                      <a:latin typeface="Cambria Math"/>
                                    </a:rPr>
                                    <m:t>2</m:t>
                                  </m:r>
                                </m:sup>
                              </m:sSubSup>
                            </m:e>
                            <m:e>
                              <m:sSub>
                                <m:sSubPr>
                                  <m:ctrlPr>
                                    <a:rPr lang="en-US" sz="2400" i="1">
                                      <a:latin typeface="Cambria Math"/>
                                    </a:rPr>
                                  </m:ctrlPr>
                                </m:sSubPr>
                                <m:e>
                                  <m:r>
                                    <a:rPr lang="en-US" sz="2400" i="1">
                                      <a:latin typeface="Cambria Math"/>
                                    </a:rPr>
                                    <m:t>𝑎</m:t>
                                  </m:r>
                                </m:e>
                                <m:sub>
                                  <m:r>
                                    <a:rPr lang="en-US" sz="2400" i="1">
                                      <a:latin typeface="Cambria Math"/>
                                    </a:rPr>
                                    <m:t>𝑠</m:t>
                                  </m:r>
                                </m:sub>
                              </m:sSub>
                            </m:e>
                          </m:mr>
                          <m:mr>
                            <m:e>
                              <m:r>
                                <a:rPr lang="en-US" sz="2400" i="1">
                                  <a:latin typeface="Cambria Math"/>
                                </a:rPr>
                                <m:t>1</m:t>
                              </m:r>
                            </m:e>
                            <m:e>
                              <m:sSub>
                                <m:sSubPr>
                                  <m:ctrlPr>
                                    <a:rPr lang="en-US" sz="2400" i="1">
                                      <a:latin typeface="Cambria Math"/>
                                    </a:rPr>
                                  </m:ctrlPr>
                                </m:sSubPr>
                                <m:e>
                                  <m:r>
                                    <a:rPr lang="en-US" sz="2400" i="1">
                                      <a:latin typeface="Cambria Math"/>
                                    </a:rPr>
                                    <m:t>𝑎</m:t>
                                  </m:r>
                                </m:e>
                                <m:sub>
                                  <m:r>
                                    <a:rPr lang="en-US" sz="2400" i="1">
                                      <a:latin typeface="Cambria Math"/>
                                    </a:rPr>
                                    <m:t>𝑠</m:t>
                                  </m:r>
                                </m:sub>
                              </m:sSub>
                            </m:e>
                            <m:e>
                              <m:sSubSup>
                                <m:sSubSupPr>
                                  <m:ctrlPr>
                                    <a:rPr lang="en-US" sz="2400" i="1">
                                      <a:latin typeface="Cambria Math"/>
                                    </a:rPr>
                                  </m:ctrlPr>
                                </m:sSubSupPr>
                                <m:e>
                                  <m:r>
                                    <a:rPr lang="en-US" sz="2400" i="1">
                                      <a:latin typeface="Cambria Math"/>
                                    </a:rPr>
                                    <m:t>𝑎</m:t>
                                  </m:r>
                                </m:e>
                                <m:sub>
                                  <m:r>
                                    <a:rPr lang="en-US" sz="2400" i="1">
                                      <a:latin typeface="Cambria Math"/>
                                    </a:rPr>
                                    <m:t>𝑠</m:t>
                                  </m:r>
                                </m:sub>
                                <m:sup>
                                  <m:r>
                                    <a:rPr lang="en-US" sz="2400" i="1">
                                      <a:latin typeface="Cambria Math"/>
                                    </a:rPr>
                                    <m:t>2</m:t>
                                  </m:r>
                                </m:sup>
                              </m:sSubSup>
                            </m:e>
                          </m:mr>
                        </m:m>
                      </m:e>
                    </m:d>
                  </m:oMath>
                </a14:m>
                <a:r>
                  <a:rPr lang="en-US" sz="2400" b="1" dirty="0">
                    <a:solidFill>
                      <a:srgbClr val="FF0000"/>
                    </a:solidFill>
                    <a:latin typeface="Times New Roman" pitchFamily="18" charset="0"/>
                    <a:cs typeface="Times New Roman" pitchFamily="18" charset="0"/>
                  </a:rPr>
                  <a:t>	</a:t>
                </a:r>
                <a:r>
                  <a:rPr lang="en-US" sz="2400" b="1" dirty="0" smtClean="0">
                    <a:solidFill>
                      <a:srgbClr val="FF0000"/>
                    </a:solidFill>
                    <a:latin typeface="Times New Roman" pitchFamily="18" charset="0"/>
                    <a:cs typeface="Times New Roman" pitchFamily="18" charset="0"/>
                  </a:rPr>
                  <a:t>	</a:t>
                </a:r>
                <a:r>
                  <a:rPr lang="en-US" sz="2400" dirty="0" smtClean="0">
                    <a:latin typeface="Times New Roman" pitchFamily="18" charset="0"/>
                    <a:cs typeface="Times New Roman" pitchFamily="18" charset="0"/>
                  </a:rPr>
                  <a:t>(</a:t>
                </a:r>
                <a:r>
                  <a:rPr lang="en-US" sz="2400" dirty="0">
                    <a:latin typeface="Times New Roman" pitchFamily="18" charset="0"/>
                    <a:cs typeface="Times New Roman" pitchFamily="18" charset="0"/>
                  </a:rPr>
                  <a:t>44)</a:t>
                </a:r>
              </a:p>
              <a:p>
                <a:pPr lvl="1"/>
                <a:endParaRPr lang="en-US" sz="2400" dirty="0" smtClean="0">
                  <a:latin typeface="Times New Roman" pitchFamily="18" charset="0"/>
                  <a:cs typeface="Times New Roman" pitchFamily="18" charset="0"/>
                </a:endParaRPr>
              </a:p>
              <a:p>
                <a:pPr marL="342900" indent="-342900">
                  <a:buFont typeface="Wingdings" pitchFamily="2" charset="2"/>
                  <a:buChar char="Ø"/>
                </a:pPr>
                <a:r>
                  <a:rPr lang="en-US" sz="2400" dirty="0" smtClean="0">
                    <a:latin typeface="Times New Roman" pitchFamily="18" charset="0"/>
                    <a:cs typeface="Times New Roman" pitchFamily="18" charset="0"/>
                  </a:rPr>
                  <a:t>The phase line currents can be defined in the same manner.</a:t>
                </a:r>
              </a:p>
              <a:p>
                <a:pPr marL="342900" indent="-342900">
                  <a:buFont typeface="Wingdings" pitchFamily="2" charset="2"/>
                  <a:buChar char="Ø"/>
                </a:pPr>
                <a:endParaRPr lang="en-US" sz="2400" dirty="0" smtClean="0">
                  <a:latin typeface="Times New Roman" pitchFamily="18" charset="0"/>
                  <a:cs typeface="Times New Roman" pitchFamily="18" charset="0"/>
                </a:endParaRPr>
              </a:p>
              <a:p>
                <a:pPr algn="just"/>
                <a:r>
                  <a:rPr lang="en-US" sz="2400" dirty="0" smtClean="0"/>
                  <a: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𝑎𝑏𝑐</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𝐴</m:t>
                            </m:r>
                          </m:e>
                          <m:sub>
                            <m:r>
                              <a:rPr lang="en-US" sz="2400" i="1">
                                <a:latin typeface="Cambria Math"/>
                              </a:rPr>
                              <m:t>𝑠</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012</m:t>
                            </m:r>
                          </m:sub>
                        </m:sSub>
                      </m:e>
                    </m:d>
                  </m:oMath>
                </a14:m>
                <a:r>
                  <a:rPr lang="en-US" sz="2400" dirty="0" smtClean="0"/>
                  <a:t>			</a:t>
                </a:r>
                <a:r>
                  <a:rPr lang="en-US" sz="2400" dirty="0" smtClean="0">
                    <a:latin typeface="Times New Roman" pitchFamily="18" charset="0"/>
                    <a:cs typeface="Times New Roman" pitchFamily="18" charset="0"/>
                  </a:rPr>
                  <a:t>(45)</a:t>
                </a:r>
                <a:endParaRPr lang="en-US" sz="2400" dirty="0">
                  <a:latin typeface="Times New Roman" pitchFamily="18" charset="0"/>
                  <a:cs typeface="Times New Roman" pitchFamily="18" charset="0"/>
                </a:endParaRPr>
              </a:p>
              <a:p>
                <a:pPr marL="342900" indent="-342900">
                  <a:buFont typeface="Wingdings" pitchFamily="2" charset="2"/>
                  <a:buChar char="Ø"/>
                </a:pPr>
                <a:endParaRPr lang="en-US" sz="2400" dirty="0" smtClean="0">
                  <a:latin typeface="Times New Roman" pitchFamily="18" charset="0"/>
                  <a:cs typeface="Times New Roman" pitchFamily="18" charset="0"/>
                </a:endParaRPr>
              </a:p>
              <a:p>
                <a:pPr marL="342900" indent="-342900">
                  <a:buFont typeface="Wingdings" pitchFamily="2" charset="2"/>
                  <a:buChar char="Ø"/>
                </a:pPr>
                <a:endParaRPr lang="en-US" sz="2400" dirty="0">
                  <a:latin typeface="Times New Roman" pitchFamily="18" charset="0"/>
                  <a:cs typeface="Times New Roman" pitchFamily="18" charset="0"/>
                </a:endParaRPr>
              </a:p>
              <a:p>
                <a:pPr marL="800100" lvl="1" indent="-342900">
                  <a:buFont typeface="Wingdings" pitchFamily="2" charset="2"/>
                  <a:buChar char="Ø"/>
                </a:pPr>
                <a:endParaRPr lang="en-US" sz="2400" dirty="0" smtClean="0">
                  <a:latin typeface="Times New Roman" pitchFamily="18" charset="0"/>
                  <a:cs typeface="Times New Roman" pitchFamily="18" charset="0"/>
                </a:endParaRPr>
              </a:p>
            </p:txBody>
          </p:sp>
        </mc:Choice>
        <mc:Fallback xmlns="">
          <p:sp>
            <p:nvSpPr>
              <p:cNvPr id="2" name="TextBox 1"/>
              <p:cNvSpPr txBox="1">
                <a:spLocks noRot="1" noChangeAspect="1" noMove="1" noResize="1" noEditPoints="1" noAdjustHandles="1" noChangeArrowheads="1" noChangeShapeType="1" noTextEdit="1"/>
              </p:cNvSpPr>
              <p:nvPr/>
            </p:nvSpPr>
            <p:spPr>
              <a:xfrm>
                <a:off x="-23674" y="609600"/>
                <a:ext cx="9144000" cy="6498382"/>
              </a:xfrm>
              <a:prstGeom prst="rect">
                <a:avLst/>
              </a:prstGeom>
              <a:blipFill rotWithShape="1">
                <a:blip r:embed="rId3"/>
                <a:stretch>
                  <a:fillRect l="-867" t="-1032"/>
                </a:stretch>
              </a:blipFill>
            </p:spPr>
            <p:txBody>
              <a:bodyPr/>
              <a:lstStyle/>
              <a:p>
                <a:r>
                  <a:rPr lang="en-US">
                    <a:noFill/>
                  </a:rPr>
                  <a:t> </a:t>
                </a:r>
              </a:p>
            </p:txBody>
          </p:sp>
        </mc:Fallback>
      </mc:AlternateContent>
      <p:sp>
        <p:nvSpPr>
          <p:cNvPr id="3" name="TextBox 2"/>
          <p:cNvSpPr txBox="1"/>
          <p:nvPr/>
        </p:nvSpPr>
        <p:spPr>
          <a:xfrm>
            <a:off x="0" y="0"/>
            <a:ext cx="9144000" cy="584775"/>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Series impedance of Overhead Lines (</a:t>
            </a:r>
            <a:r>
              <a:rPr lang="en-US" sz="3200" dirty="0" err="1" smtClean="0">
                <a:latin typeface="Times New Roman" pitchFamily="18" charset="0"/>
                <a:cs typeface="Times New Roman" pitchFamily="18" charset="0"/>
              </a:rPr>
              <a:t>Contd</a:t>
            </a:r>
            <a:r>
              <a:rPr lang="en-US" sz="3200" dirty="0" smtClean="0">
                <a:latin typeface="Times New Roman" pitchFamily="18" charset="0"/>
                <a:cs typeface="Times New Roman" pitchFamily="18" charset="0"/>
              </a:rPr>
              <a:t>…)</a:t>
            </a:r>
          </a:p>
        </p:txBody>
      </p:sp>
    </p:spTree>
    <p:extLst>
      <p:ext uri="{BB962C8B-B14F-4D97-AF65-F5344CB8AC3E}">
        <p14:creationId xmlns:p14="http://schemas.microsoft.com/office/powerpoint/2010/main" val="1510397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10" end="1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p:cNvSpPr txBox="1"/>
              <p:nvPr/>
            </p:nvSpPr>
            <p:spPr>
              <a:xfrm>
                <a:off x="-23674" y="735259"/>
                <a:ext cx="9144000" cy="6198941"/>
              </a:xfrm>
              <a:prstGeom prst="rect">
                <a:avLst/>
              </a:prstGeom>
              <a:noFill/>
            </p:spPr>
            <p:txBody>
              <a:bodyPr wrap="square" rtlCol="0">
                <a:spAutoFit/>
              </a:bodyPr>
              <a:lstStyle/>
              <a:p>
                <a:pPr marL="342900" indent="-342900"/>
                <a:r>
                  <a:rPr lang="en-US" sz="2800" dirty="0" smtClean="0"/>
                  <a:t>	</a:t>
                </a:r>
                <a:r>
                  <a:rPr lang="en-US" sz="2800" dirty="0" smtClean="0">
                    <a:latin typeface="Times New Roman" pitchFamily="18" charset="0"/>
                    <a:cs typeface="Times New Roman" pitchFamily="18" charset="0"/>
                  </a:rPr>
                  <a:t>Sequence Impedances</a:t>
                </a:r>
              </a:p>
              <a:p>
                <a:pPr marL="342900" indent="-342900"/>
                <a:endParaRPr lang="en-US" sz="2800" dirty="0" smtClean="0">
                  <a:latin typeface="Times New Roman" pitchFamily="18" charset="0"/>
                  <a:cs typeface="Times New Roman" pitchFamily="18" charset="0"/>
                </a:endParaRPr>
              </a:p>
              <a:p>
                <a:pPr marL="342900" indent="-342900">
                  <a:buFont typeface="Wingdings" pitchFamily="2" charset="2"/>
                  <a:buChar char="Ø"/>
                </a:pPr>
                <a:r>
                  <a:rPr lang="en-US" sz="2400" dirty="0">
                    <a:latin typeface="Times New Roman" pitchFamily="18" charset="0"/>
                    <a:cs typeface="Times New Roman" pitchFamily="18" charset="0"/>
                  </a:rPr>
                  <a:t>Equation </a:t>
                </a:r>
                <a:r>
                  <a:rPr lang="en-US" sz="2400" dirty="0" smtClean="0">
                    <a:latin typeface="Times New Roman" pitchFamily="18" charset="0"/>
                    <a:cs typeface="Times New Roman" pitchFamily="18" charset="0"/>
                  </a:rPr>
                  <a:t>(43) can </a:t>
                </a:r>
                <a:r>
                  <a:rPr lang="en-US" sz="2400" dirty="0">
                    <a:latin typeface="Times New Roman" pitchFamily="18" charset="0"/>
                    <a:cs typeface="Times New Roman" pitchFamily="18" charset="0"/>
                  </a:rPr>
                  <a:t>be used to solve for the sequence line-to-ground voltages as a function of the phase line-to-ground </a:t>
                </a:r>
                <a:r>
                  <a:rPr lang="en-US" sz="2400" dirty="0" smtClean="0">
                    <a:latin typeface="Times New Roman" pitchFamily="18" charset="0"/>
                    <a:cs typeface="Times New Roman" pitchFamily="18" charset="0"/>
                  </a:rPr>
                  <a:t>voltages.</a:t>
                </a:r>
              </a:p>
              <a:p>
                <a:pPr marL="342900" indent="-342900">
                  <a:buFont typeface="Wingdings" pitchFamily="2" charset="2"/>
                  <a:buChar char="Ø"/>
                </a:pPr>
                <a:endParaRPr lang="en-US" sz="2400" dirty="0" smtClean="0">
                  <a:latin typeface="Times New Roman" pitchFamily="18" charset="0"/>
                  <a:cs typeface="Times New Roman" pitchFamily="18" charset="0"/>
                </a:endParaRPr>
              </a:p>
              <a:p>
                <a:pPr algn="just"/>
                <a:r>
                  <a:rPr lang="en-US" sz="2400" dirty="0" smtClean="0"/>
                  <a: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𝑉𝐿𝐺</m:t>
                            </m:r>
                          </m:e>
                          <m:sub>
                            <m:r>
                              <a:rPr lang="en-US" sz="2400" i="1">
                                <a:latin typeface="Cambria Math"/>
                              </a:rPr>
                              <m:t>012</m:t>
                            </m:r>
                          </m:sub>
                        </m:sSub>
                      </m:e>
                    </m:d>
                    <m:r>
                      <a:rPr lang="en-US" sz="2400" i="1">
                        <a:latin typeface="Cambria Math"/>
                      </a:rPr>
                      <m:t>=</m:t>
                    </m:r>
                    <m:sSup>
                      <m:sSupPr>
                        <m:ctrlPr>
                          <a:rPr lang="en-US" sz="2400" i="1">
                            <a:latin typeface="Cambria Math"/>
                          </a:rPr>
                        </m:ctrlPr>
                      </m:sSupPr>
                      <m:e>
                        <m:d>
                          <m:dPr>
                            <m:begChr m:val="["/>
                            <m:endChr m:val="]"/>
                            <m:ctrlPr>
                              <a:rPr lang="en-US" sz="2400" i="1">
                                <a:latin typeface="Cambria Math"/>
                              </a:rPr>
                            </m:ctrlPr>
                          </m:dPr>
                          <m:e>
                            <m:sSub>
                              <m:sSubPr>
                                <m:ctrlPr>
                                  <a:rPr lang="en-US" sz="2400" i="1">
                                    <a:latin typeface="Cambria Math"/>
                                  </a:rPr>
                                </m:ctrlPr>
                              </m:sSubPr>
                              <m:e>
                                <m:r>
                                  <a:rPr lang="en-US" sz="2400" i="1">
                                    <a:latin typeface="Cambria Math"/>
                                  </a:rPr>
                                  <m:t>𝐴</m:t>
                                </m:r>
                              </m:e>
                              <m:sub>
                                <m:r>
                                  <a:rPr lang="en-US" sz="2400" i="1">
                                    <a:latin typeface="Cambria Math"/>
                                  </a:rPr>
                                  <m:t>𝑠</m:t>
                                </m:r>
                              </m:sub>
                            </m:sSub>
                          </m:e>
                        </m:d>
                      </m:e>
                      <m:sup>
                        <m:r>
                          <a:rPr lang="en-US" sz="2400" i="1">
                            <a:latin typeface="Cambria Math"/>
                          </a:rPr>
                          <m:t>−1</m:t>
                        </m:r>
                      </m:sup>
                    </m:sSup>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𝑉𝐿𝐺</m:t>
                            </m:r>
                          </m:e>
                          <m:sub>
                            <m:r>
                              <a:rPr lang="en-US" sz="2400" i="1">
                                <a:latin typeface="Cambria Math"/>
                              </a:rPr>
                              <m:t>𝑎𝑏𝑐</m:t>
                            </m:r>
                          </m:sub>
                        </m:sSub>
                      </m:e>
                    </m:d>
                  </m:oMath>
                </a14:m>
                <a:r>
                  <a:rPr lang="en-US" sz="2400" dirty="0" smtClean="0">
                    <a:latin typeface="Times New Roman" pitchFamily="18" charset="0"/>
                    <a:cs typeface="Times New Roman" pitchFamily="18" charset="0"/>
                  </a:rPr>
                  <a:t>		(46)</a:t>
                </a:r>
              </a:p>
              <a:p>
                <a:pPr algn="just"/>
                <a:endParaRPr lang="en-US" sz="2400" dirty="0" smtClean="0">
                  <a:latin typeface="Times New Roman" pitchFamily="18" charset="0"/>
                  <a:cs typeface="Times New Roman" pitchFamily="18" charset="0"/>
                </a:endParaRPr>
              </a:p>
              <a:p>
                <a:pPr lvl="1"/>
                <a:r>
                  <a:rPr lang="en-US" sz="2400" dirty="0">
                    <a:latin typeface="Times New Roman" pitchFamily="18" charset="0"/>
                    <a:cs typeface="Times New Roman" pitchFamily="18" charset="0"/>
                  </a:rPr>
                  <a:t>w</a:t>
                </a:r>
                <a:r>
                  <a:rPr lang="en-US" sz="2400" dirty="0" smtClean="0">
                    <a:latin typeface="Times New Roman" pitchFamily="18" charset="0"/>
                    <a:cs typeface="Times New Roman" pitchFamily="18" charset="0"/>
                  </a:rPr>
                  <a:t>here:</a:t>
                </a:r>
              </a:p>
              <a:p>
                <a:pPr lvl="1"/>
                <a:endParaRPr lang="en-US" sz="2400" dirty="0">
                  <a:latin typeface="Times New Roman" pitchFamily="18" charset="0"/>
                  <a:cs typeface="Times New Roman" pitchFamily="18" charset="0"/>
                </a:endParaRPr>
              </a:p>
              <a:p>
                <a:pPr marL="342900" indent="-342900" algn="just"/>
                <a:r>
                  <a:rPr lang="en-US" sz="2400" dirty="0" smtClean="0"/>
                  <a:t>			</a:t>
                </a:r>
                <a14:m>
                  <m:oMath xmlns:m="http://schemas.openxmlformats.org/officeDocument/2006/math">
                    <m:sSup>
                      <m:sSupPr>
                        <m:ctrlPr>
                          <a:rPr lang="en-US" sz="2400" i="1">
                            <a:latin typeface="Cambria Math"/>
                          </a:rPr>
                        </m:ctrlPr>
                      </m:sSupPr>
                      <m:e>
                        <m:d>
                          <m:dPr>
                            <m:begChr m:val="["/>
                            <m:endChr m:val="]"/>
                            <m:ctrlPr>
                              <a:rPr lang="en-US" sz="2400" i="1">
                                <a:latin typeface="Cambria Math"/>
                              </a:rPr>
                            </m:ctrlPr>
                          </m:dPr>
                          <m:e>
                            <m:sSub>
                              <m:sSubPr>
                                <m:ctrlPr>
                                  <a:rPr lang="en-US" sz="2400" i="1">
                                    <a:latin typeface="Cambria Math"/>
                                  </a:rPr>
                                </m:ctrlPr>
                              </m:sSubPr>
                              <m:e>
                                <m:r>
                                  <a:rPr lang="en-US" sz="2400" i="1">
                                    <a:latin typeface="Cambria Math"/>
                                  </a:rPr>
                                  <m:t>𝐴</m:t>
                                </m:r>
                              </m:e>
                              <m:sub>
                                <m:r>
                                  <a:rPr lang="en-US" sz="2400" i="1">
                                    <a:latin typeface="Cambria Math"/>
                                  </a:rPr>
                                  <m:t>𝑠</m:t>
                                </m:r>
                              </m:sub>
                            </m:sSub>
                          </m:e>
                        </m:d>
                      </m:e>
                      <m:sup>
                        <m:r>
                          <a:rPr lang="en-US" sz="2400" i="1">
                            <a:latin typeface="Cambria Math"/>
                          </a:rPr>
                          <m:t>−1</m:t>
                        </m:r>
                      </m:sup>
                    </m:sSup>
                    <m:r>
                      <a:rPr lang="en-US" sz="2400" i="1">
                        <a:latin typeface="Cambria Math"/>
                      </a:rPr>
                      <m:t>=</m:t>
                    </m:r>
                    <m:f>
                      <m:fPr>
                        <m:ctrlPr>
                          <a:rPr lang="en-US" sz="2400" i="1">
                            <a:latin typeface="Cambria Math"/>
                          </a:rPr>
                        </m:ctrlPr>
                      </m:fPr>
                      <m:num>
                        <m:r>
                          <a:rPr lang="en-US" sz="2400" i="1">
                            <a:latin typeface="Cambria Math"/>
                          </a:rPr>
                          <m:t>1</m:t>
                        </m:r>
                      </m:num>
                      <m:den>
                        <m:r>
                          <a:rPr lang="en-US" sz="2400" i="1">
                            <a:latin typeface="Cambria Math"/>
                          </a:rPr>
                          <m:t>3</m:t>
                        </m:r>
                      </m:den>
                    </m:f>
                    <m:r>
                      <a:rPr lang="en-US" sz="2400" i="1">
                        <a:latin typeface="Cambria Math"/>
                      </a:rPr>
                      <m:t>∙</m:t>
                    </m:r>
                    <m:d>
                      <m:dPr>
                        <m:begChr m:val="["/>
                        <m:endChr m:val="]"/>
                        <m:ctrlPr>
                          <a:rPr lang="en-US" sz="2400" i="1">
                            <a:latin typeface="Cambria Math"/>
                          </a:rPr>
                        </m:ctrlPr>
                      </m:dPr>
                      <m:e>
                        <m:m>
                          <m:mPr>
                            <m:mcs>
                              <m:mc>
                                <m:mcPr>
                                  <m:count m:val="3"/>
                                  <m:mcJc m:val="center"/>
                                </m:mcPr>
                              </m:mc>
                            </m:mcs>
                            <m:ctrlPr>
                              <a:rPr lang="en-US" sz="2400" i="1">
                                <a:latin typeface="Cambria Math"/>
                              </a:rPr>
                            </m:ctrlPr>
                          </m:mPr>
                          <m:mr>
                            <m:e>
                              <m:r>
                                <a:rPr lang="en-US" sz="2400" i="1">
                                  <a:latin typeface="Cambria Math"/>
                                </a:rPr>
                                <m:t>1</m:t>
                              </m:r>
                            </m:e>
                            <m:e>
                              <m:r>
                                <a:rPr lang="en-US" sz="2400" i="1">
                                  <a:latin typeface="Cambria Math"/>
                                </a:rPr>
                                <m:t>1</m:t>
                              </m:r>
                            </m:e>
                            <m:e>
                              <m:r>
                                <a:rPr lang="en-US" sz="2400" i="1">
                                  <a:latin typeface="Cambria Math"/>
                                </a:rPr>
                                <m:t>1</m:t>
                              </m:r>
                            </m:e>
                          </m:mr>
                          <m:mr>
                            <m:e>
                              <m:r>
                                <a:rPr lang="en-US" sz="2400" i="1">
                                  <a:latin typeface="Cambria Math"/>
                                </a:rPr>
                                <m:t>1</m:t>
                              </m:r>
                            </m:e>
                            <m:e>
                              <m:sSubSup>
                                <m:sSubSupPr>
                                  <m:ctrlPr>
                                    <a:rPr lang="en-US" sz="2400" i="1">
                                      <a:latin typeface="Cambria Math"/>
                                    </a:rPr>
                                  </m:ctrlPr>
                                </m:sSubSupPr>
                                <m:e>
                                  <m:r>
                                    <a:rPr lang="en-US" sz="2400" i="1">
                                      <a:latin typeface="Cambria Math"/>
                                    </a:rPr>
                                    <m:t>𝑎</m:t>
                                  </m:r>
                                </m:e>
                                <m:sub>
                                  <m:r>
                                    <a:rPr lang="en-US" sz="2400" i="1">
                                      <a:latin typeface="Cambria Math"/>
                                    </a:rPr>
                                    <m:t>𝑠</m:t>
                                  </m:r>
                                </m:sub>
                                <m:sup>
                                  <m:r>
                                    <a:rPr lang="en-US" sz="2400" i="1">
                                      <a:latin typeface="Cambria Math"/>
                                    </a:rPr>
                                    <m:t>2</m:t>
                                  </m:r>
                                </m:sup>
                              </m:sSubSup>
                            </m:e>
                            <m:e>
                              <m:sSub>
                                <m:sSubPr>
                                  <m:ctrlPr>
                                    <a:rPr lang="en-US" sz="2400" i="1">
                                      <a:latin typeface="Cambria Math"/>
                                    </a:rPr>
                                  </m:ctrlPr>
                                </m:sSubPr>
                                <m:e>
                                  <m:r>
                                    <a:rPr lang="en-US" sz="2400" i="1">
                                      <a:latin typeface="Cambria Math"/>
                                    </a:rPr>
                                    <m:t>𝑎</m:t>
                                  </m:r>
                                </m:e>
                                <m:sub>
                                  <m:r>
                                    <a:rPr lang="en-US" sz="2400" i="1">
                                      <a:latin typeface="Cambria Math"/>
                                    </a:rPr>
                                    <m:t>𝑠</m:t>
                                  </m:r>
                                </m:sub>
                              </m:sSub>
                            </m:e>
                          </m:mr>
                          <m:mr>
                            <m:e>
                              <m:r>
                                <a:rPr lang="en-US" sz="2400" i="1">
                                  <a:latin typeface="Cambria Math"/>
                                </a:rPr>
                                <m:t>1</m:t>
                              </m:r>
                            </m:e>
                            <m:e>
                              <m:sSub>
                                <m:sSubPr>
                                  <m:ctrlPr>
                                    <a:rPr lang="en-US" sz="2400" i="1">
                                      <a:latin typeface="Cambria Math"/>
                                    </a:rPr>
                                  </m:ctrlPr>
                                </m:sSubPr>
                                <m:e>
                                  <m:r>
                                    <a:rPr lang="en-US" sz="2400" i="1">
                                      <a:latin typeface="Cambria Math"/>
                                    </a:rPr>
                                    <m:t>𝑎</m:t>
                                  </m:r>
                                </m:e>
                                <m:sub>
                                  <m:r>
                                    <a:rPr lang="en-US" sz="2400" i="1">
                                      <a:latin typeface="Cambria Math"/>
                                    </a:rPr>
                                    <m:t>𝑠</m:t>
                                  </m:r>
                                </m:sub>
                              </m:sSub>
                            </m:e>
                            <m:e>
                              <m:sSubSup>
                                <m:sSubSupPr>
                                  <m:ctrlPr>
                                    <a:rPr lang="en-US" sz="2400" i="1">
                                      <a:latin typeface="Cambria Math"/>
                                    </a:rPr>
                                  </m:ctrlPr>
                                </m:sSubSupPr>
                                <m:e>
                                  <m:r>
                                    <a:rPr lang="en-US" sz="2400" i="1">
                                      <a:latin typeface="Cambria Math"/>
                                    </a:rPr>
                                    <m:t>𝑎</m:t>
                                  </m:r>
                                </m:e>
                                <m:sub>
                                  <m:r>
                                    <a:rPr lang="en-US" sz="2400" i="1">
                                      <a:latin typeface="Cambria Math"/>
                                    </a:rPr>
                                    <m:t>𝑠</m:t>
                                  </m:r>
                                </m:sub>
                                <m:sup>
                                  <m:r>
                                    <a:rPr lang="en-US" sz="2400" i="1">
                                      <a:latin typeface="Cambria Math"/>
                                    </a:rPr>
                                    <m:t>2</m:t>
                                  </m:r>
                                </m:sup>
                              </m:sSubSup>
                            </m:e>
                          </m:mr>
                        </m:m>
                      </m:e>
                    </m:d>
                  </m:oMath>
                </a14:m>
                <a:r>
                  <a:rPr lang="en-US" sz="2400" dirty="0" smtClean="0"/>
                  <a:t>		</a:t>
                </a:r>
                <a:r>
                  <a:rPr lang="en-US" sz="2400" dirty="0" smtClean="0">
                    <a:latin typeface="Times New Roman" pitchFamily="18" charset="0"/>
                    <a:cs typeface="Times New Roman" pitchFamily="18" charset="0"/>
                  </a:rPr>
                  <a:t>(47)</a:t>
                </a:r>
                <a:endParaRPr lang="en-US" sz="2400" dirty="0">
                  <a:latin typeface="Times New Roman" pitchFamily="18" charset="0"/>
                  <a:cs typeface="Times New Roman" pitchFamily="18" charset="0"/>
                </a:endParaRPr>
              </a:p>
              <a:p>
                <a:pPr marL="342900" indent="-342900"/>
                <a:endParaRPr lang="en-US" sz="2400" dirty="0" smtClean="0"/>
              </a:p>
              <a:p>
                <a:pPr marL="342900" indent="-342900">
                  <a:buFont typeface="Wingdings" pitchFamily="2" charset="2"/>
                  <a:buChar char="Ø"/>
                </a:pPr>
                <a:endParaRPr lang="en-US" sz="2400" b="1" dirty="0">
                  <a:solidFill>
                    <a:srgbClr val="FF0000"/>
                  </a:solidFill>
                  <a:latin typeface="Times New Roman" pitchFamily="18" charset="0"/>
                  <a:cs typeface="Times New Roman" pitchFamily="18" charset="0"/>
                </a:endParaRPr>
              </a:p>
              <a:p>
                <a:pPr marL="342900" indent="-342900">
                  <a:buFont typeface="Wingdings" pitchFamily="2" charset="2"/>
                  <a:buChar char="Ø"/>
                </a:pPr>
                <a:endParaRPr lang="en-US" sz="2400" b="1" dirty="0" smtClean="0">
                  <a:solidFill>
                    <a:srgbClr val="FF0000"/>
                  </a:solidFill>
                  <a:latin typeface="Times New Roman" pitchFamily="18" charset="0"/>
                  <a:cs typeface="Times New Roman" pitchFamily="18" charset="0"/>
                </a:endParaRPr>
              </a:p>
              <a:p>
                <a:pPr lvl="1"/>
                <a:endParaRPr lang="en-US" sz="2400" dirty="0" smtClean="0">
                  <a:latin typeface="Times New Roman" pitchFamily="18" charset="0"/>
                  <a:cs typeface="Times New Roman" pitchFamily="18" charset="0"/>
                </a:endParaRPr>
              </a:p>
            </p:txBody>
          </p:sp>
        </mc:Choice>
        <mc:Fallback xmlns="">
          <p:sp>
            <p:nvSpPr>
              <p:cNvPr id="2" name="TextBox 1"/>
              <p:cNvSpPr txBox="1">
                <a:spLocks noRot="1" noChangeAspect="1" noMove="1" noResize="1" noEditPoints="1" noAdjustHandles="1" noChangeArrowheads="1" noChangeShapeType="1" noTextEdit="1"/>
              </p:cNvSpPr>
              <p:nvPr/>
            </p:nvSpPr>
            <p:spPr>
              <a:xfrm>
                <a:off x="-23674" y="735259"/>
                <a:ext cx="9144000" cy="6198941"/>
              </a:xfrm>
              <a:prstGeom prst="rect">
                <a:avLst/>
              </a:prstGeom>
              <a:blipFill rotWithShape="1">
                <a:blip r:embed="rId3"/>
                <a:stretch>
                  <a:fillRect l="-867" t="-1082"/>
                </a:stretch>
              </a:blipFill>
            </p:spPr>
            <p:txBody>
              <a:bodyPr/>
              <a:lstStyle/>
              <a:p>
                <a:r>
                  <a:rPr lang="en-US">
                    <a:noFill/>
                  </a:rPr>
                  <a:t> </a:t>
                </a:r>
              </a:p>
            </p:txBody>
          </p:sp>
        </mc:Fallback>
      </mc:AlternateContent>
      <p:sp>
        <p:nvSpPr>
          <p:cNvPr id="3" name="TextBox 2"/>
          <p:cNvSpPr txBox="1"/>
          <p:nvPr/>
        </p:nvSpPr>
        <p:spPr>
          <a:xfrm>
            <a:off x="0" y="0"/>
            <a:ext cx="9144000" cy="584775"/>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Series impedance of Overhead Lines (</a:t>
            </a:r>
            <a:r>
              <a:rPr lang="en-US" sz="3200" dirty="0" err="1" smtClean="0">
                <a:latin typeface="Times New Roman" pitchFamily="18" charset="0"/>
                <a:cs typeface="Times New Roman" pitchFamily="18" charset="0"/>
              </a:rPr>
              <a:t>Contd</a:t>
            </a:r>
            <a:r>
              <a:rPr lang="en-US" sz="3200" dirty="0" smtClean="0">
                <a:latin typeface="Times New Roman" pitchFamily="18" charset="0"/>
                <a:cs typeface="Times New Roman" pitchFamily="18" charset="0"/>
              </a:rPr>
              <a:t>…)</a:t>
            </a:r>
          </a:p>
        </p:txBody>
      </p:sp>
    </p:spTree>
    <p:extLst>
      <p:ext uri="{BB962C8B-B14F-4D97-AF65-F5344CB8AC3E}">
        <p14:creationId xmlns:p14="http://schemas.microsoft.com/office/powerpoint/2010/main" val="1578540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0" y="1066800"/>
                <a:ext cx="9144000" cy="5605830"/>
              </a:xfrm>
              <a:prstGeom prst="rect">
                <a:avLst/>
              </a:prstGeom>
            </p:spPr>
            <p:txBody>
              <a:bodyPr wrap="square">
                <a:spAutoFit/>
              </a:bodyPr>
              <a:lstStyle/>
              <a:p>
                <a:pPr marL="342900" indent="-342900">
                  <a:buFont typeface="Wingdings" pitchFamily="2" charset="2"/>
                  <a:buChar char="Ø"/>
                </a:pPr>
                <a:r>
                  <a:rPr lang="en-US" sz="2400" dirty="0">
                    <a:latin typeface="Times New Roman" pitchFamily="18" charset="0"/>
                    <a:cs typeface="Times New Roman" pitchFamily="18" charset="0"/>
                  </a:rPr>
                  <a:t>The voltage equation in matrix form for the line </a:t>
                </a:r>
                <a:r>
                  <a:rPr lang="en-US" sz="2400" dirty="0" smtClean="0">
                    <a:latin typeface="Times New Roman" pitchFamily="18" charset="0"/>
                    <a:cs typeface="Times New Roman" pitchFamily="18" charset="0"/>
                  </a:rPr>
                  <a:t>segment: </a:t>
                </a:r>
              </a:p>
              <a:p>
                <a:pPr marL="342900" indent="-342900">
                  <a:buFont typeface="Wingdings" pitchFamily="2" charset="2"/>
                  <a:buChar char="Ø"/>
                </a:pPr>
                <a:endParaRPr lang="en-US" sz="2400" dirty="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	</a:t>
                </a:r>
                <a14:m>
                  <m:oMath xmlns:m="http://schemas.openxmlformats.org/officeDocument/2006/math">
                    <m:sSub>
                      <m:sSubPr>
                        <m:ctrlPr>
                          <a:rPr lang="en-US" sz="2400" i="1">
                            <a:latin typeface="Cambria Math"/>
                          </a:rPr>
                        </m:ctrlPr>
                      </m:sSubPr>
                      <m:e>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𝑉𝐿𝐺</m:t>
                                </m:r>
                              </m:e>
                              <m:sub>
                                <m:r>
                                  <a:rPr lang="en-US" sz="2400" i="1">
                                    <a:latin typeface="Cambria Math"/>
                                  </a:rPr>
                                  <m:t>𝑎𝑏𝑐</m:t>
                                </m:r>
                              </m:sub>
                            </m:sSub>
                          </m:e>
                        </m:d>
                      </m:e>
                      <m:sub>
                        <m:r>
                          <a:rPr lang="en-US" sz="2400" i="1">
                            <a:latin typeface="Cambria Math"/>
                          </a:rPr>
                          <m:t>𝑛</m:t>
                        </m:r>
                      </m:sub>
                    </m:sSub>
                    <m:r>
                      <a:rPr lang="en-US" sz="2400" i="1">
                        <a:latin typeface="Cambria Math"/>
                      </a:rPr>
                      <m:t>=</m:t>
                    </m:r>
                    <m:sSub>
                      <m:sSubPr>
                        <m:ctrlPr>
                          <a:rPr lang="en-US" sz="2400" i="1">
                            <a:latin typeface="Cambria Math"/>
                          </a:rPr>
                        </m:ctrlPr>
                      </m:sSubPr>
                      <m:e>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𝑉𝐿𝐺</m:t>
                                </m:r>
                              </m:e>
                              <m:sub>
                                <m:r>
                                  <a:rPr lang="en-US" sz="2400" i="1">
                                    <a:latin typeface="Cambria Math"/>
                                  </a:rPr>
                                  <m:t>𝑎𝑏𝑐</m:t>
                                </m:r>
                              </m:sub>
                            </m:sSub>
                          </m:e>
                        </m:d>
                      </m:e>
                      <m:sub>
                        <m:r>
                          <a:rPr lang="en-US" sz="2400" i="1">
                            <a:latin typeface="Cambria Math"/>
                          </a:rPr>
                          <m:t>𝑚</m:t>
                        </m:r>
                      </m:sub>
                    </m:sSub>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𝑍</m:t>
                            </m:r>
                          </m:e>
                          <m:sub>
                            <m:r>
                              <a:rPr lang="en-US" sz="2400" i="1">
                                <a:latin typeface="Cambria Math"/>
                              </a:rPr>
                              <m:t>𝑎𝑏𝑐</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𝑎𝑏𝑐</m:t>
                            </m:r>
                          </m:sub>
                        </m:sSub>
                      </m:e>
                    </m:d>
                  </m:oMath>
                </a14:m>
                <a:endParaRPr lang="en-US" sz="2400" dirty="0" smtClean="0">
                  <a:latin typeface="Times New Roman" pitchFamily="18" charset="0"/>
                  <a:cs typeface="Times New Roman" pitchFamily="18" charset="0"/>
                </a:endParaRPr>
              </a:p>
              <a:p>
                <a:pPr algn="just"/>
                <a:endParaRPr lang="en-US" sz="2400" dirty="0">
                  <a:latin typeface="Times New Roman" pitchFamily="18" charset="0"/>
                  <a:cs typeface="Times New Roman" pitchFamily="18" charset="0"/>
                </a:endParaRPr>
              </a:p>
              <a:p>
                <a:r>
                  <a:rPr lang="en-US" sz="2400" dirty="0" smtClean="0">
                    <a:latin typeface="Times New Roman" pitchFamily="18" charset="0"/>
                    <a:cs typeface="Times New Roman" pitchFamily="18" charset="0"/>
                  </a:rPr>
                  <a:t>can </a:t>
                </a:r>
                <a:r>
                  <a:rPr lang="en-US" sz="2400" dirty="0">
                    <a:latin typeface="Times New Roman" pitchFamily="18" charset="0"/>
                    <a:cs typeface="Times New Roman" pitchFamily="18" charset="0"/>
                  </a:rPr>
                  <a:t>be transformed to the sequence domain by multiplying both sides by </a:t>
                </a:r>
                <a14:m>
                  <m:oMath xmlns:m="http://schemas.openxmlformats.org/officeDocument/2006/math">
                    <m:sSup>
                      <m:sSupPr>
                        <m:ctrlPr>
                          <a:rPr lang="en-US" sz="2400" i="1">
                            <a:latin typeface="Cambria Math"/>
                            <a:cs typeface="Times New Roman" pitchFamily="18" charset="0"/>
                          </a:rPr>
                        </m:ctrlPr>
                      </m:sSupPr>
                      <m:e>
                        <m:r>
                          <a:rPr lang="en-US" sz="2400" i="1">
                            <a:latin typeface="Cambria Math"/>
                            <a:cs typeface="Times New Roman" pitchFamily="18" charset="0"/>
                          </a:rPr>
                          <m:t>[</m:t>
                        </m:r>
                        <m:sSub>
                          <m:sSubPr>
                            <m:ctrlPr>
                              <a:rPr lang="en-US" sz="2400" i="1">
                                <a:latin typeface="Cambria Math"/>
                                <a:cs typeface="Times New Roman" pitchFamily="18" charset="0"/>
                              </a:rPr>
                            </m:ctrlPr>
                          </m:sSubPr>
                          <m:e>
                            <m:r>
                              <a:rPr lang="en-US" sz="2400" i="1">
                                <a:latin typeface="Cambria Math"/>
                                <a:cs typeface="Times New Roman" pitchFamily="18" charset="0"/>
                              </a:rPr>
                              <m:t>𝐴</m:t>
                            </m:r>
                          </m:e>
                          <m:sub>
                            <m:r>
                              <a:rPr lang="en-US" sz="2400" i="1">
                                <a:latin typeface="Cambria Math"/>
                                <a:cs typeface="Times New Roman" pitchFamily="18" charset="0"/>
                              </a:rPr>
                              <m:t>𝑠</m:t>
                            </m:r>
                          </m:sub>
                        </m:sSub>
                        <m:r>
                          <a:rPr lang="en-US" sz="2400" i="1">
                            <a:latin typeface="Cambria Math"/>
                            <a:cs typeface="Times New Roman" pitchFamily="18" charset="0"/>
                          </a:rPr>
                          <m:t>]</m:t>
                        </m:r>
                      </m:e>
                      <m:sup>
                        <m:r>
                          <a:rPr lang="en-US" sz="2400" i="1">
                            <a:latin typeface="Cambria Math"/>
                            <a:cs typeface="Times New Roman" pitchFamily="18" charset="0"/>
                          </a:rPr>
                          <m:t>−1</m:t>
                        </m:r>
                      </m:sup>
                    </m:sSup>
                  </m:oMath>
                </a14:m>
                <a:r>
                  <a:rPr lang="en-US" sz="2400" dirty="0">
                    <a:latin typeface="Times New Roman" pitchFamily="18" charset="0"/>
                    <a:cs typeface="Times New Roman" pitchFamily="18" charset="0"/>
                  </a:rPr>
                  <a:t> and also substituting in the definition of the phase currents as given by Equation (43).</a:t>
                </a:r>
              </a:p>
              <a:p>
                <a:endParaRPr lang="en-US" sz="2400" i="1" dirty="0" smtClean="0"/>
              </a:p>
              <a:p>
                <a:pPr algn="just"/>
                <a:r>
                  <a:rPr lang="en-US" sz="2400" dirty="0" smtClean="0"/>
                  <a:t>	</a:t>
                </a:r>
                <a14:m>
                  <m:oMath xmlns:m="http://schemas.openxmlformats.org/officeDocument/2006/math">
                    <m:sSub>
                      <m:sSubPr>
                        <m:ctrlPr>
                          <a:rPr lang="en-US" sz="2400" i="1">
                            <a:latin typeface="Cambria Math"/>
                          </a:rPr>
                        </m:ctrlPr>
                      </m:sSubPr>
                      <m:e>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𝑉𝐿𝐺</m:t>
                                </m:r>
                              </m:e>
                              <m:sub>
                                <m:r>
                                  <a:rPr lang="en-US" sz="2400" i="1">
                                    <a:latin typeface="Cambria Math"/>
                                  </a:rPr>
                                  <m:t>012</m:t>
                                </m:r>
                              </m:sub>
                            </m:sSub>
                          </m:e>
                        </m:d>
                      </m:e>
                      <m:sub>
                        <m:r>
                          <a:rPr lang="en-US" sz="2400" i="1">
                            <a:latin typeface="Cambria Math"/>
                          </a:rPr>
                          <m:t>𝑛</m:t>
                        </m:r>
                      </m:sub>
                    </m:sSub>
                    <m:r>
                      <a:rPr lang="en-US" sz="2400" i="1">
                        <a:latin typeface="Cambria Math"/>
                      </a:rPr>
                      <m:t>=</m:t>
                    </m:r>
                    <m:sSub>
                      <m:sSubPr>
                        <m:ctrlPr>
                          <a:rPr lang="en-US" sz="2400" i="1">
                            <a:latin typeface="Cambria Math"/>
                          </a:rPr>
                        </m:ctrlPr>
                      </m:sSubPr>
                      <m:e>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𝑉𝐿𝐺</m:t>
                                </m:r>
                              </m:e>
                              <m:sub>
                                <m:r>
                                  <a:rPr lang="en-US" sz="2400" i="1">
                                    <a:latin typeface="Cambria Math"/>
                                  </a:rPr>
                                  <m:t>012</m:t>
                                </m:r>
                              </m:sub>
                            </m:sSub>
                          </m:e>
                        </m:d>
                      </m:e>
                      <m:sub>
                        <m:r>
                          <a:rPr lang="en-US" sz="2400" i="1">
                            <a:latin typeface="Cambria Math"/>
                          </a:rPr>
                          <m:t>𝑚</m:t>
                        </m:r>
                      </m:sub>
                    </m:sSub>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𝑍</m:t>
                            </m:r>
                          </m:e>
                          <m:sub>
                            <m:r>
                              <a:rPr lang="en-US" sz="2400" i="1">
                                <a:latin typeface="Cambria Math"/>
                              </a:rPr>
                              <m:t>012</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m:t>
                            </m:r>
                          </m:e>
                          <m:sub>
                            <m:r>
                              <a:rPr lang="en-US" sz="2400" i="1">
                                <a:latin typeface="Cambria Math"/>
                              </a:rPr>
                              <m:t>012</m:t>
                            </m:r>
                          </m:sub>
                        </m:sSub>
                      </m:e>
                    </m:d>
                  </m:oMath>
                </a14:m>
                <a:r>
                  <a:rPr lang="en-US" sz="2400" dirty="0" smtClean="0"/>
                  <a:t>		</a:t>
                </a:r>
                <a:r>
                  <a:rPr lang="en-US" sz="2400" dirty="0" smtClean="0">
                    <a:latin typeface="Times New Roman" pitchFamily="18" charset="0"/>
                    <a:cs typeface="Times New Roman" pitchFamily="18" charset="0"/>
                  </a:rPr>
                  <a:t>(48)</a:t>
                </a:r>
              </a:p>
              <a:p>
                <a:pPr algn="just"/>
                <a:endParaRPr lang="en-US" sz="2400" dirty="0" smtClean="0">
                  <a:latin typeface="Times New Roman" pitchFamily="18" charset="0"/>
                  <a:cs typeface="Times New Roman" pitchFamily="18" charset="0"/>
                </a:endParaRPr>
              </a:p>
              <a:p>
                <a:r>
                  <a:rPr lang="en-US" sz="2400" dirty="0" smtClean="0"/>
                  <a:t>where:</a:t>
                </a:r>
              </a:p>
              <a:p>
                <a:pPr algn="just"/>
                <a:r>
                  <a:rPr lang="en-US" sz="2400" dirty="0" smtClean="0"/>
                  <a: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𝑍</m:t>
                            </m:r>
                          </m:e>
                          <m:sub>
                            <m:r>
                              <a:rPr lang="en-US" sz="2400" i="1">
                                <a:latin typeface="Cambria Math"/>
                              </a:rPr>
                              <m:t>012</m:t>
                            </m:r>
                          </m:sub>
                        </m:sSub>
                      </m:e>
                    </m:d>
                    <m:r>
                      <a:rPr lang="en-US" sz="2400" i="1">
                        <a:latin typeface="Cambria Math"/>
                      </a:rPr>
                      <m:t>=</m:t>
                    </m:r>
                    <m:sSup>
                      <m:sSupPr>
                        <m:ctrlPr>
                          <a:rPr lang="en-US" sz="2400" i="1">
                            <a:latin typeface="Cambria Math"/>
                          </a:rPr>
                        </m:ctrlPr>
                      </m:sSupPr>
                      <m:e>
                        <m:d>
                          <m:dPr>
                            <m:begChr m:val="["/>
                            <m:endChr m:val="]"/>
                            <m:ctrlPr>
                              <a:rPr lang="en-US" sz="2400" i="1">
                                <a:latin typeface="Cambria Math"/>
                              </a:rPr>
                            </m:ctrlPr>
                          </m:dPr>
                          <m:e>
                            <m:sSub>
                              <m:sSubPr>
                                <m:ctrlPr>
                                  <a:rPr lang="en-US" sz="2400" i="1">
                                    <a:latin typeface="Cambria Math"/>
                                  </a:rPr>
                                </m:ctrlPr>
                              </m:sSubPr>
                              <m:e>
                                <m:r>
                                  <a:rPr lang="en-US" sz="2400" i="1">
                                    <a:latin typeface="Cambria Math"/>
                                  </a:rPr>
                                  <m:t>𝐴</m:t>
                                </m:r>
                              </m:e>
                              <m:sub>
                                <m:r>
                                  <a:rPr lang="en-US" sz="2400" i="1">
                                    <a:latin typeface="Cambria Math"/>
                                  </a:rPr>
                                  <m:t>𝑠</m:t>
                                </m:r>
                              </m:sub>
                            </m:sSub>
                          </m:e>
                        </m:d>
                      </m:e>
                      <m:sup>
                        <m:r>
                          <a:rPr lang="en-US" sz="2400" i="1">
                            <a:latin typeface="Cambria Math"/>
                          </a:rPr>
                          <m:t>−1</m:t>
                        </m:r>
                      </m:sup>
                    </m:sSup>
                    <m:d>
                      <m:dPr>
                        <m:begChr m:val="["/>
                        <m:endChr m:val="]"/>
                        <m:ctrlPr>
                          <a:rPr lang="en-US" sz="2400" i="1">
                            <a:latin typeface="Cambria Math"/>
                          </a:rPr>
                        </m:ctrlPr>
                      </m:dPr>
                      <m:e>
                        <m:sSub>
                          <m:sSubPr>
                            <m:ctrlPr>
                              <a:rPr lang="en-US" sz="2400" i="1">
                                <a:latin typeface="Cambria Math"/>
                              </a:rPr>
                            </m:ctrlPr>
                          </m:sSubPr>
                          <m:e>
                            <m:r>
                              <a:rPr lang="en-US" sz="2400" i="1">
                                <a:latin typeface="Cambria Math"/>
                              </a:rPr>
                              <m:t>𝑍</m:t>
                            </m:r>
                          </m:e>
                          <m:sub>
                            <m:r>
                              <a:rPr lang="en-US" sz="2400" i="1">
                                <a:latin typeface="Cambria Math"/>
                              </a:rPr>
                              <m:t>𝑎𝑏𝑐</m:t>
                            </m:r>
                          </m:sub>
                        </m:sSub>
                      </m:e>
                    </m:d>
                    <m:d>
                      <m:dPr>
                        <m:begChr m:val="["/>
                        <m:endChr m:val="]"/>
                        <m:ctrlPr>
                          <a:rPr lang="en-US" sz="2400" i="1">
                            <a:latin typeface="Cambria Math"/>
                          </a:rPr>
                        </m:ctrlPr>
                      </m:dPr>
                      <m:e>
                        <m:sSub>
                          <m:sSubPr>
                            <m:ctrlPr>
                              <a:rPr lang="en-US" sz="2400" i="1">
                                <a:latin typeface="Cambria Math"/>
                              </a:rPr>
                            </m:ctrlPr>
                          </m:sSubPr>
                          <m:e>
                            <m:r>
                              <a:rPr lang="en-US" sz="2400" i="1">
                                <a:latin typeface="Cambria Math"/>
                              </a:rPr>
                              <m:t>𝐴</m:t>
                            </m:r>
                          </m:e>
                          <m:sub>
                            <m:r>
                              <a:rPr lang="en-US" sz="2400" i="1">
                                <a:latin typeface="Cambria Math"/>
                              </a:rPr>
                              <m:t>𝑠</m:t>
                            </m:r>
                          </m:sub>
                        </m:sSub>
                      </m:e>
                    </m:d>
                    <m:r>
                      <a:rPr lang="en-US" sz="2400" i="1">
                        <a:latin typeface="Cambria Math"/>
                      </a:rPr>
                      <m:t>=</m:t>
                    </m:r>
                    <m:d>
                      <m:dPr>
                        <m:begChr m:val="["/>
                        <m:endChr m:val="]"/>
                        <m:ctrlPr>
                          <a:rPr lang="en-US" sz="2400" i="1">
                            <a:latin typeface="Cambria Math"/>
                          </a:rPr>
                        </m:ctrlPr>
                      </m:dPr>
                      <m:e>
                        <m:m>
                          <m:mPr>
                            <m:mcs>
                              <m:mc>
                                <m:mcPr>
                                  <m:count m:val="3"/>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𝑍</m:t>
                                  </m:r>
                                </m:e>
                                <m:sub>
                                  <m:r>
                                    <a:rPr lang="en-US" sz="2400" i="1">
                                      <a:latin typeface="Cambria Math"/>
                                    </a:rPr>
                                    <m:t>00</m:t>
                                  </m:r>
                                </m:sub>
                              </m:sSub>
                            </m:e>
                            <m:e>
                              <m:sSub>
                                <m:sSubPr>
                                  <m:ctrlPr>
                                    <a:rPr lang="en-US" sz="2400" i="1">
                                      <a:latin typeface="Cambria Math"/>
                                    </a:rPr>
                                  </m:ctrlPr>
                                </m:sSubPr>
                                <m:e>
                                  <m:r>
                                    <a:rPr lang="en-US" sz="2400" i="1">
                                      <a:latin typeface="Cambria Math"/>
                                    </a:rPr>
                                    <m:t>𝑍</m:t>
                                  </m:r>
                                </m:e>
                                <m:sub>
                                  <m:r>
                                    <a:rPr lang="en-US" sz="2400" i="1">
                                      <a:latin typeface="Cambria Math"/>
                                    </a:rPr>
                                    <m:t>01</m:t>
                                  </m:r>
                                </m:sub>
                              </m:sSub>
                            </m:e>
                            <m:e>
                              <m:sSub>
                                <m:sSubPr>
                                  <m:ctrlPr>
                                    <a:rPr lang="en-US" sz="2400" i="1">
                                      <a:latin typeface="Cambria Math"/>
                                    </a:rPr>
                                  </m:ctrlPr>
                                </m:sSubPr>
                                <m:e>
                                  <m:r>
                                    <a:rPr lang="en-US" sz="2400" i="1">
                                      <a:latin typeface="Cambria Math"/>
                                    </a:rPr>
                                    <m:t>𝑍</m:t>
                                  </m:r>
                                </m:e>
                                <m:sub>
                                  <m:r>
                                    <a:rPr lang="en-US" sz="2400" i="1">
                                      <a:latin typeface="Cambria Math"/>
                                    </a:rPr>
                                    <m:t>02</m:t>
                                  </m:r>
                                </m:sub>
                              </m:sSub>
                            </m:e>
                          </m:mr>
                          <m:mr>
                            <m:e>
                              <m:sSub>
                                <m:sSubPr>
                                  <m:ctrlPr>
                                    <a:rPr lang="en-US" sz="2400" i="1">
                                      <a:latin typeface="Cambria Math"/>
                                    </a:rPr>
                                  </m:ctrlPr>
                                </m:sSubPr>
                                <m:e>
                                  <m:r>
                                    <a:rPr lang="en-US" sz="2400" i="1">
                                      <a:latin typeface="Cambria Math"/>
                                    </a:rPr>
                                    <m:t>𝑍</m:t>
                                  </m:r>
                                </m:e>
                                <m:sub>
                                  <m:r>
                                    <a:rPr lang="en-US" sz="2400" i="1">
                                      <a:latin typeface="Cambria Math"/>
                                    </a:rPr>
                                    <m:t>10</m:t>
                                  </m:r>
                                </m:sub>
                              </m:sSub>
                            </m:e>
                            <m:e>
                              <m:sSub>
                                <m:sSubPr>
                                  <m:ctrlPr>
                                    <a:rPr lang="en-US" sz="2400" i="1">
                                      <a:latin typeface="Cambria Math"/>
                                    </a:rPr>
                                  </m:ctrlPr>
                                </m:sSubPr>
                                <m:e>
                                  <m:r>
                                    <a:rPr lang="en-US" sz="2400" i="1">
                                      <a:latin typeface="Cambria Math"/>
                                    </a:rPr>
                                    <m:t>𝑍</m:t>
                                  </m:r>
                                </m:e>
                                <m:sub>
                                  <m:r>
                                    <a:rPr lang="en-US" sz="2400" i="1">
                                      <a:latin typeface="Cambria Math"/>
                                    </a:rPr>
                                    <m:t>11</m:t>
                                  </m:r>
                                </m:sub>
                              </m:sSub>
                            </m:e>
                            <m:e>
                              <m:sSub>
                                <m:sSubPr>
                                  <m:ctrlPr>
                                    <a:rPr lang="en-US" sz="2400" i="1">
                                      <a:latin typeface="Cambria Math"/>
                                    </a:rPr>
                                  </m:ctrlPr>
                                </m:sSubPr>
                                <m:e>
                                  <m:r>
                                    <a:rPr lang="en-US" sz="2400" i="1">
                                      <a:latin typeface="Cambria Math"/>
                                    </a:rPr>
                                    <m:t>𝑍</m:t>
                                  </m:r>
                                </m:e>
                                <m:sub>
                                  <m:r>
                                    <a:rPr lang="en-US" sz="2400" i="1">
                                      <a:latin typeface="Cambria Math"/>
                                    </a:rPr>
                                    <m:t>02</m:t>
                                  </m:r>
                                </m:sub>
                              </m:sSub>
                            </m:e>
                          </m:mr>
                          <m:mr>
                            <m:e>
                              <m:sSub>
                                <m:sSubPr>
                                  <m:ctrlPr>
                                    <a:rPr lang="en-US" sz="2400" i="1">
                                      <a:latin typeface="Cambria Math"/>
                                    </a:rPr>
                                  </m:ctrlPr>
                                </m:sSubPr>
                                <m:e>
                                  <m:r>
                                    <a:rPr lang="en-US" sz="2400" i="1">
                                      <a:latin typeface="Cambria Math"/>
                                    </a:rPr>
                                    <m:t>𝑍</m:t>
                                  </m:r>
                                </m:e>
                                <m:sub>
                                  <m:r>
                                    <a:rPr lang="en-US" sz="2400" i="1">
                                      <a:latin typeface="Cambria Math"/>
                                    </a:rPr>
                                    <m:t>20</m:t>
                                  </m:r>
                                </m:sub>
                              </m:sSub>
                            </m:e>
                            <m:e>
                              <m:sSub>
                                <m:sSubPr>
                                  <m:ctrlPr>
                                    <a:rPr lang="en-US" sz="2400" i="1">
                                      <a:latin typeface="Cambria Math"/>
                                    </a:rPr>
                                  </m:ctrlPr>
                                </m:sSubPr>
                                <m:e>
                                  <m:r>
                                    <a:rPr lang="en-US" sz="2400" i="1">
                                      <a:latin typeface="Cambria Math"/>
                                    </a:rPr>
                                    <m:t>𝑍</m:t>
                                  </m:r>
                                </m:e>
                                <m:sub>
                                  <m:r>
                                    <a:rPr lang="en-US" sz="2400" i="1">
                                      <a:latin typeface="Cambria Math"/>
                                    </a:rPr>
                                    <m:t>21</m:t>
                                  </m:r>
                                </m:sub>
                              </m:sSub>
                            </m:e>
                            <m:e>
                              <m:sSub>
                                <m:sSubPr>
                                  <m:ctrlPr>
                                    <a:rPr lang="en-US" sz="2400" i="1">
                                      <a:latin typeface="Cambria Math"/>
                                    </a:rPr>
                                  </m:ctrlPr>
                                </m:sSubPr>
                                <m:e>
                                  <m:r>
                                    <a:rPr lang="en-US" sz="2400" i="1">
                                      <a:latin typeface="Cambria Math"/>
                                    </a:rPr>
                                    <m:t>𝑍</m:t>
                                  </m:r>
                                </m:e>
                                <m:sub>
                                  <m:r>
                                    <a:rPr lang="en-US" sz="2400" i="1">
                                      <a:latin typeface="Cambria Math"/>
                                    </a:rPr>
                                    <m:t>22</m:t>
                                  </m:r>
                                </m:sub>
                              </m:sSub>
                            </m:e>
                          </m:mr>
                        </m:m>
                      </m:e>
                    </m:d>
                  </m:oMath>
                </a14:m>
                <a:r>
                  <a:rPr lang="en-US" sz="2400" dirty="0" smtClean="0"/>
                  <a:t>	</a:t>
                </a:r>
                <a:r>
                  <a:rPr lang="en-US" sz="2400" dirty="0" smtClean="0">
                    <a:latin typeface="Times New Roman" pitchFamily="18" charset="0"/>
                    <a:cs typeface="Times New Roman" pitchFamily="18" charset="0"/>
                  </a:rPr>
                  <a:t>(49)</a:t>
                </a:r>
                <a:endParaRPr lang="en-US" sz="2400" dirty="0">
                  <a:latin typeface="Times New Roman" pitchFamily="18" charset="0"/>
                  <a:cs typeface="Times New Roman" pitchFamily="18" charset="0"/>
                </a:endParaRPr>
              </a:p>
              <a:p>
                <a:endParaRPr lang="en-US" dirty="0"/>
              </a:p>
            </p:txBody>
          </p:sp>
        </mc:Choice>
        <mc:Fallback xmlns="">
          <p:sp>
            <p:nvSpPr>
              <p:cNvPr id="2" name="Rectangle 1"/>
              <p:cNvSpPr>
                <a:spLocks noRot="1" noChangeAspect="1" noMove="1" noResize="1" noEditPoints="1" noAdjustHandles="1" noChangeArrowheads="1" noChangeShapeType="1" noTextEdit="1"/>
              </p:cNvSpPr>
              <p:nvPr/>
            </p:nvSpPr>
            <p:spPr>
              <a:xfrm>
                <a:off x="0" y="1066800"/>
                <a:ext cx="9144000" cy="5605830"/>
              </a:xfrm>
              <a:prstGeom prst="rect">
                <a:avLst/>
              </a:prstGeom>
              <a:blipFill rotWithShape="1">
                <a:blip r:embed="rId2"/>
                <a:stretch>
                  <a:fillRect l="-1000" t="-870" r="-467"/>
                </a:stretch>
              </a:blipFill>
            </p:spPr>
            <p:txBody>
              <a:bodyPr/>
              <a:lstStyle/>
              <a:p>
                <a:r>
                  <a:rPr lang="en-US">
                    <a:noFill/>
                  </a:rPr>
                  <a:t> </a:t>
                </a:r>
              </a:p>
            </p:txBody>
          </p:sp>
        </mc:Fallback>
      </mc:AlternateContent>
      <p:sp>
        <p:nvSpPr>
          <p:cNvPr id="5" name="TextBox 4"/>
          <p:cNvSpPr txBox="1"/>
          <p:nvPr/>
        </p:nvSpPr>
        <p:spPr>
          <a:xfrm>
            <a:off x="0" y="0"/>
            <a:ext cx="9144000" cy="584775"/>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Series impedance of Overhead Lines (</a:t>
            </a:r>
            <a:r>
              <a:rPr lang="en-US" sz="3200" dirty="0" err="1" smtClean="0">
                <a:latin typeface="Times New Roman" pitchFamily="18" charset="0"/>
                <a:cs typeface="Times New Roman" pitchFamily="18" charset="0"/>
              </a:rPr>
              <a:t>Contd</a:t>
            </a:r>
            <a:r>
              <a:rPr lang="en-US" sz="3200" dirty="0" smtClean="0">
                <a:latin typeface="Times New Roman" pitchFamily="18" charset="0"/>
                <a:cs typeface="Times New Roman" pitchFamily="18" charset="0"/>
              </a:rPr>
              <a:t>…)</a:t>
            </a:r>
          </a:p>
        </p:txBody>
      </p:sp>
      <p:sp>
        <p:nvSpPr>
          <p:cNvPr id="6" name="Rectangle 5"/>
          <p:cNvSpPr/>
          <p:nvPr/>
        </p:nvSpPr>
        <p:spPr>
          <a:xfrm>
            <a:off x="687035" y="584775"/>
            <a:ext cx="3360215" cy="523220"/>
          </a:xfrm>
          <a:prstGeom prst="rect">
            <a:avLst/>
          </a:prstGeom>
        </p:spPr>
        <p:txBody>
          <a:bodyPr wrap="none">
            <a:spAutoFit/>
          </a:bodyPr>
          <a:lstStyle/>
          <a:p>
            <a:r>
              <a:rPr lang="en-US" sz="2800" dirty="0">
                <a:latin typeface="Times New Roman" pitchFamily="18" charset="0"/>
                <a:cs typeface="Times New Roman" pitchFamily="18" charset="0"/>
              </a:rPr>
              <a:t>Sequence Impedances</a:t>
            </a:r>
            <a:endParaRPr lang="en-US" sz="2800" dirty="0"/>
          </a:p>
        </p:txBody>
      </p:sp>
    </p:spTree>
    <p:extLst>
      <p:ext uri="{BB962C8B-B14F-4D97-AF65-F5344CB8AC3E}">
        <p14:creationId xmlns:p14="http://schemas.microsoft.com/office/powerpoint/2010/main" val="1926990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8" end="8"/>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762001"/>
            <a:ext cx="9144000" cy="1600438"/>
          </a:xfrm>
          <a:prstGeom prst="rect">
            <a:avLst/>
          </a:prstGeom>
          <a:noFill/>
        </p:spPr>
        <p:txBody>
          <a:bodyPr wrap="square" rtlCol="0">
            <a:spAutoFit/>
          </a:bodyPr>
          <a:lstStyle/>
          <a:p>
            <a:pPr marL="342900" indent="-342900"/>
            <a:r>
              <a:rPr lang="en-US" sz="2800" dirty="0" smtClean="0"/>
              <a:t>	</a:t>
            </a:r>
            <a:r>
              <a:rPr lang="en-US" sz="2800" dirty="0" smtClean="0">
                <a:latin typeface="Times New Roman" pitchFamily="18" charset="0"/>
                <a:cs typeface="Times New Roman" pitchFamily="18" charset="0"/>
              </a:rPr>
              <a:t>Sequence Impedances</a:t>
            </a:r>
          </a:p>
          <a:p>
            <a:pPr marL="342900" indent="-342900"/>
            <a:endParaRPr lang="en-US" sz="2800" dirty="0" smtClean="0"/>
          </a:p>
          <a:p>
            <a:pPr marL="342900" lvl="1" indent="-342900">
              <a:buFont typeface="Wingdings" pitchFamily="2" charset="2"/>
              <a:buChar char="Ø"/>
            </a:pPr>
            <a:r>
              <a:rPr lang="en-US" sz="2400" dirty="0">
                <a:latin typeface="Times New Roman" pitchFamily="18" charset="0"/>
                <a:cs typeface="Times New Roman" pitchFamily="18" charset="0"/>
              </a:rPr>
              <a:t>Equation </a:t>
            </a:r>
            <a:r>
              <a:rPr lang="en-US" sz="2400" dirty="0" smtClean="0">
                <a:latin typeface="Times New Roman" pitchFamily="18" charset="0"/>
                <a:cs typeface="Times New Roman" pitchFamily="18" charset="0"/>
              </a:rPr>
              <a:t>(48) in </a:t>
            </a:r>
            <a:r>
              <a:rPr lang="en-US" sz="2400" dirty="0">
                <a:latin typeface="Times New Roman" pitchFamily="18" charset="0"/>
                <a:cs typeface="Times New Roman" pitchFamily="18" charset="0"/>
              </a:rPr>
              <a:t>expanded form is given by </a:t>
            </a:r>
          </a:p>
          <a:p>
            <a:endParaRPr lang="en-US" dirty="0"/>
          </a:p>
        </p:txBody>
      </p:sp>
      <p:sp>
        <p:nvSpPr>
          <p:cNvPr id="3" name="TextBox 2"/>
          <p:cNvSpPr txBox="1"/>
          <p:nvPr/>
        </p:nvSpPr>
        <p:spPr>
          <a:xfrm>
            <a:off x="0" y="0"/>
            <a:ext cx="9144000" cy="584775"/>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Series impedance of Overhead Lines (</a:t>
            </a:r>
            <a:r>
              <a:rPr lang="en-US" sz="3200" dirty="0" err="1" smtClean="0">
                <a:latin typeface="Times New Roman" pitchFamily="18" charset="0"/>
                <a:cs typeface="Times New Roman" pitchFamily="18" charset="0"/>
              </a:rPr>
              <a:t>Contd</a:t>
            </a:r>
            <a:r>
              <a:rPr lang="en-US" sz="3200" dirty="0" smtClean="0">
                <a:latin typeface="Times New Roman" pitchFamily="18" charset="0"/>
                <a:cs typeface="Times New Roman" pitchFamily="18" charset="0"/>
              </a:rPr>
              <a:t>…)</a:t>
            </a:r>
          </a:p>
        </p:txBody>
      </p:sp>
      <p:sp>
        <p:nvSpPr>
          <p:cNvPr id="6" name="Rectangle 5"/>
          <p:cNvSpPr/>
          <p:nvPr/>
        </p:nvSpPr>
        <p:spPr>
          <a:xfrm>
            <a:off x="25400" y="3581400"/>
            <a:ext cx="9144000" cy="1754326"/>
          </a:xfrm>
          <a:prstGeom prst="rect">
            <a:avLst/>
          </a:prstGeom>
        </p:spPr>
        <p:txBody>
          <a:bodyPr wrap="square">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Equation (49) is the defining equation for converting phase impedances to sequence impedances. In equation (49), the diagonal terms of the matrix are the sequence impedances of the line such that:</a:t>
            </a:r>
          </a:p>
          <a:p>
            <a:pPr marL="342900" indent="-342900">
              <a:buFont typeface="Arial" pitchFamily="34" charset="0"/>
              <a:buChar char="•"/>
            </a:pPr>
            <a:endParaRPr lang="en-US" dirty="0" smtClean="0"/>
          </a:p>
          <a:p>
            <a:pPr marL="342900" indent="-342900">
              <a:buFont typeface="Arial" pitchFamily="34" charset="0"/>
              <a:buChar char="•"/>
            </a:pPr>
            <a:endParaRPr lang="en-US" dirty="0" smtClean="0"/>
          </a:p>
        </p:txBody>
      </p:sp>
      <p:graphicFrame>
        <p:nvGraphicFramePr>
          <p:cNvPr id="8" name="Object 7"/>
          <p:cNvGraphicFramePr>
            <a:graphicFrameLocks noChangeAspect="1"/>
          </p:cNvGraphicFramePr>
          <p:nvPr>
            <p:extLst>
              <p:ext uri="{D42A27DB-BD31-4B8C-83A1-F6EECF244321}">
                <p14:modId xmlns:p14="http://schemas.microsoft.com/office/powerpoint/2010/main" val="2802890755"/>
              </p:ext>
            </p:extLst>
          </p:nvPr>
        </p:nvGraphicFramePr>
        <p:xfrm>
          <a:off x="990600" y="5029200"/>
          <a:ext cx="4343400" cy="1371600"/>
        </p:xfrm>
        <a:graphic>
          <a:graphicData uri="http://schemas.openxmlformats.org/presentationml/2006/ole">
            <mc:AlternateContent xmlns:mc="http://schemas.openxmlformats.org/markup-compatibility/2006">
              <mc:Choice xmlns:v="urn:schemas-microsoft-com:vml" Requires="v">
                <p:oleObj spid="_x0000_s4213" name="Equation" r:id="rId4" imgW="2171700" imgH="685800" progId="Equation.DSMT4">
                  <p:embed/>
                </p:oleObj>
              </mc:Choice>
              <mc:Fallback>
                <p:oleObj name="Equation" r:id="rId4" imgW="2171700" imgH="68580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0600" y="5029200"/>
                        <a:ext cx="4343400" cy="1371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mc:AlternateContent xmlns:mc="http://schemas.openxmlformats.org/markup-compatibility/2006" xmlns:a14="http://schemas.microsoft.com/office/drawing/2010/main">
        <mc:Choice Requires="a14">
          <p:sp>
            <p:nvSpPr>
              <p:cNvPr id="4" name="Rectangle 3"/>
              <p:cNvSpPr/>
              <p:nvPr/>
            </p:nvSpPr>
            <p:spPr>
              <a:xfrm>
                <a:off x="76200" y="2265399"/>
                <a:ext cx="8915400" cy="1316258"/>
              </a:xfrm>
              <a:prstGeom prst="rect">
                <a:avLst/>
              </a:prstGeom>
            </p:spPr>
            <p:txBody>
              <a:bodyPr wrap="square">
                <a:spAutoFit/>
              </a:bodyPr>
              <a:lstStyle/>
              <a:p>
                <a:r>
                  <a:rPr lang="en-US" sz="2400" dirty="0" smtClean="0"/>
                  <a:t>	</a:t>
                </a:r>
                <a14:m>
                  <m:oMath xmlns:m="http://schemas.openxmlformats.org/officeDocument/2006/math">
                    <m:sSub>
                      <m:sSubPr>
                        <m:ctrlPr>
                          <a:rPr lang="en-US" sz="2400" i="1">
                            <a:latin typeface="Cambria Math"/>
                          </a:rPr>
                        </m:ctrlPr>
                      </m:sSubPr>
                      <m:e>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𝑉𝐿𝐺</m:t>
                                      </m:r>
                                    </m:e>
                                    <m:sub>
                                      <m:r>
                                        <a:rPr lang="en-US" sz="2400" i="1">
                                          <a:latin typeface="Cambria Math"/>
                                        </a:rPr>
                                        <m:t>0</m:t>
                                      </m:r>
                                    </m:sub>
                                  </m:sSub>
                                </m:e>
                              </m:mr>
                              <m:mr>
                                <m:e>
                                  <m:sSub>
                                    <m:sSubPr>
                                      <m:ctrlPr>
                                        <a:rPr lang="en-US" sz="2400" i="1">
                                          <a:latin typeface="Cambria Math"/>
                                        </a:rPr>
                                      </m:ctrlPr>
                                    </m:sSubPr>
                                    <m:e>
                                      <m:r>
                                        <a:rPr lang="en-US" sz="2400" i="1">
                                          <a:latin typeface="Cambria Math"/>
                                        </a:rPr>
                                        <m:t>𝑉𝐿𝐺</m:t>
                                      </m:r>
                                    </m:e>
                                    <m:sub>
                                      <m:r>
                                        <a:rPr lang="en-US" sz="2400" i="1">
                                          <a:latin typeface="Cambria Math"/>
                                        </a:rPr>
                                        <m:t>1</m:t>
                                      </m:r>
                                    </m:sub>
                                  </m:sSub>
                                </m:e>
                              </m:mr>
                              <m:mr>
                                <m:e>
                                  <m:sSub>
                                    <m:sSubPr>
                                      <m:ctrlPr>
                                        <a:rPr lang="en-US" sz="2400" i="1">
                                          <a:latin typeface="Cambria Math"/>
                                        </a:rPr>
                                      </m:ctrlPr>
                                    </m:sSubPr>
                                    <m:e>
                                      <m:r>
                                        <a:rPr lang="en-US" sz="2400" i="1">
                                          <a:latin typeface="Cambria Math"/>
                                        </a:rPr>
                                        <m:t>𝑉𝐿𝐺</m:t>
                                      </m:r>
                                    </m:e>
                                    <m:sub>
                                      <m:r>
                                        <a:rPr lang="en-US" sz="2400" i="1">
                                          <a:latin typeface="Cambria Math"/>
                                        </a:rPr>
                                        <m:t>2</m:t>
                                      </m:r>
                                    </m:sub>
                                  </m:sSub>
                                </m:e>
                              </m:mr>
                            </m:m>
                          </m:e>
                        </m:d>
                      </m:e>
                      <m:sub>
                        <m:r>
                          <a:rPr lang="en-US" sz="2400" i="1">
                            <a:latin typeface="Cambria Math"/>
                          </a:rPr>
                          <m:t>𝑛</m:t>
                        </m:r>
                      </m:sub>
                    </m:sSub>
                    <m:r>
                      <a:rPr lang="en-US" sz="2400" i="1">
                        <a:latin typeface="Cambria Math"/>
                      </a:rPr>
                      <m:t>=</m:t>
                    </m:r>
                    <m:sSub>
                      <m:sSubPr>
                        <m:ctrlPr>
                          <a:rPr lang="en-US" sz="2400" i="1">
                            <a:latin typeface="Cambria Math"/>
                          </a:rPr>
                        </m:ctrlPr>
                      </m:sSubPr>
                      <m:e>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𝑉𝐿𝐺</m:t>
                                      </m:r>
                                    </m:e>
                                    <m:sub>
                                      <m:r>
                                        <a:rPr lang="en-US" sz="2400" i="1">
                                          <a:latin typeface="Cambria Math"/>
                                        </a:rPr>
                                        <m:t>0</m:t>
                                      </m:r>
                                    </m:sub>
                                  </m:sSub>
                                </m:e>
                              </m:mr>
                              <m:mr>
                                <m:e>
                                  <m:sSub>
                                    <m:sSubPr>
                                      <m:ctrlPr>
                                        <a:rPr lang="en-US" sz="2400" i="1">
                                          <a:latin typeface="Cambria Math"/>
                                        </a:rPr>
                                      </m:ctrlPr>
                                    </m:sSubPr>
                                    <m:e>
                                      <m:r>
                                        <a:rPr lang="en-US" sz="2400" i="1">
                                          <a:latin typeface="Cambria Math"/>
                                        </a:rPr>
                                        <m:t>𝑉𝐿𝐺</m:t>
                                      </m:r>
                                    </m:e>
                                    <m:sub>
                                      <m:r>
                                        <a:rPr lang="en-US" sz="2400" i="1">
                                          <a:latin typeface="Cambria Math"/>
                                        </a:rPr>
                                        <m:t>1</m:t>
                                      </m:r>
                                    </m:sub>
                                  </m:sSub>
                                </m:e>
                              </m:mr>
                              <m:mr>
                                <m:e>
                                  <m:sSub>
                                    <m:sSubPr>
                                      <m:ctrlPr>
                                        <a:rPr lang="en-US" sz="2400" i="1">
                                          <a:latin typeface="Cambria Math"/>
                                        </a:rPr>
                                      </m:ctrlPr>
                                    </m:sSubPr>
                                    <m:e>
                                      <m:r>
                                        <a:rPr lang="en-US" sz="2400" i="1">
                                          <a:latin typeface="Cambria Math"/>
                                        </a:rPr>
                                        <m:t>𝑉𝐿𝐺</m:t>
                                      </m:r>
                                    </m:e>
                                    <m:sub>
                                      <m:r>
                                        <a:rPr lang="en-US" sz="2400" i="1">
                                          <a:latin typeface="Cambria Math"/>
                                        </a:rPr>
                                        <m:t>2</m:t>
                                      </m:r>
                                    </m:sub>
                                  </m:sSub>
                                </m:e>
                              </m:mr>
                            </m:m>
                          </m:e>
                        </m:d>
                      </m:e>
                      <m:sub>
                        <m:r>
                          <a:rPr lang="en-US" sz="2400" i="1">
                            <a:latin typeface="Cambria Math"/>
                          </a:rPr>
                          <m:t>𝑚</m:t>
                        </m:r>
                      </m:sub>
                    </m:sSub>
                    <m:r>
                      <a:rPr lang="en-US" sz="2400" i="1">
                        <a:latin typeface="Cambria Math"/>
                      </a:rPr>
                      <m:t>+</m:t>
                    </m:r>
                    <m:d>
                      <m:dPr>
                        <m:begChr m:val="["/>
                        <m:endChr m:val="]"/>
                        <m:ctrlPr>
                          <a:rPr lang="en-US" sz="2400" i="1">
                            <a:latin typeface="Cambria Math"/>
                          </a:rPr>
                        </m:ctrlPr>
                      </m:dPr>
                      <m:e>
                        <m:m>
                          <m:mPr>
                            <m:mcs>
                              <m:mc>
                                <m:mcPr>
                                  <m:count m:val="3"/>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𝑧</m:t>
                                  </m:r>
                                </m:e>
                                <m:sub>
                                  <m:r>
                                    <a:rPr lang="en-US" sz="2400" i="1">
                                      <a:latin typeface="Cambria Math"/>
                                    </a:rPr>
                                    <m:t>00</m:t>
                                  </m:r>
                                </m:sub>
                              </m:sSub>
                            </m:e>
                            <m:e>
                              <m:sSub>
                                <m:sSubPr>
                                  <m:ctrlPr>
                                    <a:rPr lang="en-US" sz="2400" i="1">
                                      <a:latin typeface="Cambria Math"/>
                                    </a:rPr>
                                  </m:ctrlPr>
                                </m:sSubPr>
                                <m:e>
                                  <m:r>
                                    <a:rPr lang="en-US" sz="2400" i="1">
                                      <a:latin typeface="Cambria Math"/>
                                    </a:rPr>
                                    <m:t>𝑧</m:t>
                                  </m:r>
                                </m:e>
                                <m:sub>
                                  <m:r>
                                    <a:rPr lang="en-US" sz="2400" i="1">
                                      <a:latin typeface="Cambria Math"/>
                                    </a:rPr>
                                    <m:t>01</m:t>
                                  </m:r>
                                </m:sub>
                              </m:sSub>
                            </m:e>
                            <m:e>
                              <m:sSub>
                                <m:sSubPr>
                                  <m:ctrlPr>
                                    <a:rPr lang="en-US" sz="2400" i="1">
                                      <a:latin typeface="Cambria Math"/>
                                    </a:rPr>
                                  </m:ctrlPr>
                                </m:sSubPr>
                                <m:e>
                                  <m:r>
                                    <a:rPr lang="en-US" sz="2400" i="1">
                                      <a:latin typeface="Cambria Math"/>
                                    </a:rPr>
                                    <m:t>𝑧</m:t>
                                  </m:r>
                                </m:e>
                                <m:sub>
                                  <m:r>
                                    <a:rPr lang="en-US" sz="2400" i="1">
                                      <a:latin typeface="Cambria Math"/>
                                    </a:rPr>
                                    <m:t>02</m:t>
                                  </m:r>
                                </m:sub>
                              </m:sSub>
                            </m:e>
                          </m:mr>
                          <m:mr>
                            <m:e>
                              <m:sSub>
                                <m:sSubPr>
                                  <m:ctrlPr>
                                    <a:rPr lang="en-US" sz="2400" i="1">
                                      <a:latin typeface="Cambria Math"/>
                                    </a:rPr>
                                  </m:ctrlPr>
                                </m:sSubPr>
                                <m:e>
                                  <m:r>
                                    <a:rPr lang="en-US" sz="2400" i="1">
                                      <a:latin typeface="Cambria Math"/>
                                    </a:rPr>
                                    <m:t>𝑧</m:t>
                                  </m:r>
                                </m:e>
                                <m:sub>
                                  <m:r>
                                    <a:rPr lang="en-US" sz="2400" i="1">
                                      <a:latin typeface="Cambria Math"/>
                                    </a:rPr>
                                    <m:t>10</m:t>
                                  </m:r>
                                </m:sub>
                              </m:sSub>
                            </m:e>
                            <m:e>
                              <m:sSub>
                                <m:sSubPr>
                                  <m:ctrlPr>
                                    <a:rPr lang="en-US" sz="2400" i="1">
                                      <a:latin typeface="Cambria Math"/>
                                    </a:rPr>
                                  </m:ctrlPr>
                                </m:sSubPr>
                                <m:e>
                                  <m:r>
                                    <a:rPr lang="en-US" sz="2400" i="1">
                                      <a:latin typeface="Cambria Math"/>
                                    </a:rPr>
                                    <m:t>𝑧</m:t>
                                  </m:r>
                                </m:e>
                                <m:sub>
                                  <m:r>
                                    <a:rPr lang="en-US" sz="2400" i="1">
                                      <a:latin typeface="Cambria Math"/>
                                    </a:rPr>
                                    <m:t>11</m:t>
                                  </m:r>
                                </m:sub>
                              </m:sSub>
                            </m:e>
                            <m:e>
                              <m:sSub>
                                <m:sSubPr>
                                  <m:ctrlPr>
                                    <a:rPr lang="en-US" sz="2400" i="1">
                                      <a:latin typeface="Cambria Math"/>
                                    </a:rPr>
                                  </m:ctrlPr>
                                </m:sSubPr>
                                <m:e>
                                  <m:r>
                                    <a:rPr lang="en-US" sz="2400" i="1">
                                      <a:latin typeface="Cambria Math"/>
                                    </a:rPr>
                                    <m:t>𝑧</m:t>
                                  </m:r>
                                </m:e>
                                <m:sub>
                                  <m:r>
                                    <a:rPr lang="en-US" sz="2400" i="1">
                                      <a:latin typeface="Cambria Math"/>
                                    </a:rPr>
                                    <m:t>02</m:t>
                                  </m:r>
                                </m:sub>
                              </m:sSub>
                            </m:e>
                          </m:mr>
                          <m:mr>
                            <m:e>
                              <m:sSub>
                                <m:sSubPr>
                                  <m:ctrlPr>
                                    <a:rPr lang="en-US" sz="2400" i="1">
                                      <a:latin typeface="Cambria Math"/>
                                    </a:rPr>
                                  </m:ctrlPr>
                                </m:sSubPr>
                                <m:e>
                                  <m:r>
                                    <a:rPr lang="en-US" sz="2400" i="1">
                                      <a:latin typeface="Cambria Math"/>
                                    </a:rPr>
                                    <m:t>𝑧</m:t>
                                  </m:r>
                                </m:e>
                                <m:sub>
                                  <m:r>
                                    <a:rPr lang="en-US" sz="2400" i="1">
                                      <a:latin typeface="Cambria Math"/>
                                    </a:rPr>
                                    <m:t>20</m:t>
                                  </m:r>
                                </m:sub>
                              </m:sSub>
                            </m:e>
                            <m:e>
                              <m:sSub>
                                <m:sSubPr>
                                  <m:ctrlPr>
                                    <a:rPr lang="en-US" sz="2400" i="1">
                                      <a:latin typeface="Cambria Math"/>
                                    </a:rPr>
                                  </m:ctrlPr>
                                </m:sSubPr>
                                <m:e>
                                  <m:r>
                                    <a:rPr lang="en-US" sz="2400" i="1">
                                      <a:latin typeface="Cambria Math"/>
                                    </a:rPr>
                                    <m:t>𝑧</m:t>
                                  </m:r>
                                </m:e>
                                <m:sub>
                                  <m:r>
                                    <a:rPr lang="en-US" sz="2400" i="1">
                                      <a:latin typeface="Cambria Math"/>
                                    </a:rPr>
                                    <m:t>21</m:t>
                                  </m:r>
                                </m:sub>
                              </m:sSub>
                            </m:e>
                            <m:e>
                              <m:sSub>
                                <m:sSubPr>
                                  <m:ctrlPr>
                                    <a:rPr lang="en-US" sz="2400" i="1">
                                      <a:latin typeface="Cambria Math"/>
                                    </a:rPr>
                                  </m:ctrlPr>
                                </m:sSubPr>
                                <m:e>
                                  <m:r>
                                    <a:rPr lang="en-US" sz="2400" i="1">
                                      <a:latin typeface="Cambria Math"/>
                                    </a:rPr>
                                    <m:t>𝑧</m:t>
                                  </m:r>
                                </m:e>
                                <m:sub>
                                  <m:r>
                                    <a:rPr lang="en-US" sz="2400" i="1">
                                      <a:latin typeface="Cambria Math"/>
                                    </a:rPr>
                                    <m:t>22</m:t>
                                  </m:r>
                                </m:sub>
                              </m:sSub>
                            </m:e>
                          </m:mr>
                        </m:m>
                      </m:e>
                    </m:d>
                    <m:r>
                      <a:rPr lang="en-US" sz="2400" i="1">
                        <a:latin typeface="Cambria Math"/>
                      </a:rPr>
                      <m:t>∙</m:t>
                    </m:r>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𝐼</m:t>
                                  </m:r>
                                </m:e>
                                <m:sub>
                                  <m:r>
                                    <a:rPr lang="en-US" sz="2400" i="1">
                                      <a:latin typeface="Cambria Math"/>
                                    </a:rPr>
                                    <m:t>0</m:t>
                                  </m:r>
                                </m:sub>
                              </m:sSub>
                            </m:e>
                          </m:mr>
                          <m:mr>
                            <m:e>
                              <m:sSub>
                                <m:sSubPr>
                                  <m:ctrlPr>
                                    <a:rPr lang="en-US" sz="2400" i="1">
                                      <a:latin typeface="Cambria Math"/>
                                    </a:rPr>
                                  </m:ctrlPr>
                                </m:sSubPr>
                                <m:e>
                                  <m:r>
                                    <a:rPr lang="en-US" sz="2400" i="1">
                                      <a:latin typeface="Cambria Math"/>
                                    </a:rPr>
                                    <m:t>𝐼</m:t>
                                  </m:r>
                                </m:e>
                                <m:sub>
                                  <m:r>
                                    <a:rPr lang="en-US" sz="2400" i="1">
                                      <a:latin typeface="Cambria Math"/>
                                    </a:rPr>
                                    <m:t>1</m:t>
                                  </m:r>
                                </m:sub>
                              </m:sSub>
                            </m:e>
                          </m:mr>
                          <m:mr>
                            <m:e>
                              <m:sSub>
                                <m:sSubPr>
                                  <m:ctrlPr>
                                    <a:rPr lang="en-US" sz="2400" i="1">
                                      <a:latin typeface="Cambria Math"/>
                                    </a:rPr>
                                  </m:ctrlPr>
                                </m:sSubPr>
                                <m:e>
                                  <m:r>
                                    <a:rPr lang="en-US" sz="2400" i="1">
                                      <a:latin typeface="Cambria Math"/>
                                    </a:rPr>
                                    <m:t>𝐼</m:t>
                                  </m:r>
                                </m:e>
                                <m:sub>
                                  <m:r>
                                    <a:rPr lang="en-US" sz="2400" i="1">
                                      <a:latin typeface="Cambria Math"/>
                                    </a:rPr>
                                    <m:t>2</m:t>
                                  </m:r>
                                </m:sub>
                              </m:sSub>
                            </m:e>
                          </m:mr>
                        </m:m>
                      </m:e>
                    </m:d>
                  </m:oMath>
                </a14:m>
                <a:r>
                  <a:rPr lang="en-US" sz="2400" dirty="0" smtClean="0"/>
                  <a:t>	</a:t>
                </a:r>
                <a:r>
                  <a:rPr lang="en-US" sz="2400" dirty="0" smtClean="0">
                    <a:latin typeface="Times New Roman" pitchFamily="18" charset="0"/>
                    <a:cs typeface="Times New Roman" pitchFamily="18" charset="0"/>
                  </a:rPr>
                  <a:t>(50)   </a:t>
                </a:r>
                <a:endParaRPr lang="en-US" sz="2400" dirty="0">
                  <a:latin typeface="Times New Roman" pitchFamily="18" charset="0"/>
                  <a:cs typeface="Times New Roman" pitchFamily="18" charset="0"/>
                </a:endParaRPr>
              </a:p>
            </p:txBody>
          </p:sp>
        </mc:Choice>
        <mc:Fallback xmlns="">
          <p:sp>
            <p:nvSpPr>
              <p:cNvPr id="4" name="Rectangle 3"/>
              <p:cNvSpPr>
                <a:spLocks noRot="1" noChangeAspect="1" noMove="1" noResize="1" noEditPoints="1" noAdjustHandles="1" noChangeArrowheads="1" noChangeShapeType="1" noTextEdit="1"/>
              </p:cNvSpPr>
              <p:nvPr/>
            </p:nvSpPr>
            <p:spPr>
              <a:xfrm>
                <a:off x="76200" y="2265399"/>
                <a:ext cx="8915400" cy="1316258"/>
              </a:xfrm>
              <a:prstGeom prst="rect">
                <a:avLst/>
              </a:prstGeom>
              <a:blipFill rotWithShape="1">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980506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762000"/>
            <a:ext cx="9144000" cy="1569660"/>
          </a:xfrm>
          <a:prstGeom prst="rect">
            <a:avLst/>
          </a:prstGeom>
          <a:noFill/>
        </p:spPr>
        <p:txBody>
          <a:bodyPr wrap="square" rtlCol="0">
            <a:spAutoFit/>
          </a:bodyPr>
          <a:lstStyle/>
          <a:p>
            <a:pPr marL="342900" indent="-342900"/>
            <a:r>
              <a:rPr lang="en-US" sz="2800" dirty="0" smtClean="0"/>
              <a:t>	</a:t>
            </a:r>
            <a:r>
              <a:rPr lang="en-US" sz="2800" dirty="0" smtClean="0">
                <a:latin typeface="Times New Roman" pitchFamily="18" charset="0"/>
                <a:cs typeface="Times New Roman" pitchFamily="18" charset="0"/>
              </a:rPr>
              <a:t>Sequence Impedances</a:t>
            </a:r>
          </a:p>
          <a:p>
            <a:pPr marL="342900" indent="-342900">
              <a:buFont typeface="Arial" pitchFamily="34" charset="0"/>
              <a:buChar char="•"/>
            </a:pPr>
            <a:endParaRPr lang="en-US" sz="2800" dirty="0" smtClean="0">
              <a:latin typeface="Times New Roman" pitchFamily="18" charset="0"/>
              <a:cs typeface="Times New Roman" pitchFamily="18" charset="0"/>
            </a:endParaRPr>
          </a:p>
          <a:p>
            <a:pPr marL="342900" indent="-342900">
              <a:buFont typeface="Arial" pitchFamily="34" charset="0"/>
              <a:buChar char="•"/>
            </a:pPr>
            <a:r>
              <a:rPr lang="en-US" sz="2000" b="1" dirty="0" smtClean="0">
                <a:solidFill>
                  <a:srgbClr val="FF0000"/>
                </a:solidFill>
              </a:rPr>
              <a:t>&lt;Kevin’s example of sequential components not being equal to phase components. In any commercial tool, often diagonal components are ignored&gt;</a:t>
            </a:r>
            <a:endParaRPr lang="en-US" sz="2000" b="1" dirty="0">
              <a:solidFill>
                <a:srgbClr val="FF0000"/>
              </a:solidFill>
            </a:endParaRPr>
          </a:p>
        </p:txBody>
      </p:sp>
      <p:sp>
        <p:nvSpPr>
          <p:cNvPr id="3" name="TextBox 2"/>
          <p:cNvSpPr txBox="1"/>
          <p:nvPr/>
        </p:nvSpPr>
        <p:spPr>
          <a:xfrm>
            <a:off x="0" y="0"/>
            <a:ext cx="9144000" cy="584775"/>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Series impedance of Overhead Lines (</a:t>
            </a:r>
            <a:r>
              <a:rPr lang="en-US" sz="3200" dirty="0" err="1" smtClean="0">
                <a:latin typeface="Times New Roman" pitchFamily="18" charset="0"/>
                <a:cs typeface="Times New Roman" pitchFamily="18" charset="0"/>
              </a:rPr>
              <a:t>Contd</a:t>
            </a:r>
            <a:r>
              <a:rPr lang="en-US" sz="3200" dirty="0" smtClean="0">
                <a:latin typeface="Times New Roman" pitchFamily="18" charset="0"/>
                <a:cs typeface="Times New Roman" pitchFamily="18" charset="0"/>
              </a:rPr>
              <a:t>…)</a:t>
            </a:r>
          </a:p>
        </p:txBody>
      </p:sp>
    </p:spTree>
    <p:extLst>
      <p:ext uri="{BB962C8B-B14F-4D97-AF65-F5344CB8AC3E}">
        <p14:creationId xmlns:p14="http://schemas.microsoft.com/office/powerpoint/2010/main" val="102635966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762000"/>
            <a:ext cx="9144000" cy="6001643"/>
          </a:xfrm>
          <a:prstGeom prst="rect">
            <a:avLst/>
          </a:prstGeom>
          <a:noFill/>
        </p:spPr>
        <p:txBody>
          <a:bodyPr wrap="square" rtlCol="0">
            <a:spAutoFit/>
          </a:bodyPr>
          <a:lstStyle/>
          <a:p>
            <a:pPr marL="342900" indent="-342900"/>
            <a:r>
              <a:rPr lang="en-US" sz="2800" dirty="0" smtClean="0"/>
              <a:t>	</a:t>
            </a:r>
            <a:r>
              <a:rPr lang="en-US" sz="2800" dirty="0" smtClean="0">
                <a:latin typeface="Times New Roman" pitchFamily="18" charset="0"/>
                <a:cs typeface="Times New Roman" pitchFamily="18" charset="0"/>
              </a:rPr>
              <a:t>Sequence Impedances</a:t>
            </a:r>
          </a:p>
          <a:p>
            <a:pPr marL="342900" indent="-342900">
              <a:buFont typeface="Arial" pitchFamily="34" charset="0"/>
              <a:buChar char="•"/>
            </a:pPr>
            <a:endParaRPr lang="en-US" sz="2000" dirty="0" smtClean="0"/>
          </a:p>
          <a:p>
            <a:pPr marL="342900" indent="-342900">
              <a:buFont typeface="Wingdings" pitchFamily="2" charset="2"/>
              <a:buChar char="Ø"/>
            </a:pPr>
            <a:r>
              <a:rPr lang="en-US" sz="2400" dirty="0" smtClean="0">
                <a:latin typeface="Times New Roman" pitchFamily="18" charset="0"/>
                <a:cs typeface="Times New Roman" pitchFamily="18" charset="0"/>
              </a:rPr>
              <a:t>The off-diagonal terms of Equation (49) represent the mutual coupling between sequences. </a:t>
            </a:r>
          </a:p>
          <a:p>
            <a:pPr marL="342900" indent="-342900">
              <a:buFont typeface="Wingdings" pitchFamily="2" charset="2"/>
              <a:buChar char="Ø"/>
            </a:pPr>
            <a:endParaRPr lang="en-US" sz="2400" dirty="0" smtClean="0">
              <a:latin typeface="Times New Roman" pitchFamily="18" charset="0"/>
              <a:cs typeface="Times New Roman" pitchFamily="18" charset="0"/>
            </a:endParaRPr>
          </a:p>
          <a:p>
            <a:pPr marL="342900" indent="-342900">
              <a:buFont typeface="Wingdings" pitchFamily="2" charset="2"/>
              <a:buChar char="Ø"/>
            </a:pPr>
            <a:r>
              <a:rPr lang="en-US" sz="2400" dirty="0" smtClean="0">
                <a:latin typeface="Times New Roman" pitchFamily="18" charset="0"/>
                <a:cs typeface="Times New Roman" pitchFamily="18" charset="0"/>
              </a:rPr>
              <a:t>If the lines were transposed, these off-diagonal terms would be zero. This will generally be true for off-diagonal terms.</a:t>
            </a:r>
          </a:p>
          <a:p>
            <a:pPr marL="342900" indent="-342900">
              <a:buFont typeface="Wingdings" pitchFamily="2" charset="2"/>
              <a:buChar char="Ø"/>
            </a:pPr>
            <a:endParaRPr lang="en-US" sz="2400" dirty="0" smtClean="0">
              <a:latin typeface="Times New Roman" pitchFamily="18" charset="0"/>
              <a:cs typeface="Times New Roman" pitchFamily="18" charset="0"/>
            </a:endParaRPr>
          </a:p>
          <a:p>
            <a:pPr marL="342900" indent="-342900">
              <a:buFont typeface="Wingdings" pitchFamily="2" charset="2"/>
              <a:buChar char="Ø"/>
            </a:pPr>
            <a:r>
              <a:rPr lang="en-US" sz="2400" dirty="0" smtClean="0">
                <a:latin typeface="Times New Roman" pitchFamily="18" charset="0"/>
                <a:cs typeface="Times New Roman" pitchFamily="18" charset="0"/>
              </a:rPr>
              <a:t>For transposed lines, the phase impedance matrix is modified so the three diagonal terms are equal, and all of the off-diagonal terms are equal. </a:t>
            </a:r>
          </a:p>
          <a:p>
            <a:pPr marL="342900" indent="-342900">
              <a:buFont typeface="Wingdings" pitchFamily="2" charset="2"/>
              <a:buChar char="Ø"/>
            </a:pPr>
            <a:endParaRPr lang="en-US" sz="2400" dirty="0" smtClean="0">
              <a:latin typeface="Times New Roman" pitchFamily="18" charset="0"/>
              <a:cs typeface="Times New Roman" pitchFamily="18" charset="0"/>
            </a:endParaRPr>
          </a:p>
          <a:p>
            <a:pPr marL="342900" indent="-342900">
              <a:buFont typeface="Wingdings" pitchFamily="2" charset="2"/>
              <a:buChar char="Ø"/>
            </a:pPr>
            <a:r>
              <a:rPr lang="en-US" sz="2400" dirty="0" smtClean="0">
                <a:latin typeface="Times New Roman" pitchFamily="18" charset="0"/>
                <a:cs typeface="Times New Roman" pitchFamily="18" charset="0"/>
              </a:rPr>
              <a:t>Usually, the procedure is to set the three diagonal terms of the phase impedance matrix equal to the average of the diagonal terms of Equation (41) and the off-diagonal terms equal to the average of the off-diagonal terms of Equation (41).</a:t>
            </a:r>
            <a:endParaRPr lang="en-US" sz="2400" dirty="0">
              <a:latin typeface="Times New Roman" pitchFamily="18" charset="0"/>
              <a:cs typeface="Times New Roman" pitchFamily="18" charset="0"/>
            </a:endParaRPr>
          </a:p>
        </p:txBody>
      </p:sp>
      <p:sp>
        <p:nvSpPr>
          <p:cNvPr id="3" name="TextBox 2"/>
          <p:cNvSpPr txBox="1"/>
          <p:nvPr/>
        </p:nvSpPr>
        <p:spPr>
          <a:xfrm>
            <a:off x="0" y="0"/>
            <a:ext cx="9144000" cy="584775"/>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Series impedance of Overhead Lines (</a:t>
            </a:r>
            <a:r>
              <a:rPr lang="en-US" sz="3200" dirty="0" err="1" smtClean="0">
                <a:latin typeface="Times New Roman" pitchFamily="18" charset="0"/>
                <a:cs typeface="Times New Roman" pitchFamily="18" charset="0"/>
              </a:rPr>
              <a:t>Contd</a:t>
            </a:r>
            <a:r>
              <a:rPr lang="en-US" sz="3200" dirty="0" smtClean="0">
                <a:latin typeface="Times New Roman" pitchFamily="18" charset="0"/>
                <a:cs typeface="Times New Roman" pitchFamily="18" charset="0"/>
              </a:rPr>
              <a:t>…)</a:t>
            </a:r>
          </a:p>
        </p:txBody>
      </p:sp>
    </p:spTree>
    <p:extLst>
      <p:ext uri="{BB962C8B-B14F-4D97-AF65-F5344CB8AC3E}">
        <p14:creationId xmlns:p14="http://schemas.microsoft.com/office/powerpoint/2010/main" val="580019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762000"/>
            <a:ext cx="9144000" cy="523220"/>
          </a:xfrm>
          <a:prstGeom prst="rect">
            <a:avLst/>
          </a:prstGeom>
          <a:noFill/>
        </p:spPr>
        <p:txBody>
          <a:bodyPr wrap="square" rtlCol="0">
            <a:spAutoFit/>
          </a:bodyPr>
          <a:lstStyle/>
          <a:p>
            <a:pPr marL="342900" indent="-342900"/>
            <a:r>
              <a:rPr lang="en-US" sz="2800" dirty="0" smtClean="0"/>
              <a:t>	</a:t>
            </a:r>
            <a:r>
              <a:rPr lang="en-US" sz="2800" dirty="0" smtClean="0">
                <a:latin typeface="Times New Roman" pitchFamily="18" charset="0"/>
                <a:cs typeface="Times New Roman" pitchFamily="18" charset="0"/>
              </a:rPr>
              <a:t>Sequence Impedances for transposed lines</a:t>
            </a:r>
          </a:p>
        </p:txBody>
      </p:sp>
      <p:sp>
        <p:nvSpPr>
          <p:cNvPr id="3" name="TextBox 2"/>
          <p:cNvSpPr txBox="1"/>
          <p:nvPr/>
        </p:nvSpPr>
        <p:spPr>
          <a:xfrm>
            <a:off x="0" y="0"/>
            <a:ext cx="9144000" cy="584775"/>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Series impedance of Overhead Lines (</a:t>
            </a:r>
            <a:r>
              <a:rPr lang="en-US" sz="3200" dirty="0" err="1" smtClean="0">
                <a:latin typeface="Times New Roman" pitchFamily="18" charset="0"/>
                <a:cs typeface="Times New Roman" pitchFamily="18" charset="0"/>
              </a:rPr>
              <a:t>Contd</a:t>
            </a:r>
            <a:r>
              <a:rPr lang="en-US" sz="3200" dirty="0" smtClean="0">
                <a:latin typeface="Times New Roman" pitchFamily="18" charset="0"/>
                <a:cs typeface="Times New Roman" pitchFamily="18" charset="0"/>
              </a:rPr>
              <a:t>…)</a:t>
            </a:r>
          </a:p>
        </p:txBody>
      </p:sp>
      <mc:AlternateContent xmlns:mc="http://schemas.openxmlformats.org/markup-compatibility/2006" xmlns:a14="http://schemas.microsoft.com/office/drawing/2010/main">
        <mc:Choice Requires="a14">
          <p:sp>
            <p:nvSpPr>
              <p:cNvPr id="4" name="Rectangle 3"/>
              <p:cNvSpPr/>
              <p:nvPr/>
            </p:nvSpPr>
            <p:spPr>
              <a:xfrm>
                <a:off x="304800" y="2158316"/>
                <a:ext cx="9144000" cy="4699684"/>
              </a:xfrm>
              <a:prstGeom prst="rect">
                <a:avLst/>
              </a:prstGeom>
            </p:spPr>
            <p:txBody>
              <a:bodyPr wrap="square">
                <a:spAutoFit/>
              </a:bodyPr>
              <a:lstStyle/>
              <a:p>
                <a:pPr algn="ctr"/>
                <a14:m>
                  <m:oMath xmlns:m="http://schemas.openxmlformats.org/officeDocument/2006/math">
                    <m:sSub>
                      <m:sSubPr>
                        <m:ctrlPr>
                          <a:rPr lang="en-US" sz="2400" i="1">
                            <a:latin typeface="Cambria Math"/>
                          </a:rPr>
                        </m:ctrlPr>
                      </m:sSubPr>
                      <m:e>
                        <m:r>
                          <a:rPr lang="en-US" sz="2400" i="1">
                            <a:latin typeface="Cambria Math"/>
                          </a:rPr>
                          <m:t>𝑧</m:t>
                        </m:r>
                      </m:e>
                      <m:sub>
                        <m:r>
                          <a:rPr lang="en-US" sz="2400" i="1">
                            <a:latin typeface="Cambria Math"/>
                          </a:rPr>
                          <m:t>𝑠</m:t>
                        </m:r>
                      </m:sub>
                    </m:sSub>
                    <m:r>
                      <a:rPr lang="en-US" sz="2400" i="1">
                        <a:latin typeface="Cambria Math"/>
                      </a:rPr>
                      <m:t>=</m:t>
                    </m:r>
                    <m:f>
                      <m:fPr>
                        <m:ctrlPr>
                          <a:rPr lang="en-US" sz="2400" i="1">
                            <a:latin typeface="Cambria Math"/>
                          </a:rPr>
                        </m:ctrlPr>
                      </m:fPr>
                      <m:num>
                        <m:r>
                          <a:rPr lang="en-US" sz="2400" i="1">
                            <a:latin typeface="Cambria Math"/>
                          </a:rPr>
                          <m:t>1</m:t>
                        </m:r>
                      </m:num>
                      <m:den>
                        <m:r>
                          <a:rPr lang="en-US" sz="2400" i="1">
                            <a:latin typeface="Cambria Math"/>
                          </a:rPr>
                          <m:t>3</m:t>
                        </m:r>
                      </m:den>
                    </m:f>
                    <m:r>
                      <a:rPr lang="en-US" sz="2400" i="1">
                        <a:latin typeface="Cambria Math"/>
                      </a:rPr>
                      <m:t>∙</m:t>
                    </m:r>
                    <m:d>
                      <m:dPr>
                        <m:ctrlPr>
                          <a:rPr lang="en-US" sz="2400" i="1">
                            <a:latin typeface="Cambria Math"/>
                          </a:rPr>
                        </m:ctrlPr>
                      </m:dPr>
                      <m:e>
                        <m:sSub>
                          <m:sSubPr>
                            <m:ctrlPr>
                              <a:rPr lang="en-US" sz="2400" i="1">
                                <a:latin typeface="Cambria Math"/>
                              </a:rPr>
                            </m:ctrlPr>
                          </m:sSubPr>
                          <m:e>
                            <m:r>
                              <a:rPr lang="en-US" sz="2400" i="1">
                                <a:latin typeface="Cambria Math"/>
                              </a:rPr>
                              <m:t>𝑧</m:t>
                            </m:r>
                          </m:e>
                          <m:sub>
                            <m:r>
                              <a:rPr lang="en-US" sz="2400" i="1">
                                <a:latin typeface="Cambria Math"/>
                              </a:rPr>
                              <m:t>𝑎𝑎</m:t>
                            </m:r>
                          </m:sub>
                        </m:sSub>
                        <m:r>
                          <a:rPr lang="en-US" sz="2400" i="1">
                            <a:latin typeface="Cambria Math"/>
                          </a:rPr>
                          <m:t>+</m:t>
                        </m:r>
                        <m:sSub>
                          <m:sSubPr>
                            <m:ctrlPr>
                              <a:rPr lang="en-US" sz="2400" i="1">
                                <a:latin typeface="Cambria Math"/>
                              </a:rPr>
                            </m:ctrlPr>
                          </m:sSubPr>
                          <m:e>
                            <m:r>
                              <a:rPr lang="en-US" sz="2400" i="1">
                                <a:latin typeface="Cambria Math"/>
                              </a:rPr>
                              <m:t>𝑧</m:t>
                            </m:r>
                          </m:e>
                          <m:sub>
                            <m:r>
                              <a:rPr lang="en-US" sz="2400" i="1">
                                <a:latin typeface="Cambria Math"/>
                              </a:rPr>
                              <m:t>𝑏𝑏</m:t>
                            </m:r>
                          </m:sub>
                        </m:sSub>
                        <m:r>
                          <a:rPr lang="en-US" sz="2400" i="1">
                            <a:latin typeface="Cambria Math"/>
                          </a:rPr>
                          <m:t>+</m:t>
                        </m:r>
                        <m:sSub>
                          <m:sSubPr>
                            <m:ctrlPr>
                              <a:rPr lang="en-US" sz="2400" i="1">
                                <a:latin typeface="Cambria Math"/>
                              </a:rPr>
                            </m:ctrlPr>
                          </m:sSubPr>
                          <m:e>
                            <m:r>
                              <a:rPr lang="en-US" sz="2400" i="1">
                                <a:latin typeface="Cambria Math"/>
                              </a:rPr>
                              <m:t>𝑧</m:t>
                            </m:r>
                          </m:e>
                          <m:sub>
                            <m:r>
                              <a:rPr lang="en-US" sz="2400" i="1">
                                <a:latin typeface="Cambria Math"/>
                              </a:rPr>
                              <m:t>𝑐𝑐</m:t>
                            </m:r>
                          </m:sub>
                        </m:sSub>
                      </m:e>
                    </m:d>
                  </m:oMath>
                </a14:m>
                <a:r>
                  <a:rPr lang="en-US" sz="2400" dirty="0"/>
                  <a:t>  	</a:t>
                </a:r>
                <a:r>
                  <a:rPr lang="en-US" sz="2400" dirty="0" smtClean="0">
                    <a:latin typeface="Times New Roman" pitchFamily="18" charset="0"/>
                    <a:cs typeface="Times New Roman" pitchFamily="18" charset="0"/>
                  </a:rPr>
                  <a:t>Ω/mile		(51)</a:t>
                </a:r>
                <a:endParaRPr lang="en-US" sz="2400" dirty="0">
                  <a:latin typeface="Times New Roman" pitchFamily="18" charset="0"/>
                  <a:cs typeface="Times New Roman" pitchFamily="18" charset="0"/>
                </a:endParaRPr>
              </a:p>
              <a:p>
                <a:pPr algn="ctr"/>
                <a:r>
                  <a:rPr lang="en-US" sz="2400" dirty="0"/>
                  <a:t> </a:t>
                </a:r>
              </a:p>
              <a:p>
                <a:pPr algn="ctr"/>
                <a14:m>
                  <m:oMath xmlns:m="http://schemas.openxmlformats.org/officeDocument/2006/math">
                    <m:sSub>
                      <m:sSubPr>
                        <m:ctrlPr>
                          <a:rPr lang="en-US" sz="2400" i="1">
                            <a:latin typeface="Cambria Math"/>
                          </a:rPr>
                        </m:ctrlPr>
                      </m:sSubPr>
                      <m:e>
                        <m:r>
                          <a:rPr lang="en-US" sz="2400" i="1">
                            <a:latin typeface="Cambria Math"/>
                          </a:rPr>
                          <m:t>𝑧</m:t>
                        </m:r>
                      </m:e>
                      <m:sub>
                        <m:r>
                          <a:rPr lang="en-US" sz="2400" i="1">
                            <a:latin typeface="Cambria Math"/>
                          </a:rPr>
                          <m:t>𝑚</m:t>
                        </m:r>
                      </m:sub>
                    </m:sSub>
                    <m:r>
                      <a:rPr lang="en-US" sz="2400" i="1">
                        <a:latin typeface="Cambria Math"/>
                      </a:rPr>
                      <m:t>=</m:t>
                    </m:r>
                    <m:f>
                      <m:fPr>
                        <m:ctrlPr>
                          <a:rPr lang="en-US" sz="2400" i="1">
                            <a:latin typeface="Cambria Math"/>
                          </a:rPr>
                        </m:ctrlPr>
                      </m:fPr>
                      <m:num>
                        <m:r>
                          <a:rPr lang="en-US" sz="2400" i="1">
                            <a:latin typeface="Cambria Math"/>
                          </a:rPr>
                          <m:t>1</m:t>
                        </m:r>
                      </m:num>
                      <m:den>
                        <m:r>
                          <a:rPr lang="en-US" sz="2400" i="1">
                            <a:latin typeface="Cambria Math"/>
                          </a:rPr>
                          <m:t>3</m:t>
                        </m:r>
                      </m:den>
                    </m:f>
                    <m:r>
                      <a:rPr lang="en-US" sz="2400" i="1">
                        <a:latin typeface="Cambria Math"/>
                      </a:rPr>
                      <m:t>∙</m:t>
                    </m:r>
                    <m:d>
                      <m:dPr>
                        <m:ctrlPr>
                          <a:rPr lang="en-US" sz="2400" i="1">
                            <a:latin typeface="Cambria Math"/>
                          </a:rPr>
                        </m:ctrlPr>
                      </m:dPr>
                      <m:e>
                        <m:sSub>
                          <m:sSubPr>
                            <m:ctrlPr>
                              <a:rPr lang="en-US" sz="2400" i="1">
                                <a:latin typeface="Cambria Math"/>
                              </a:rPr>
                            </m:ctrlPr>
                          </m:sSubPr>
                          <m:e>
                            <m:r>
                              <a:rPr lang="en-US" sz="2400" i="1">
                                <a:latin typeface="Cambria Math"/>
                              </a:rPr>
                              <m:t>𝑧</m:t>
                            </m:r>
                          </m:e>
                          <m:sub>
                            <m:r>
                              <a:rPr lang="en-US" sz="2400" i="1">
                                <a:latin typeface="Cambria Math"/>
                              </a:rPr>
                              <m:t>𝑎𝑏</m:t>
                            </m:r>
                          </m:sub>
                        </m:sSub>
                        <m:r>
                          <a:rPr lang="en-US" sz="2400" i="1">
                            <a:latin typeface="Cambria Math"/>
                          </a:rPr>
                          <m:t>+</m:t>
                        </m:r>
                        <m:sSub>
                          <m:sSubPr>
                            <m:ctrlPr>
                              <a:rPr lang="en-US" sz="2400" i="1">
                                <a:latin typeface="Cambria Math"/>
                              </a:rPr>
                            </m:ctrlPr>
                          </m:sSubPr>
                          <m:e>
                            <m:r>
                              <a:rPr lang="en-US" sz="2400" i="1">
                                <a:latin typeface="Cambria Math"/>
                              </a:rPr>
                              <m:t>𝑧</m:t>
                            </m:r>
                          </m:e>
                          <m:sub>
                            <m:r>
                              <a:rPr lang="en-US" sz="2400" i="1">
                                <a:latin typeface="Cambria Math"/>
                              </a:rPr>
                              <m:t>𝑏𝑐</m:t>
                            </m:r>
                          </m:sub>
                        </m:sSub>
                        <m:r>
                          <a:rPr lang="en-US" sz="2400" i="1">
                            <a:latin typeface="Cambria Math"/>
                          </a:rPr>
                          <m:t>+</m:t>
                        </m:r>
                        <m:sSub>
                          <m:sSubPr>
                            <m:ctrlPr>
                              <a:rPr lang="en-US" sz="2400" i="1">
                                <a:latin typeface="Cambria Math"/>
                              </a:rPr>
                            </m:ctrlPr>
                          </m:sSubPr>
                          <m:e>
                            <m:r>
                              <a:rPr lang="en-US" sz="2400" i="1">
                                <a:latin typeface="Cambria Math"/>
                              </a:rPr>
                              <m:t>𝑧</m:t>
                            </m:r>
                          </m:e>
                          <m:sub>
                            <m:r>
                              <a:rPr lang="en-US" sz="2400" i="1">
                                <a:latin typeface="Cambria Math"/>
                              </a:rPr>
                              <m:t>𝑐𝑎</m:t>
                            </m:r>
                          </m:sub>
                        </m:sSub>
                      </m:e>
                    </m:d>
                  </m:oMath>
                </a14:m>
                <a:r>
                  <a:rPr lang="en-US" sz="2400" dirty="0"/>
                  <a:t> </a:t>
                </a:r>
                <a:r>
                  <a:rPr lang="en-US" sz="2400" dirty="0" smtClean="0"/>
                  <a:t>    </a:t>
                </a:r>
                <a:r>
                  <a:rPr lang="en-US" sz="2400" dirty="0" smtClean="0">
                    <a:latin typeface="Times New Roman" pitchFamily="18" charset="0"/>
                    <a:cs typeface="Times New Roman" pitchFamily="18" charset="0"/>
                  </a:rPr>
                  <a:t>Ω/mile		(52)</a:t>
                </a:r>
                <a:endParaRPr lang="en-US" sz="2400" dirty="0">
                  <a:latin typeface="Times New Roman" pitchFamily="18" charset="0"/>
                  <a:cs typeface="Times New Roman" pitchFamily="18" charset="0"/>
                </a:endParaRPr>
              </a:p>
              <a:p>
                <a:pPr algn="ctr"/>
                <a:endParaRPr lang="en-US" sz="2400" dirty="0" smtClean="0"/>
              </a:p>
              <a:p>
                <a:pPr algn="ctr"/>
                <a:endParaRPr lang="en-US" sz="2400" dirty="0"/>
              </a:p>
              <a:p>
                <a:pPr algn="ctr"/>
                <a:r>
                  <a:rPr lang="en-US" sz="2400" dirty="0"/>
                  <a:t> </a:t>
                </a:r>
              </a:p>
              <a:p>
                <a:pPr algn="ct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𝑧</m:t>
                            </m:r>
                          </m:e>
                          <m:sub>
                            <m:r>
                              <a:rPr lang="en-US" sz="2400" i="1">
                                <a:latin typeface="Cambria Math"/>
                              </a:rPr>
                              <m:t>𝑎𝑏𝑐</m:t>
                            </m:r>
                          </m:sub>
                        </m:sSub>
                      </m:e>
                    </m:d>
                    <m:r>
                      <a:rPr lang="en-US" sz="2400" i="1">
                        <a:latin typeface="Cambria Math"/>
                      </a:rPr>
                      <m:t>=</m:t>
                    </m:r>
                    <m:d>
                      <m:dPr>
                        <m:begChr m:val="["/>
                        <m:endChr m:val="]"/>
                        <m:ctrlPr>
                          <a:rPr lang="en-US" sz="2400" i="1">
                            <a:latin typeface="Cambria Math"/>
                          </a:rPr>
                        </m:ctrlPr>
                      </m:dPr>
                      <m:e>
                        <m:m>
                          <m:mPr>
                            <m:mcs>
                              <m:mc>
                                <m:mcPr>
                                  <m:count m:val="3"/>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𝑧</m:t>
                                  </m:r>
                                </m:e>
                                <m:sub>
                                  <m:r>
                                    <a:rPr lang="en-US" sz="2400" i="1">
                                      <a:latin typeface="Cambria Math"/>
                                    </a:rPr>
                                    <m:t>𝑠</m:t>
                                  </m:r>
                                </m:sub>
                              </m:sSub>
                            </m:e>
                            <m:e>
                              <m:sSub>
                                <m:sSubPr>
                                  <m:ctrlPr>
                                    <a:rPr lang="en-US" sz="2400" i="1">
                                      <a:latin typeface="Cambria Math"/>
                                    </a:rPr>
                                  </m:ctrlPr>
                                </m:sSubPr>
                                <m:e>
                                  <m:r>
                                    <a:rPr lang="en-US" sz="2400" i="1">
                                      <a:latin typeface="Cambria Math"/>
                                    </a:rPr>
                                    <m:t>𝑧</m:t>
                                  </m:r>
                                </m:e>
                                <m:sub>
                                  <m:r>
                                    <a:rPr lang="en-US" sz="2400" i="1">
                                      <a:latin typeface="Cambria Math"/>
                                    </a:rPr>
                                    <m:t>𝑚</m:t>
                                  </m:r>
                                </m:sub>
                              </m:sSub>
                            </m:e>
                            <m:e>
                              <m:sSub>
                                <m:sSubPr>
                                  <m:ctrlPr>
                                    <a:rPr lang="en-US" sz="2400" i="1">
                                      <a:latin typeface="Cambria Math"/>
                                    </a:rPr>
                                  </m:ctrlPr>
                                </m:sSubPr>
                                <m:e>
                                  <m:r>
                                    <a:rPr lang="en-US" sz="2400" i="1">
                                      <a:latin typeface="Cambria Math"/>
                                    </a:rPr>
                                    <m:t>𝑧</m:t>
                                  </m:r>
                                </m:e>
                                <m:sub>
                                  <m:r>
                                    <a:rPr lang="en-US" sz="2400" i="1">
                                      <a:latin typeface="Cambria Math"/>
                                    </a:rPr>
                                    <m:t>𝑚</m:t>
                                  </m:r>
                                </m:sub>
                              </m:sSub>
                            </m:e>
                          </m:mr>
                          <m:mr>
                            <m:e>
                              <m:sSub>
                                <m:sSubPr>
                                  <m:ctrlPr>
                                    <a:rPr lang="en-US" sz="2400" i="1">
                                      <a:latin typeface="Cambria Math"/>
                                    </a:rPr>
                                  </m:ctrlPr>
                                </m:sSubPr>
                                <m:e>
                                  <m:r>
                                    <a:rPr lang="en-US" sz="2400" i="1">
                                      <a:latin typeface="Cambria Math"/>
                                    </a:rPr>
                                    <m:t>𝑧</m:t>
                                  </m:r>
                                </m:e>
                                <m:sub>
                                  <m:r>
                                    <a:rPr lang="en-US" sz="2400" i="1">
                                      <a:latin typeface="Cambria Math"/>
                                    </a:rPr>
                                    <m:t>𝑚</m:t>
                                  </m:r>
                                </m:sub>
                              </m:sSub>
                            </m:e>
                            <m:e>
                              <m:sSub>
                                <m:sSubPr>
                                  <m:ctrlPr>
                                    <a:rPr lang="en-US" sz="2400" i="1">
                                      <a:latin typeface="Cambria Math"/>
                                    </a:rPr>
                                  </m:ctrlPr>
                                </m:sSubPr>
                                <m:e>
                                  <m:r>
                                    <a:rPr lang="en-US" sz="2400" i="1">
                                      <a:latin typeface="Cambria Math"/>
                                    </a:rPr>
                                    <m:t>𝑧</m:t>
                                  </m:r>
                                </m:e>
                                <m:sub>
                                  <m:r>
                                    <a:rPr lang="en-US" sz="2400" i="1">
                                      <a:latin typeface="Cambria Math"/>
                                    </a:rPr>
                                    <m:t>𝑠</m:t>
                                  </m:r>
                                </m:sub>
                              </m:sSub>
                            </m:e>
                            <m:e>
                              <m:sSub>
                                <m:sSubPr>
                                  <m:ctrlPr>
                                    <a:rPr lang="en-US" sz="2400" i="1">
                                      <a:latin typeface="Cambria Math"/>
                                    </a:rPr>
                                  </m:ctrlPr>
                                </m:sSubPr>
                                <m:e>
                                  <m:r>
                                    <a:rPr lang="en-US" sz="2400" i="1">
                                      <a:latin typeface="Cambria Math"/>
                                    </a:rPr>
                                    <m:t>𝑧</m:t>
                                  </m:r>
                                </m:e>
                                <m:sub>
                                  <m:r>
                                    <a:rPr lang="en-US" sz="2400" i="1">
                                      <a:latin typeface="Cambria Math"/>
                                    </a:rPr>
                                    <m:t>𝑚</m:t>
                                  </m:r>
                                </m:sub>
                              </m:sSub>
                            </m:e>
                          </m:mr>
                          <m:mr>
                            <m:e>
                              <m:sSub>
                                <m:sSubPr>
                                  <m:ctrlPr>
                                    <a:rPr lang="en-US" sz="2400" i="1">
                                      <a:latin typeface="Cambria Math"/>
                                    </a:rPr>
                                  </m:ctrlPr>
                                </m:sSubPr>
                                <m:e>
                                  <m:r>
                                    <a:rPr lang="en-US" sz="2400" i="1">
                                      <a:latin typeface="Cambria Math"/>
                                    </a:rPr>
                                    <m:t>𝑧</m:t>
                                  </m:r>
                                </m:e>
                                <m:sub>
                                  <m:r>
                                    <a:rPr lang="en-US" sz="2400" i="1">
                                      <a:latin typeface="Cambria Math"/>
                                    </a:rPr>
                                    <m:t>𝑚</m:t>
                                  </m:r>
                                </m:sub>
                              </m:sSub>
                            </m:e>
                            <m:e>
                              <m:sSub>
                                <m:sSubPr>
                                  <m:ctrlPr>
                                    <a:rPr lang="en-US" sz="2400" i="1">
                                      <a:latin typeface="Cambria Math"/>
                                    </a:rPr>
                                  </m:ctrlPr>
                                </m:sSubPr>
                                <m:e>
                                  <m:r>
                                    <a:rPr lang="en-US" sz="2400" i="1">
                                      <a:latin typeface="Cambria Math"/>
                                    </a:rPr>
                                    <m:t>𝑧</m:t>
                                  </m:r>
                                </m:e>
                                <m:sub>
                                  <m:r>
                                    <a:rPr lang="en-US" sz="2400" i="1">
                                      <a:latin typeface="Cambria Math"/>
                                    </a:rPr>
                                    <m:t>𝑚</m:t>
                                  </m:r>
                                </m:sub>
                              </m:sSub>
                            </m:e>
                            <m:e>
                              <m:sSub>
                                <m:sSubPr>
                                  <m:ctrlPr>
                                    <a:rPr lang="en-US" sz="2400" i="1">
                                      <a:latin typeface="Cambria Math"/>
                                    </a:rPr>
                                  </m:ctrlPr>
                                </m:sSubPr>
                                <m:e>
                                  <m:r>
                                    <a:rPr lang="en-US" sz="2400" i="1">
                                      <a:latin typeface="Cambria Math"/>
                                    </a:rPr>
                                    <m:t>𝑧</m:t>
                                  </m:r>
                                </m:e>
                                <m:sub>
                                  <m:r>
                                    <a:rPr lang="en-US" sz="2400" i="1">
                                      <a:latin typeface="Cambria Math"/>
                                    </a:rPr>
                                    <m:t>𝑠</m:t>
                                  </m:r>
                                </m:sub>
                              </m:sSub>
                            </m:e>
                          </m:mr>
                        </m:m>
                      </m:e>
                    </m:d>
                  </m:oMath>
                </a14:m>
                <a:r>
                  <a:rPr lang="en-US" sz="2400" dirty="0"/>
                  <a:t> 	</a:t>
                </a:r>
                <a:r>
                  <a:rPr lang="en-US" sz="2400" dirty="0" smtClean="0">
                    <a:latin typeface="Times New Roman" pitchFamily="18" charset="0"/>
                    <a:cs typeface="Times New Roman" pitchFamily="18" charset="0"/>
                  </a:rPr>
                  <a:t>Ω/mile		(52)</a:t>
                </a:r>
                <a:endParaRPr lang="en-US" sz="2400" dirty="0">
                  <a:latin typeface="Times New Roman" pitchFamily="18" charset="0"/>
                  <a:cs typeface="Times New Roman" pitchFamily="18" charset="0"/>
                </a:endParaRPr>
              </a:p>
              <a:p>
                <a:pPr algn="ctr"/>
                <a:endParaRPr lang="en-US" sz="2400" dirty="0" smtClean="0"/>
              </a:p>
              <a:p>
                <a:pPr algn="ctr"/>
                <a:endParaRPr lang="en-US" sz="2400" dirty="0"/>
              </a:p>
              <a:p>
                <a:pPr algn="ctr"/>
                <a:r>
                  <a:rPr lang="en-US" sz="2400" dirty="0"/>
                  <a:t> </a:t>
                </a:r>
              </a:p>
            </p:txBody>
          </p:sp>
        </mc:Choice>
        <mc:Fallback xmlns="">
          <p:sp>
            <p:nvSpPr>
              <p:cNvPr id="4" name="Rectangle 3"/>
              <p:cNvSpPr>
                <a:spLocks noRot="1" noChangeAspect="1" noMove="1" noResize="1" noEditPoints="1" noAdjustHandles="1" noChangeArrowheads="1" noChangeShapeType="1" noTextEdit="1"/>
              </p:cNvSpPr>
              <p:nvPr/>
            </p:nvSpPr>
            <p:spPr>
              <a:xfrm>
                <a:off x="304800" y="2158316"/>
                <a:ext cx="9144000" cy="4699684"/>
              </a:xfrm>
              <a:prstGeom prst="rect">
                <a:avLst/>
              </a:prstGeom>
              <a:blipFill rotWithShape="1">
                <a:blip r:embed="rId3"/>
                <a:stretch>
                  <a:fillRect/>
                </a:stretch>
              </a:blipFill>
            </p:spPr>
            <p:txBody>
              <a:bodyPr/>
              <a:lstStyle/>
              <a:p>
                <a:r>
                  <a:rPr lang="en-US">
                    <a:noFill/>
                  </a:rPr>
                  <a:t> </a:t>
                </a:r>
              </a:p>
            </p:txBody>
          </p:sp>
        </mc:Fallback>
      </mc:AlternateContent>
      <p:sp>
        <p:nvSpPr>
          <p:cNvPr id="5" name="TextBox 4"/>
          <p:cNvSpPr txBox="1"/>
          <p:nvPr/>
        </p:nvSpPr>
        <p:spPr>
          <a:xfrm>
            <a:off x="0" y="1600200"/>
            <a:ext cx="5715000" cy="461665"/>
          </a:xfrm>
          <a:prstGeom prst="rect">
            <a:avLst/>
          </a:prstGeom>
          <a:noFill/>
        </p:spPr>
        <p:txBody>
          <a:bodyPr wrap="square" rtlCol="0">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Self and Mutual Impedance defined as:</a:t>
            </a:r>
            <a:endParaRPr lang="en-US" sz="2400" dirty="0">
              <a:latin typeface="Times New Roman" pitchFamily="18" charset="0"/>
              <a:cs typeface="Times New Roman" pitchFamily="18" charset="0"/>
            </a:endParaRPr>
          </a:p>
        </p:txBody>
      </p:sp>
      <p:sp>
        <p:nvSpPr>
          <p:cNvPr id="7" name="TextBox 6"/>
          <p:cNvSpPr txBox="1"/>
          <p:nvPr/>
        </p:nvSpPr>
        <p:spPr>
          <a:xfrm>
            <a:off x="0" y="3897868"/>
            <a:ext cx="4724400" cy="461665"/>
          </a:xfrm>
          <a:prstGeom prst="rect">
            <a:avLst/>
          </a:prstGeom>
          <a:noFill/>
        </p:spPr>
        <p:txBody>
          <a:bodyPr wrap="square" rtlCol="0">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Phase Impedance matrix:</a:t>
            </a:r>
            <a:endParaRPr lang="en-US" sz="2400" dirty="0">
              <a:latin typeface="Times New Roman" pitchFamily="18" charset="0"/>
              <a:cs typeface="Times New Roman" pitchFamily="18" charset="0"/>
            </a:endParaRPr>
          </a:p>
        </p:txBody>
      </p:sp>
    </p:spTree>
    <p:extLst>
      <p:ext uri="{BB962C8B-B14F-4D97-AF65-F5344CB8AC3E}">
        <p14:creationId xmlns:p14="http://schemas.microsoft.com/office/powerpoint/2010/main" val="3853955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0" end="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762000"/>
            <a:ext cx="9144000" cy="523220"/>
          </a:xfrm>
          <a:prstGeom prst="rect">
            <a:avLst/>
          </a:prstGeom>
          <a:noFill/>
        </p:spPr>
        <p:txBody>
          <a:bodyPr wrap="square" rtlCol="0">
            <a:spAutoFit/>
          </a:bodyPr>
          <a:lstStyle/>
          <a:p>
            <a:pPr marL="342900" indent="-342900"/>
            <a:r>
              <a:rPr lang="en-US" sz="2800" dirty="0" smtClean="0"/>
              <a:t>	</a:t>
            </a:r>
            <a:r>
              <a:rPr lang="en-US" sz="2800" dirty="0" smtClean="0">
                <a:latin typeface="Times New Roman" pitchFamily="18" charset="0"/>
                <a:cs typeface="Times New Roman" pitchFamily="18" charset="0"/>
              </a:rPr>
              <a:t>Sequence Impedances for transposed lines</a:t>
            </a:r>
          </a:p>
        </p:txBody>
      </p:sp>
      <p:sp>
        <p:nvSpPr>
          <p:cNvPr id="3" name="TextBox 2"/>
          <p:cNvSpPr txBox="1"/>
          <p:nvPr/>
        </p:nvSpPr>
        <p:spPr>
          <a:xfrm>
            <a:off x="0" y="0"/>
            <a:ext cx="9144000" cy="584775"/>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Series impedance of Overhead Lines (</a:t>
            </a:r>
            <a:r>
              <a:rPr lang="en-US" sz="3200" dirty="0" err="1" smtClean="0">
                <a:latin typeface="Times New Roman" pitchFamily="18" charset="0"/>
                <a:cs typeface="Times New Roman" pitchFamily="18" charset="0"/>
              </a:rPr>
              <a:t>Contd</a:t>
            </a:r>
            <a:r>
              <a:rPr lang="en-US" sz="3200" dirty="0" smtClean="0">
                <a:latin typeface="Times New Roman" pitchFamily="18" charset="0"/>
                <a:cs typeface="Times New Roman" pitchFamily="18" charset="0"/>
              </a:rPr>
              <a:t>…)</a:t>
            </a:r>
          </a:p>
        </p:txBody>
      </p:sp>
      <mc:AlternateContent xmlns:mc="http://schemas.openxmlformats.org/markup-compatibility/2006" xmlns:a14="http://schemas.microsoft.com/office/drawing/2010/main">
        <mc:Choice Requires="a14">
          <p:sp>
            <p:nvSpPr>
              <p:cNvPr id="4" name="Rectangle 3"/>
              <p:cNvSpPr/>
              <p:nvPr/>
            </p:nvSpPr>
            <p:spPr>
              <a:xfrm>
                <a:off x="762000" y="2286000"/>
                <a:ext cx="8001000" cy="2246769"/>
              </a:xfrm>
              <a:prstGeom prst="rect">
                <a:avLst/>
              </a:prstGeom>
            </p:spPr>
            <p:txBody>
              <a:bodyPr wrap="square">
                <a:spAutoFit/>
              </a:bodyPr>
              <a:lstStyle/>
              <a:p>
                <a:pPr algn="ctr"/>
                <a:endParaRPr lang="en-US" sz="2400" i="1" dirty="0" smtClean="0">
                  <a:latin typeface="Cambria Math"/>
                </a:endParaRPr>
              </a:p>
              <a:p>
                <a:pPr algn="ctr"/>
                <a:endParaRPr lang="en-US" sz="2400" i="1" dirty="0" smtClean="0">
                  <a:latin typeface="Cambria Math"/>
                </a:endParaRPr>
              </a:p>
              <a:p>
                <a:pPr algn="ctr"/>
                <a14:m>
                  <m:oMath xmlns:m="http://schemas.openxmlformats.org/officeDocument/2006/math">
                    <m:sSub>
                      <m:sSubPr>
                        <m:ctrlPr>
                          <a:rPr lang="en-US" sz="2400" i="1">
                            <a:latin typeface="Cambria Math"/>
                          </a:rPr>
                        </m:ctrlPr>
                      </m:sSubPr>
                      <m:e>
                        <m:r>
                          <a:rPr lang="en-US" sz="2400" i="1">
                            <a:latin typeface="Cambria Math"/>
                          </a:rPr>
                          <m:t>𝑧</m:t>
                        </m:r>
                      </m:e>
                      <m:sub>
                        <m:r>
                          <a:rPr lang="en-US" sz="2400" i="1">
                            <a:latin typeface="Cambria Math"/>
                          </a:rPr>
                          <m:t>00</m:t>
                        </m:r>
                      </m:sub>
                    </m:sSub>
                    <m:r>
                      <a:rPr lang="en-US" sz="2400" i="1">
                        <a:latin typeface="Cambria Math"/>
                      </a:rPr>
                      <m:t>=</m:t>
                    </m:r>
                    <m:sSub>
                      <m:sSubPr>
                        <m:ctrlPr>
                          <a:rPr lang="en-US" sz="2400" i="1">
                            <a:latin typeface="Cambria Math"/>
                          </a:rPr>
                        </m:ctrlPr>
                      </m:sSubPr>
                      <m:e>
                        <m:r>
                          <a:rPr lang="en-US" sz="2400" i="1">
                            <a:latin typeface="Cambria Math"/>
                          </a:rPr>
                          <m:t>𝑧</m:t>
                        </m:r>
                      </m:e>
                      <m:sub>
                        <m:r>
                          <a:rPr lang="en-US" sz="2400" i="1">
                            <a:latin typeface="Cambria Math"/>
                          </a:rPr>
                          <m:t>𝑠</m:t>
                        </m:r>
                      </m:sub>
                    </m:sSub>
                    <m:r>
                      <a:rPr lang="en-US" sz="2400" i="1">
                        <a:latin typeface="Cambria Math"/>
                      </a:rPr>
                      <m:t>+2∙</m:t>
                    </m:r>
                    <m:sSub>
                      <m:sSubPr>
                        <m:ctrlPr>
                          <a:rPr lang="en-US" sz="2400" i="1">
                            <a:latin typeface="Cambria Math"/>
                          </a:rPr>
                        </m:ctrlPr>
                      </m:sSubPr>
                      <m:e>
                        <m:r>
                          <a:rPr lang="en-US" sz="2400" i="1">
                            <a:latin typeface="Cambria Math"/>
                          </a:rPr>
                          <m:t>𝑧</m:t>
                        </m:r>
                      </m:e>
                      <m:sub>
                        <m:r>
                          <a:rPr lang="en-US" sz="2400" i="1">
                            <a:latin typeface="Cambria Math"/>
                          </a:rPr>
                          <m:t>𝑚</m:t>
                        </m:r>
                      </m:sub>
                    </m:sSub>
                  </m:oMath>
                </a14:m>
                <a:r>
                  <a:rPr lang="en-US" sz="2400" dirty="0"/>
                  <a:t> </a:t>
                </a:r>
                <a:r>
                  <a:rPr lang="en-US" sz="2400" dirty="0" smtClean="0"/>
                  <a:t>  </a:t>
                </a:r>
                <a:r>
                  <a:rPr lang="en-US" sz="2400" dirty="0" smtClean="0">
                    <a:latin typeface="Times New Roman" pitchFamily="18" charset="0"/>
                    <a:cs typeface="Times New Roman" pitchFamily="18" charset="0"/>
                  </a:rPr>
                  <a:t>Ω/mile		(54)</a:t>
                </a:r>
                <a:endParaRPr lang="en-US" sz="2400" dirty="0">
                  <a:latin typeface="Times New Roman" pitchFamily="18" charset="0"/>
                  <a:cs typeface="Times New Roman" pitchFamily="18" charset="0"/>
                </a:endParaRPr>
              </a:p>
              <a:p>
                <a:pPr algn="ctr"/>
                <a:r>
                  <a:rPr lang="en-US" sz="2400" dirty="0"/>
                  <a:t> </a:t>
                </a:r>
              </a:p>
              <a:p>
                <a:pPr algn="ctr"/>
                <a14:m>
                  <m:oMath xmlns:m="http://schemas.openxmlformats.org/officeDocument/2006/math">
                    <m:sSub>
                      <m:sSubPr>
                        <m:ctrlPr>
                          <a:rPr lang="en-US" sz="2400" i="1">
                            <a:latin typeface="Cambria Math"/>
                          </a:rPr>
                        </m:ctrlPr>
                      </m:sSubPr>
                      <m:e>
                        <m:r>
                          <a:rPr lang="en-US" sz="2400" i="1">
                            <a:latin typeface="Cambria Math"/>
                          </a:rPr>
                          <m:t>𝑧</m:t>
                        </m:r>
                      </m:e>
                      <m:sub>
                        <m:r>
                          <a:rPr lang="en-US" sz="2400" i="1">
                            <a:latin typeface="Cambria Math"/>
                          </a:rPr>
                          <m:t>11</m:t>
                        </m:r>
                      </m:sub>
                    </m:sSub>
                    <m:r>
                      <a:rPr lang="en-US" sz="2400" i="1">
                        <a:latin typeface="Cambria Math"/>
                      </a:rPr>
                      <m:t>=</m:t>
                    </m:r>
                    <m:sSub>
                      <m:sSubPr>
                        <m:ctrlPr>
                          <a:rPr lang="en-US" sz="2400" i="1">
                            <a:latin typeface="Cambria Math"/>
                          </a:rPr>
                        </m:ctrlPr>
                      </m:sSubPr>
                      <m:e>
                        <m:r>
                          <a:rPr lang="en-US" sz="2400" i="1">
                            <a:latin typeface="Cambria Math"/>
                          </a:rPr>
                          <m:t>𝑧</m:t>
                        </m:r>
                      </m:e>
                      <m:sub>
                        <m:r>
                          <a:rPr lang="en-US" sz="2400" i="1">
                            <a:latin typeface="Cambria Math"/>
                          </a:rPr>
                          <m:t>22</m:t>
                        </m:r>
                      </m:sub>
                    </m:sSub>
                    <m:r>
                      <a:rPr lang="en-US" sz="2400" i="1">
                        <a:latin typeface="Cambria Math"/>
                      </a:rPr>
                      <m:t>=</m:t>
                    </m:r>
                    <m:sSub>
                      <m:sSubPr>
                        <m:ctrlPr>
                          <a:rPr lang="en-US" sz="2400" i="1">
                            <a:latin typeface="Cambria Math"/>
                          </a:rPr>
                        </m:ctrlPr>
                      </m:sSubPr>
                      <m:e>
                        <m:r>
                          <a:rPr lang="en-US" sz="2400" i="1">
                            <a:latin typeface="Cambria Math"/>
                          </a:rPr>
                          <m:t>𝑧</m:t>
                        </m:r>
                      </m:e>
                      <m:sub>
                        <m:r>
                          <a:rPr lang="en-US" sz="2400" i="1">
                            <a:latin typeface="Cambria Math"/>
                          </a:rPr>
                          <m:t>𝑠</m:t>
                        </m:r>
                      </m:sub>
                    </m:sSub>
                    <m:r>
                      <a:rPr lang="en-US" sz="2400" i="1">
                        <a:latin typeface="Cambria Math"/>
                      </a:rPr>
                      <m:t>−</m:t>
                    </m:r>
                    <m:sSub>
                      <m:sSubPr>
                        <m:ctrlPr>
                          <a:rPr lang="en-US" sz="2400" i="1">
                            <a:latin typeface="Cambria Math"/>
                          </a:rPr>
                        </m:ctrlPr>
                      </m:sSubPr>
                      <m:e>
                        <m:r>
                          <a:rPr lang="en-US" sz="2400" i="1">
                            <a:latin typeface="Cambria Math"/>
                          </a:rPr>
                          <m:t>𝑧</m:t>
                        </m:r>
                      </m:e>
                      <m:sub>
                        <m:r>
                          <a:rPr lang="en-US" sz="2400" i="1">
                            <a:latin typeface="Cambria Math"/>
                          </a:rPr>
                          <m:t>𝑚</m:t>
                        </m:r>
                      </m:sub>
                    </m:sSub>
                  </m:oMath>
                </a14:m>
                <a:r>
                  <a:rPr lang="en-US" sz="2400" dirty="0"/>
                  <a:t> </a:t>
                </a:r>
                <a:r>
                  <a:rPr lang="en-US" sz="2400" dirty="0" smtClean="0"/>
                  <a:t>  </a:t>
                </a:r>
                <a:r>
                  <a:rPr lang="en-US" sz="2400" dirty="0" smtClean="0">
                    <a:latin typeface="Times New Roman" pitchFamily="18" charset="0"/>
                    <a:cs typeface="Times New Roman" pitchFamily="18" charset="0"/>
                  </a:rPr>
                  <a:t>Ω/mile		(55)</a:t>
                </a:r>
                <a:endParaRPr lang="en-US" sz="2400" dirty="0">
                  <a:latin typeface="Times New Roman" pitchFamily="18" charset="0"/>
                  <a:cs typeface="Times New Roman" pitchFamily="18" charset="0"/>
                </a:endParaRPr>
              </a:p>
              <a:p>
                <a:pPr algn="ctr"/>
                <a:r>
                  <a:rPr lang="en-US" sz="2000" dirty="0"/>
                  <a:t> </a:t>
                </a:r>
              </a:p>
            </p:txBody>
          </p:sp>
        </mc:Choice>
        <mc:Fallback xmlns="">
          <p:sp>
            <p:nvSpPr>
              <p:cNvPr id="4" name="Rectangle 3"/>
              <p:cNvSpPr>
                <a:spLocks noRot="1" noChangeAspect="1" noMove="1" noResize="1" noEditPoints="1" noAdjustHandles="1" noChangeArrowheads="1" noChangeShapeType="1" noTextEdit="1"/>
              </p:cNvSpPr>
              <p:nvPr/>
            </p:nvSpPr>
            <p:spPr>
              <a:xfrm>
                <a:off x="762000" y="2286000"/>
                <a:ext cx="8001000" cy="2246769"/>
              </a:xfrm>
              <a:prstGeom prst="rect">
                <a:avLst/>
              </a:prstGeom>
              <a:blipFill rotWithShape="1">
                <a:blip r:embed="rId3"/>
                <a:stretch>
                  <a:fillRect/>
                </a:stretch>
              </a:blipFill>
            </p:spPr>
            <p:txBody>
              <a:bodyPr/>
              <a:lstStyle/>
              <a:p>
                <a:r>
                  <a:rPr lang="en-US">
                    <a:noFill/>
                  </a:rPr>
                  <a:t> </a:t>
                </a:r>
              </a:p>
            </p:txBody>
          </p:sp>
        </mc:Fallback>
      </mc:AlternateContent>
      <p:sp>
        <p:nvSpPr>
          <p:cNvPr id="8" name="TextBox 7"/>
          <p:cNvSpPr txBox="1"/>
          <p:nvPr/>
        </p:nvSpPr>
        <p:spPr>
          <a:xfrm>
            <a:off x="0" y="1658034"/>
            <a:ext cx="5029200" cy="830997"/>
          </a:xfrm>
          <a:prstGeom prst="rect">
            <a:avLst/>
          </a:prstGeom>
          <a:noFill/>
        </p:spPr>
        <p:txBody>
          <a:bodyPr wrap="square" rtlCol="0">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Determine Sequence Impedances:</a:t>
            </a:r>
          </a:p>
          <a:p>
            <a:endParaRPr lang="en-US" sz="2400" dirty="0">
              <a:latin typeface="Times New Roman" pitchFamily="18" charset="0"/>
              <a:cs typeface="Times New Roman" pitchFamily="18" charset="0"/>
            </a:endParaRPr>
          </a:p>
        </p:txBody>
      </p:sp>
    </p:spTree>
    <p:extLst>
      <p:ext uri="{BB962C8B-B14F-4D97-AF65-F5344CB8AC3E}">
        <p14:creationId xmlns:p14="http://schemas.microsoft.com/office/powerpoint/2010/main" val="196052422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0" y="0"/>
            <a:ext cx="9144000" cy="584775"/>
          </a:xfrm>
          <a:prstGeom prst="rect">
            <a:avLst/>
          </a:prstGeom>
          <a:noFill/>
        </p:spPr>
        <p:txBody>
          <a:bodyPr wrap="square" rtlCol="0">
            <a:spAutoFit/>
          </a:bodyPr>
          <a:lstStyle/>
          <a:p>
            <a:pPr marL="342900" indent="-342900" algn="ctr"/>
            <a:r>
              <a:rPr lang="en-US" sz="3200" dirty="0">
                <a:latin typeface="Times New Roman" pitchFamily="18" charset="0"/>
                <a:cs typeface="Times New Roman" pitchFamily="18" charset="0"/>
              </a:rPr>
              <a:t>Series impedance of Overhead Lines</a:t>
            </a:r>
          </a:p>
        </p:txBody>
      </p:sp>
      <mc:AlternateContent xmlns:mc="http://schemas.openxmlformats.org/markup-compatibility/2006" xmlns:a14="http://schemas.microsoft.com/office/drawing/2010/main">
        <mc:Choice Requires="a14">
          <p:sp>
            <p:nvSpPr>
              <p:cNvPr id="5" name="TextBox 4"/>
              <p:cNvSpPr txBox="1"/>
              <p:nvPr/>
            </p:nvSpPr>
            <p:spPr>
              <a:xfrm>
                <a:off x="76200" y="1752600"/>
                <a:ext cx="2819400" cy="3477875"/>
              </a:xfrm>
              <a:prstGeom prst="rect">
                <a:avLst/>
              </a:prstGeom>
              <a:noFill/>
            </p:spPr>
            <p:txBody>
              <a:bodyPr wrap="square" rtlCol="0">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Figure 1.0 </a:t>
                </a:r>
                <a:r>
                  <a:rPr lang="en-US" sz="2400" dirty="0">
                    <a:latin typeface="Times New Roman" pitchFamily="18" charset="0"/>
                    <a:cs typeface="Times New Roman" pitchFamily="18" charset="0"/>
                  </a:rPr>
                  <a:t>shows magnetic flux lines created by currents flowing through  conductors </a:t>
                </a:r>
                <a14:m>
                  <m:oMath xmlns:m="http://schemas.openxmlformats.org/officeDocument/2006/math">
                    <m:r>
                      <a:rPr lang="en-US" sz="2400" i="1" dirty="0" smtClean="0">
                        <a:latin typeface="Cambria Math"/>
                        <a:cs typeface="Times New Roman" pitchFamily="18" charset="0"/>
                      </a:rPr>
                      <m:t>1</m:t>
                    </m:r>
                  </m:oMath>
                </a14:m>
                <a:r>
                  <a:rPr lang="en-US" sz="2400" dirty="0">
                    <a:latin typeface="Times New Roman" pitchFamily="18" charset="0"/>
                    <a:cs typeface="Times New Roman" pitchFamily="18" charset="0"/>
                  </a:rPr>
                  <a:t> to </a:t>
                </a:r>
                <a14:m>
                  <m:oMath xmlns:m="http://schemas.openxmlformats.org/officeDocument/2006/math">
                    <m:r>
                      <a:rPr lang="en-US" sz="2400" i="1" dirty="0" smtClean="0">
                        <a:latin typeface="Cambria Math"/>
                        <a:cs typeface="Times New Roman" pitchFamily="18" charset="0"/>
                      </a:rPr>
                      <m:t>𝑛</m:t>
                    </m:r>
                  </m:oMath>
                </a14:m>
                <a:r>
                  <a:rPr lang="en-US" sz="2400" dirty="0">
                    <a:latin typeface="Times New Roman" pitchFamily="18" charset="0"/>
                    <a:cs typeface="Times New Roman" pitchFamily="18" charset="0"/>
                  </a:rPr>
                  <a:t> (current is flowing outwards here)</a:t>
                </a:r>
              </a:p>
              <a:p>
                <a:pPr marL="342900" indent="-342900"/>
                <a:r>
                  <a:rPr lang="en-US" sz="2800" dirty="0" smtClean="0"/>
                  <a:t>	</a:t>
                </a:r>
                <a:endParaRPr lang="en-US" dirty="0"/>
              </a:p>
            </p:txBody>
          </p:sp>
        </mc:Choice>
        <mc:Fallback xmlns="">
          <p:sp>
            <p:nvSpPr>
              <p:cNvPr id="5" name="TextBox 4"/>
              <p:cNvSpPr txBox="1">
                <a:spLocks noRot="1" noChangeAspect="1" noMove="1" noResize="1" noEditPoints="1" noAdjustHandles="1" noChangeArrowheads="1" noChangeShapeType="1" noTextEdit="1"/>
              </p:cNvSpPr>
              <p:nvPr/>
            </p:nvSpPr>
            <p:spPr>
              <a:xfrm>
                <a:off x="76200" y="1752600"/>
                <a:ext cx="2819400" cy="3477875"/>
              </a:xfrm>
              <a:prstGeom prst="rect">
                <a:avLst/>
              </a:prstGeom>
              <a:blipFill rotWithShape="1">
                <a:blip r:embed="rId3"/>
                <a:stretch>
                  <a:fillRect l="-3030" t="-1404" r="-4978"/>
                </a:stretch>
              </a:blipFill>
            </p:spPr>
            <p:txBody>
              <a:bodyPr/>
              <a:lstStyle/>
              <a:p>
                <a:r>
                  <a:rPr lang="en-US">
                    <a:noFill/>
                  </a:rPr>
                  <a:t> </a:t>
                </a:r>
              </a:p>
            </p:txBody>
          </p:sp>
        </mc:Fallback>
      </mc:AlternateContent>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971800" y="990600"/>
            <a:ext cx="5809404" cy="5481995"/>
          </a:xfrm>
          <a:prstGeom prst="rect">
            <a:avLst/>
          </a:prstGeom>
        </p:spPr>
      </p:pic>
      <p:sp>
        <p:nvSpPr>
          <p:cNvPr id="2" name="TextBox 1"/>
          <p:cNvSpPr txBox="1"/>
          <p:nvPr/>
        </p:nvSpPr>
        <p:spPr>
          <a:xfrm>
            <a:off x="4533900" y="6241762"/>
            <a:ext cx="2057400" cy="461665"/>
          </a:xfrm>
          <a:prstGeom prst="rect">
            <a:avLst/>
          </a:prstGeom>
          <a:noFill/>
        </p:spPr>
        <p:txBody>
          <a:bodyPr wrap="square" rtlCol="0">
            <a:spAutoFit/>
          </a:bodyPr>
          <a:lstStyle/>
          <a:p>
            <a:r>
              <a:rPr lang="en-US" sz="2400" b="1" dirty="0" smtClean="0">
                <a:latin typeface="Times New Roman" pitchFamily="18" charset="0"/>
                <a:cs typeface="Times New Roman" pitchFamily="18" charset="0"/>
              </a:rPr>
              <a:t>Figure 1.0</a:t>
            </a:r>
            <a:endParaRPr lang="en-US" sz="2400" b="1" dirty="0">
              <a:latin typeface="Times New Roman" pitchFamily="18" charset="0"/>
              <a:cs typeface="Times New Roman" pitchFamily="18" charset="0"/>
            </a:endParaRPr>
          </a:p>
        </p:txBody>
      </p:sp>
    </p:spTree>
    <p:extLst>
      <p:ext uri="{BB962C8B-B14F-4D97-AF65-F5344CB8AC3E}">
        <p14:creationId xmlns:p14="http://schemas.microsoft.com/office/powerpoint/2010/main" val="3045465204"/>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533400"/>
            <a:ext cx="9144000" cy="1908215"/>
          </a:xfrm>
          <a:prstGeom prst="rect">
            <a:avLst/>
          </a:prstGeom>
          <a:noFill/>
        </p:spPr>
        <p:txBody>
          <a:bodyPr wrap="square" rtlCol="0">
            <a:spAutoFit/>
          </a:bodyPr>
          <a:lstStyle/>
          <a:p>
            <a:pPr marL="342900" indent="-342900"/>
            <a:r>
              <a:rPr lang="en-US" sz="2800" dirty="0" smtClean="0"/>
              <a:t>	</a:t>
            </a:r>
            <a:r>
              <a:rPr lang="en-US" sz="2800" dirty="0" smtClean="0">
                <a:latin typeface="Times New Roman" pitchFamily="18" charset="0"/>
                <a:cs typeface="Times New Roman" pitchFamily="18" charset="0"/>
              </a:rPr>
              <a:t>Sequence Impedances</a:t>
            </a:r>
          </a:p>
          <a:p>
            <a:pPr marL="342900" indent="-342900">
              <a:buFont typeface="Arial" pitchFamily="34" charset="0"/>
              <a:buChar char="•"/>
            </a:pPr>
            <a:endParaRPr lang="en-US" dirty="0" smtClean="0"/>
          </a:p>
          <a:p>
            <a:pPr marL="342900" indent="-342900">
              <a:buFont typeface="Wingdings" pitchFamily="2" charset="2"/>
              <a:buChar char="Ø"/>
            </a:pPr>
            <a:r>
              <a:rPr lang="en-US" sz="2400" dirty="0" smtClean="0">
                <a:latin typeface="Times New Roman" pitchFamily="18" charset="0"/>
                <a:cs typeface="Times New Roman" pitchFamily="18" charset="0"/>
              </a:rPr>
              <a:t>A second method that is commonly used to determine the sequence impedances directly is to employ the concept of Geometric Mean Distances (GMD). </a:t>
            </a:r>
            <a:endParaRPr lang="en-US" sz="2400" dirty="0">
              <a:solidFill>
                <a:srgbClr val="FF0000"/>
              </a:solidFill>
              <a:latin typeface="Times New Roman" pitchFamily="18" charset="0"/>
              <a:cs typeface="Times New Roman" pitchFamily="18" charset="0"/>
            </a:endParaRPr>
          </a:p>
        </p:txBody>
      </p:sp>
      <p:sp>
        <p:nvSpPr>
          <p:cNvPr id="3" name="TextBox 2"/>
          <p:cNvSpPr txBox="1"/>
          <p:nvPr/>
        </p:nvSpPr>
        <p:spPr>
          <a:xfrm>
            <a:off x="0" y="0"/>
            <a:ext cx="9144000" cy="584775"/>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Series impedance of Overhead Lines (</a:t>
            </a:r>
            <a:r>
              <a:rPr lang="en-US" sz="3200" dirty="0" err="1" smtClean="0">
                <a:latin typeface="Times New Roman" pitchFamily="18" charset="0"/>
                <a:cs typeface="Times New Roman" pitchFamily="18" charset="0"/>
              </a:rPr>
              <a:t>Contd</a:t>
            </a:r>
            <a:r>
              <a:rPr lang="en-US" sz="3200" dirty="0" smtClean="0">
                <a:latin typeface="Times New Roman" pitchFamily="18" charset="0"/>
                <a:cs typeface="Times New Roman" pitchFamily="18" charset="0"/>
              </a:rPr>
              <a:t>…)</a:t>
            </a:r>
          </a:p>
        </p:txBody>
      </p:sp>
      <mc:AlternateContent xmlns:mc="http://schemas.openxmlformats.org/markup-compatibility/2006" xmlns:a14="http://schemas.microsoft.com/office/drawing/2010/main">
        <mc:Choice Requires="a14">
          <p:sp>
            <p:nvSpPr>
              <p:cNvPr id="12" name="TextBox 11"/>
              <p:cNvSpPr txBox="1"/>
              <p:nvPr/>
            </p:nvSpPr>
            <p:spPr>
              <a:xfrm>
                <a:off x="0" y="2743200"/>
                <a:ext cx="9144000" cy="1283941"/>
              </a:xfrm>
              <a:prstGeom prst="rect">
                <a:avLst/>
              </a:prstGeom>
              <a:noFill/>
            </p:spPr>
            <p:txBody>
              <a:bodyPr wrap="square" rtlCol="0">
                <a:spAutoFit/>
              </a:bodyPr>
              <a:lstStyle/>
              <a:p>
                <a:r>
                  <a:rPr lang="en-US" sz="2400" dirty="0">
                    <a:latin typeface="Times New Roman" pitchFamily="18" charset="0"/>
                    <a:cs typeface="Times New Roman" pitchFamily="18" charset="0"/>
                  </a:rPr>
                  <a:t>GMD between phases</a:t>
                </a:r>
                <a:r>
                  <a:rPr lang="en-US" sz="2400" dirty="0" smtClean="0">
                    <a:latin typeface="Times New Roman" pitchFamily="18" charset="0"/>
                    <a:cs typeface="Times New Roman" pitchFamily="18" charset="0"/>
                  </a:rPr>
                  <a:t>: </a:t>
                </a:r>
              </a:p>
              <a:p>
                <a:r>
                  <a:rPr lang="en-US" sz="2400" dirty="0" smtClean="0">
                    <a:latin typeface="Times New Roman" pitchFamily="18" charset="0"/>
                    <a:cs typeface="Times New Roman" pitchFamily="18" charset="0"/>
                  </a:rPr>
                  <a:t>  </a:t>
                </a:r>
              </a:p>
              <a:p>
                <a:r>
                  <a:rPr lang="en-US" sz="2400" dirty="0" smtClean="0"/>
                  <a:t>		</a:t>
                </a:r>
                <a14:m>
                  <m:oMath xmlns:m="http://schemas.openxmlformats.org/officeDocument/2006/math">
                    <m:sSub>
                      <m:sSubPr>
                        <m:ctrlPr>
                          <a:rPr lang="en-US" sz="2400" i="1">
                            <a:latin typeface="Cambria Math"/>
                          </a:rPr>
                        </m:ctrlPr>
                      </m:sSubPr>
                      <m:e>
                        <m:r>
                          <a:rPr lang="en-US" sz="2400" i="1">
                            <a:latin typeface="Cambria Math"/>
                          </a:rPr>
                          <m:t>𝐷</m:t>
                        </m:r>
                      </m:e>
                      <m:sub>
                        <m:r>
                          <a:rPr lang="en-US" sz="2400" i="1">
                            <a:latin typeface="Cambria Math"/>
                          </a:rPr>
                          <m:t>𝑖𝑗</m:t>
                        </m:r>
                      </m:sub>
                    </m:sSub>
                    <m:r>
                      <a:rPr lang="en-US" sz="2400" i="1">
                        <a:latin typeface="Cambria Math"/>
                      </a:rPr>
                      <m:t>=</m:t>
                    </m:r>
                    <m:r>
                      <a:rPr lang="en-US" sz="2400" i="1">
                        <a:latin typeface="Cambria Math"/>
                      </a:rPr>
                      <m:t>𝐺𝑀</m:t>
                    </m:r>
                    <m:sSub>
                      <m:sSubPr>
                        <m:ctrlPr>
                          <a:rPr lang="en-US" sz="2400" i="1">
                            <a:latin typeface="Cambria Math"/>
                          </a:rPr>
                        </m:ctrlPr>
                      </m:sSubPr>
                      <m:e>
                        <m:r>
                          <a:rPr lang="en-US" sz="2400" i="1">
                            <a:latin typeface="Cambria Math"/>
                          </a:rPr>
                          <m:t>𝐷</m:t>
                        </m:r>
                      </m:e>
                      <m:sub>
                        <m:r>
                          <a:rPr lang="en-US" sz="2400" i="1">
                            <a:latin typeface="Cambria Math"/>
                          </a:rPr>
                          <m:t>𝑖𝑗</m:t>
                        </m:r>
                      </m:sub>
                    </m:sSub>
                    <m:r>
                      <a:rPr lang="en-US" sz="2400" i="1">
                        <a:latin typeface="Cambria Math"/>
                      </a:rPr>
                      <m:t>=</m:t>
                    </m:r>
                    <m:rad>
                      <m:radPr>
                        <m:ctrlPr>
                          <a:rPr lang="en-US" sz="2400" i="1">
                            <a:latin typeface="Cambria Math"/>
                          </a:rPr>
                        </m:ctrlPr>
                      </m:radPr>
                      <m:deg>
                        <m:r>
                          <a:rPr lang="en-US" sz="2400" i="1">
                            <a:latin typeface="Cambria Math"/>
                          </a:rPr>
                          <m:t>3</m:t>
                        </m:r>
                      </m:deg>
                      <m:e>
                        <m:sSub>
                          <m:sSubPr>
                            <m:ctrlPr>
                              <a:rPr lang="en-US" sz="2400" i="1">
                                <a:latin typeface="Cambria Math"/>
                              </a:rPr>
                            </m:ctrlPr>
                          </m:sSubPr>
                          <m:e>
                            <m:r>
                              <a:rPr lang="en-US" sz="2400" i="1">
                                <a:latin typeface="Cambria Math"/>
                              </a:rPr>
                              <m:t>𝐷</m:t>
                            </m:r>
                          </m:e>
                          <m:sub>
                            <m:r>
                              <a:rPr lang="en-US" sz="2400" i="1">
                                <a:latin typeface="Cambria Math"/>
                              </a:rPr>
                              <m:t>𝑎𝑏</m:t>
                            </m:r>
                          </m:sub>
                        </m:sSub>
                        <m:r>
                          <a:rPr lang="en-US" sz="2400" i="1">
                            <a:latin typeface="Cambria Math"/>
                          </a:rPr>
                          <m:t>∙</m:t>
                        </m:r>
                        <m:sSub>
                          <m:sSubPr>
                            <m:ctrlPr>
                              <a:rPr lang="en-US" sz="2400" i="1">
                                <a:latin typeface="Cambria Math"/>
                              </a:rPr>
                            </m:ctrlPr>
                          </m:sSubPr>
                          <m:e>
                            <m:r>
                              <a:rPr lang="en-US" sz="2400" i="1">
                                <a:latin typeface="Cambria Math"/>
                              </a:rPr>
                              <m:t>𝐷</m:t>
                            </m:r>
                          </m:e>
                          <m:sub>
                            <m:r>
                              <a:rPr lang="en-US" sz="2400" i="1">
                                <a:latin typeface="Cambria Math"/>
                              </a:rPr>
                              <m:t>𝑏𝑐</m:t>
                            </m:r>
                          </m:sub>
                        </m:sSub>
                        <m:r>
                          <a:rPr lang="en-US" sz="2400" i="1">
                            <a:latin typeface="Cambria Math"/>
                          </a:rPr>
                          <m:t>∙</m:t>
                        </m:r>
                        <m:sSub>
                          <m:sSubPr>
                            <m:ctrlPr>
                              <a:rPr lang="en-US" sz="2400" i="1">
                                <a:latin typeface="Cambria Math"/>
                              </a:rPr>
                            </m:ctrlPr>
                          </m:sSubPr>
                          <m:e>
                            <m:r>
                              <a:rPr lang="en-US" sz="2400" i="1">
                                <a:latin typeface="Cambria Math"/>
                              </a:rPr>
                              <m:t>𝐷</m:t>
                            </m:r>
                          </m:e>
                          <m:sub>
                            <m:r>
                              <a:rPr lang="en-US" sz="2400" i="1">
                                <a:latin typeface="Cambria Math"/>
                              </a:rPr>
                              <m:t>𝑐𝑎</m:t>
                            </m:r>
                          </m:sub>
                        </m:sSub>
                      </m:e>
                    </m:rad>
                  </m:oMath>
                </a14:m>
                <a:r>
                  <a:rPr lang="en-US" sz="2400" dirty="0" smtClean="0"/>
                  <a:t>		</a:t>
                </a:r>
                <a:r>
                  <a:rPr lang="en-US" sz="2400" dirty="0" smtClean="0">
                    <a:latin typeface="Times New Roman" pitchFamily="18" charset="0"/>
                    <a:cs typeface="Times New Roman" pitchFamily="18" charset="0"/>
                  </a:rPr>
                  <a:t>(56)</a:t>
                </a:r>
                <a:endParaRPr lang="en-US" sz="2400" dirty="0">
                  <a:latin typeface="Times New Roman" pitchFamily="18" charset="0"/>
                  <a:cs typeface="Times New Roman" pitchFamily="18" charset="0"/>
                </a:endParaRPr>
              </a:p>
            </p:txBody>
          </p:sp>
        </mc:Choice>
        <mc:Fallback xmlns="">
          <p:sp>
            <p:nvSpPr>
              <p:cNvPr id="12" name="TextBox 11"/>
              <p:cNvSpPr txBox="1">
                <a:spLocks noRot="1" noChangeAspect="1" noMove="1" noResize="1" noEditPoints="1" noAdjustHandles="1" noChangeArrowheads="1" noChangeShapeType="1" noTextEdit="1"/>
              </p:cNvSpPr>
              <p:nvPr/>
            </p:nvSpPr>
            <p:spPr>
              <a:xfrm>
                <a:off x="0" y="2743200"/>
                <a:ext cx="9144000" cy="1283941"/>
              </a:xfrm>
              <a:prstGeom prst="rect">
                <a:avLst/>
              </a:prstGeom>
              <a:blipFill rotWithShape="1">
                <a:blip r:embed="rId3"/>
                <a:stretch>
                  <a:fillRect l="-1000" t="-3791" b="-71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p:cNvSpPr txBox="1"/>
              <p:nvPr/>
            </p:nvSpPr>
            <p:spPr>
              <a:xfrm>
                <a:off x="0" y="4419600"/>
                <a:ext cx="9144000" cy="1278235"/>
              </a:xfrm>
              <a:prstGeom prst="rect">
                <a:avLst/>
              </a:prstGeom>
              <a:noFill/>
            </p:spPr>
            <p:txBody>
              <a:bodyPr wrap="square" rtlCol="0">
                <a:spAutoFit/>
              </a:bodyPr>
              <a:lstStyle/>
              <a:p>
                <a:r>
                  <a:rPr lang="en-US" sz="2400" dirty="0" smtClean="0">
                    <a:latin typeface="Times New Roman" pitchFamily="18" charset="0"/>
                    <a:cs typeface="Times New Roman" pitchFamily="18" charset="0"/>
                  </a:rPr>
                  <a:t>GMD</a:t>
                </a:r>
                <a:r>
                  <a:rPr lang="en-US" sz="2400" dirty="0" smtClean="0"/>
                  <a:t> </a:t>
                </a:r>
                <a:r>
                  <a:rPr lang="en-US" sz="2400" dirty="0">
                    <a:latin typeface="Times New Roman" pitchFamily="18" charset="0"/>
                    <a:cs typeface="Times New Roman" pitchFamily="18" charset="0"/>
                  </a:rPr>
                  <a:t>between phases and neutral</a:t>
                </a:r>
                <a:r>
                  <a:rPr lang="en-US" sz="2400" dirty="0" smtClean="0">
                    <a:latin typeface="Times New Roman" pitchFamily="18" charset="0"/>
                    <a:cs typeface="Times New Roman" pitchFamily="18" charset="0"/>
                  </a:rPr>
                  <a:t>:</a:t>
                </a:r>
              </a:p>
              <a:p>
                <a:r>
                  <a:rPr lang="en-US" sz="2400" dirty="0" smtClean="0"/>
                  <a:t> </a:t>
                </a:r>
              </a:p>
              <a:p>
                <a:r>
                  <a:rPr lang="en-US" sz="2400" dirty="0" smtClean="0"/>
                  <a:t>		</a:t>
                </a:r>
                <a14:m>
                  <m:oMath xmlns:m="http://schemas.openxmlformats.org/officeDocument/2006/math">
                    <m:sSub>
                      <m:sSubPr>
                        <m:ctrlPr>
                          <a:rPr lang="en-US" sz="2400" i="1">
                            <a:latin typeface="Cambria Math"/>
                          </a:rPr>
                        </m:ctrlPr>
                      </m:sSubPr>
                      <m:e>
                        <m:r>
                          <a:rPr lang="en-US" sz="2400" i="1">
                            <a:latin typeface="Cambria Math"/>
                          </a:rPr>
                          <m:t>𝐷</m:t>
                        </m:r>
                      </m:e>
                      <m:sub>
                        <m:r>
                          <a:rPr lang="en-US" sz="2400" i="1">
                            <a:latin typeface="Cambria Math"/>
                          </a:rPr>
                          <m:t>𝑖𝑛</m:t>
                        </m:r>
                      </m:sub>
                    </m:sSub>
                    <m:r>
                      <a:rPr lang="en-US" sz="2400" i="1">
                        <a:latin typeface="Cambria Math"/>
                      </a:rPr>
                      <m:t>=</m:t>
                    </m:r>
                    <m:r>
                      <a:rPr lang="en-US" sz="2400" i="1">
                        <a:latin typeface="Cambria Math"/>
                      </a:rPr>
                      <m:t>𝐺𝑀</m:t>
                    </m:r>
                    <m:sSub>
                      <m:sSubPr>
                        <m:ctrlPr>
                          <a:rPr lang="en-US" sz="2400" i="1">
                            <a:latin typeface="Cambria Math"/>
                          </a:rPr>
                        </m:ctrlPr>
                      </m:sSubPr>
                      <m:e>
                        <m:r>
                          <a:rPr lang="en-US" sz="2400" i="1">
                            <a:latin typeface="Cambria Math"/>
                          </a:rPr>
                          <m:t>𝐷</m:t>
                        </m:r>
                      </m:e>
                      <m:sub>
                        <m:r>
                          <a:rPr lang="en-US" sz="2400" i="1">
                            <a:latin typeface="Cambria Math"/>
                          </a:rPr>
                          <m:t>𝑖𝑛</m:t>
                        </m:r>
                      </m:sub>
                    </m:sSub>
                    <m:r>
                      <a:rPr lang="en-US" sz="2400" i="1">
                        <a:latin typeface="Cambria Math"/>
                      </a:rPr>
                      <m:t>=</m:t>
                    </m:r>
                    <m:rad>
                      <m:radPr>
                        <m:ctrlPr>
                          <a:rPr lang="en-US" sz="2400" i="1">
                            <a:latin typeface="Cambria Math"/>
                          </a:rPr>
                        </m:ctrlPr>
                      </m:radPr>
                      <m:deg>
                        <m:r>
                          <a:rPr lang="en-US" sz="2400" i="1">
                            <a:latin typeface="Cambria Math"/>
                          </a:rPr>
                          <m:t>3</m:t>
                        </m:r>
                      </m:deg>
                      <m:e>
                        <m:sSub>
                          <m:sSubPr>
                            <m:ctrlPr>
                              <a:rPr lang="en-US" sz="2400" i="1">
                                <a:latin typeface="Cambria Math"/>
                              </a:rPr>
                            </m:ctrlPr>
                          </m:sSubPr>
                          <m:e>
                            <m:r>
                              <a:rPr lang="en-US" sz="2400" i="1">
                                <a:latin typeface="Cambria Math"/>
                              </a:rPr>
                              <m:t>𝐷</m:t>
                            </m:r>
                          </m:e>
                          <m:sub>
                            <m:r>
                              <a:rPr lang="en-US" sz="2400" i="1">
                                <a:latin typeface="Cambria Math"/>
                              </a:rPr>
                              <m:t>𝑎𝑛</m:t>
                            </m:r>
                          </m:sub>
                        </m:sSub>
                        <m:r>
                          <a:rPr lang="en-US" sz="2400" i="1">
                            <a:latin typeface="Cambria Math"/>
                          </a:rPr>
                          <m:t>∙</m:t>
                        </m:r>
                        <m:sSub>
                          <m:sSubPr>
                            <m:ctrlPr>
                              <a:rPr lang="en-US" sz="2400" i="1">
                                <a:latin typeface="Cambria Math"/>
                              </a:rPr>
                            </m:ctrlPr>
                          </m:sSubPr>
                          <m:e>
                            <m:r>
                              <a:rPr lang="en-US" sz="2400" i="1">
                                <a:latin typeface="Cambria Math"/>
                              </a:rPr>
                              <m:t>𝐷</m:t>
                            </m:r>
                          </m:e>
                          <m:sub>
                            <m:r>
                              <a:rPr lang="en-US" sz="2400" i="1">
                                <a:latin typeface="Cambria Math"/>
                              </a:rPr>
                              <m:t>𝑏𝑛</m:t>
                            </m:r>
                          </m:sub>
                        </m:sSub>
                        <m:r>
                          <a:rPr lang="en-US" sz="2400" i="1">
                            <a:latin typeface="Cambria Math"/>
                          </a:rPr>
                          <m:t>∙</m:t>
                        </m:r>
                        <m:sSub>
                          <m:sSubPr>
                            <m:ctrlPr>
                              <a:rPr lang="en-US" sz="2400" i="1">
                                <a:latin typeface="Cambria Math"/>
                              </a:rPr>
                            </m:ctrlPr>
                          </m:sSubPr>
                          <m:e>
                            <m:r>
                              <a:rPr lang="en-US" sz="2400" i="1">
                                <a:latin typeface="Cambria Math"/>
                              </a:rPr>
                              <m:t>𝐷</m:t>
                            </m:r>
                          </m:e>
                          <m:sub>
                            <m:r>
                              <a:rPr lang="en-US" sz="2400" i="1">
                                <a:latin typeface="Cambria Math"/>
                              </a:rPr>
                              <m:t>𝑐𝑛</m:t>
                            </m:r>
                          </m:sub>
                        </m:sSub>
                      </m:e>
                    </m:rad>
                  </m:oMath>
                </a14:m>
                <a:r>
                  <a:rPr lang="en-US" sz="2400" dirty="0" smtClean="0"/>
                  <a:t>		</a:t>
                </a:r>
                <a:r>
                  <a:rPr lang="en-US" sz="2400" dirty="0" smtClean="0">
                    <a:latin typeface="Times New Roman" pitchFamily="18" charset="0"/>
                    <a:cs typeface="Times New Roman" pitchFamily="18" charset="0"/>
                  </a:rPr>
                  <a:t>(57) </a:t>
                </a:r>
                <a:endParaRPr lang="en-US" sz="2400" dirty="0">
                  <a:latin typeface="Times New Roman" pitchFamily="18" charset="0"/>
                  <a:cs typeface="Times New Roman" pitchFamily="18" charset="0"/>
                </a:endParaRPr>
              </a:p>
            </p:txBody>
          </p:sp>
        </mc:Choice>
        <mc:Fallback xmlns="">
          <p:sp>
            <p:nvSpPr>
              <p:cNvPr id="13" name="TextBox 12"/>
              <p:cNvSpPr txBox="1">
                <a:spLocks noRot="1" noChangeAspect="1" noMove="1" noResize="1" noEditPoints="1" noAdjustHandles="1" noChangeArrowheads="1" noChangeShapeType="1" noTextEdit="1"/>
              </p:cNvSpPr>
              <p:nvPr/>
            </p:nvSpPr>
            <p:spPr>
              <a:xfrm>
                <a:off x="0" y="4419600"/>
                <a:ext cx="9144000" cy="1278235"/>
              </a:xfrm>
              <a:prstGeom prst="rect">
                <a:avLst/>
              </a:prstGeom>
              <a:blipFill rotWithShape="1">
                <a:blip r:embed="rId4"/>
                <a:stretch>
                  <a:fillRect l="-1000" t="-4286" b="-7619"/>
                </a:stretch>
              </a:blipFill>
            </p:spPr>
            <p:txBody>
              <a:bodyPr/>
              <a:lstStyle/>
              <a:p>
                <a:r>
                  <a:rPr lang="en-US">
                    <a:noFill/>
                  </a:rPr>
                  <a:t> </a:t>
                </a:r>
              </a:p>
            </p:txBody>
          </p:sp>
        </mc:Fallback>
      </mc:AlternateContent>
    </p:spTree>
    <p:extLst>
      <p:ext uri="{BB962C8B-B14F-4D97-AF65-F5344CB8AC3E}">
        <p14:creationId xmlns:p14="http://schemas.microsoft.com/office/powerpoint/2010/main" val="1115868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xEl>
                                              <p:pRg st="1" end="1"/>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533400"/>
            <a:ext cx="9144000" cy="800219"/>
          </a:xfrm>
          <a:prstGeom prst="rect">
            <a:avLst/>
          </a:prstGeom>
          <a:noFill/>
        </p:spPr>
        <p:txBody>
          <a:bodyPr wrap="square" rtlCol="0">
            <a:spAutoFit/>
          </a:bodyPr>
          <a:lstStyle/>
          <a:p>
            <a:pPr marL="342900" indent="-342900"/>
            <a:r>
              <a:rPr lang="en-US" sz="2800" dirty="0" smtClean="0"/>
              <a:t>	</a:t>
            </a:r>
            <a:r>
              <a:rPr lang="en-US" sz="2800" dirty="0" smtClean="0">
                <a:latin typeface="Times New Roman" pitchFamily="18" charset="0"/>
                <a:cs typeface="Times New Roman" pitchFamily="18" charset="0"/>
              </a:rPr>
              <a:t>Sequence Impedances</a:t>
            </a:r>
          </a:p>
          <a:p>
            <a:pPr marL="342900" indent="-342900">
              <a:buFont typeface="Arial" pitchFamily="34" charset="0"/>
              <a:buChar char="•"/>
            </a:pPr>
            <a:endParaRPr lang="en-US" dirty="0" smtClean="0"/>
          </a:p>
        </p:txBody>
      </p:sp>
      <p:sp>
        <p:nvSpPr>
          <p:cNvPr id="3" name="TextBox 2"/>
          <p:cNvSpPr txBox="1"/>
          <p:nvPr/>
        </p:nvSpPr>
        <p:spPr>
          <a:xfrm>
            <a:off x="0" y="0"/>
            <a:ext cx="9144000" cy="584775"/>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Series impedance of Overhead Lines (</a:t>
            </a:r>
            <a:r>
              <a:rPr lang="en-US" sz="3200" dirty="0" err="1" smtClean="0">
                <a:latin typeface="Times New Roman" pitchFamily="18" charset="0"/>
                <a:cs typeface="Times New Roman" pitchFamily="18" charset="0"/>
              </a:rPr>
              <a:t>Contd</a:t>
            </a:r>
            <a:r>
              <a:rPr lang="en-US" sz="3200" dirty="0" smtClean="0">
                <a:latin typeface="Times New Roman" pitchFamily="18" charset="0"/>
                <a:cs typeface="Times New Roman" pitchFamily="18" charset="0"/>
              </a:rPr>
              <a:t>…)</a:t>
            </a:r>
          </a:p>
        </p:txBody>
      </p:sp>
      <p:sp>
        <p:nvSpPr>
          <p:cNvPr id="14" name="TextBox 13"/>
          <p:cNvSpPr txBox="1"/>
          <p:nvPr/>
        </p:nvSpPr>
        <p:spPr>
          <a:xfrm>
            <a:off x="0" y="1333619"/>
            <a:ext cx="9144000" cy="830997"/>
          </a:xfrm>
          <a:prstGeom prst="rect">
            <a:avLst/>
          </a:prstGeom>
          <a:noFill/>
        </p:spPr>
        <p:txBody>
          <a:bodyPr wrap="square" rtlCol="0">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The above GMD’s are used in the  Modified Carson Equations, resulting in:</a:t>
            </a:r>
            <a:endParaRPr lang="en-US" sz="2400"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15" name="Rectangle 14"/>
              <p:cNvSpPr/>
              <p:nvPr/>
            </p:nvSpPr>
            <p:spPr>
              <a:xfrm>
                <a:off x="0" y="2209800"/>
                <a:ext cx="9144000" cy="3774816"/>
              </a:xfrm>
              <a:prstGeom prst="rect">
                <a:avLst/>
              </a:prstGeom>
            </p:spPr>
            <p:txBody>
              <a:bodyPr wrap="square">
                <a:spAutoFit/>
              </a:bodyPr>
              <a:lstStyle/>
              <a:p>
                <a:pPr algn="just"/>
                <a14:m>
                  <m:oMath xmlns:m="http://schemas.openxmlformats.org/officeDocument/2006/math">
                    <m:sSub>
                      <m:sSubPr>
                        <m:ctrlPr>
                          <a:rPr lang="en-US" sz="2400" i="1" smtClean="0">
                            <a:latin typeface="Cambria Math"/>
                          </a:rPr>
                        </m:ctrlPr>
                      </m:sSubPr>
                      <m:e>
                        <m:acc>
                          <m:accPr>
                            <m:chr m:val="̂"/>
                            <m:ctrlPr>
                              <a:rPr lang="en-US" sz="2400" i="1">
                                <a:latin typeface="Cambria Math"/>
                              </a:rPr>
                            </m:ctrlPr>
                          </m:accPr>
                          <m:e>
                            <m:r>
                              <a:rPr lang="en-US" sz="2400" i="1">
                                <a:latin typeface="Cambria Math"/>
                              </a:rPr>
                              <m:t>𝑧</m:t>
                            </m:r>
                          </m:e>
                        </m:acc>
                      </m:e>
                      <m:sub>
                        <m:r>
                          <a:rPr lang="en-US" sz="2400" i="1">
                            <a:latin typeface="Cambria Math"/>
                          </a:rPr>
                          <m:t>𝑖𝑖</m:t>
                        </m:r>
                      </m:sub>
                    </m:sSub>
                    <m:r>
                      <a:rPr lang="en-US" sz="2400" i="1">
                        <a:latin typeface="Cambria Math"/>
                      </a:rPr>
                      <m:t>=</m:t>
                    </m:r>
                    <m:sSub>
                      <m:sSubPr>
                        <m:ctrlPr>
                          <a:rPr lang="en-US" sz="2400" i="1">
                            <a:latin typeface="Cambria Math"/>
                          </a:rPr>
                        </m:ctrlPr>
                      </m:sSubPr>
                      <m:e>
                        <m:r>
                          <a:rPr lang="en-US" sz="2400" i="1">
                            <a:latin typeface="Cambria Math"/>
                          </a:rPr>
                          <m:t>𝑟</m:t>
                        </m:r>
                      </m:e>
                      <m:sub>
                        <m:r>
                          <a:rPr lang="en-US" sz="2400" i="1">
                            <a:latin typeface="Cambria Math"/>
                          </a:rPr>
                          <m:t>𝑖</m:t>
                        </m:r>
                      </m:sub>
                    </m:sSub>
                    <m:r>
                      <a:rPr lang="en-US" sz="2400" i="1">
                        <a:latin typeface="Cambria Math"/>
                      </a:rPr>
                      <m:t>+0.09530+</m:t>
                    </m:r>
                    <m:r>
                      <a:rPr lang="en-US" sz="2400" i="1">
                        <a:latin typeface="Cambria Math"/>
                      </a:rPr>
                      <m:t>𝑗</m:t>
                    </m:r>
                    <m:r>
                      <a:rPr lang="en-US" sz="2400" i="1">
                        <a:latin typeface="Cambria Math"/>
                      </a:rPr>
                      <m:t>0.12134∙</m:t>
                    </m:r>
                    <m:d>
                      <m:dPr>
                        <m:ctrlPr>
                          <a:rPr lang="en-US" sz="2400" i="1">
                            <a:latin typeface="Cambria Math"/>
                          </a:rPr>
                        </m:ctrlPr>
                      </m:dPr>
                      <m:e>
                        <m:func>
                          <m:funcPr>
                            <m:ctrlPr>
                              <a:rPr lang="en-US" sz="2400" i="1">
                                <a:latin typeface="Cambria Math"/>
                              </a:rPr>
                            </m:ctrlPr>
                          </m:funcPr>
                          <m:fName>
                            <m:r>
                              <m:rPr>
                                <m:sty m:val="p"/>
                              </m:rPr>
                              <a:rPr lang="en-US" sz="2400">
                                <a:latin typeface="Cambria Math"/>
                              </a:rPr>
                              <m:t>ln</m:t>
                            </m:r>
                          </m:fName>
                          <m:e>
                            <m:f>
                              <m:fPr>
                                <m:ctrlPr>
                                  <a:rPr lang="en-US" sz="2400" i="1">
                                    <a:latin typeface="Cambria Math"/>
                                  </a:rPr>
                                </m:ctrlPr>
                              </m:fPr>
                              <m:num>
                                <m:r>
                                  <a:rPr lang="en-US" sz="2400" i="1">
                                    <a:latin typeface="Cambria Math"/>
                                  </a:rPr>
                                  <m:t>1</m:t>
                                </m:r>
                              </m:num>
                              <m:den>
                                <m:sSub>
                                  <m:sSubPr>
                                    <m:ctrlPr>
                                      <a:rPr lang="en-US" sz="2400" i="1">
                                        <a:latin typeface="Cambria Math"/>
                                      </a:rPr>
                                    </m:ctrlPr>
                                  </m:sSubPr>
                                  <m:e>
                                    <m:r>
                                      <a:rPr lang="en-US" sz="2400" i="1">
                                        <a:latin typeface="Cambria Math"/>
                                      </a:rPr>
                                      <m:t>𝐺𝑀𝑅</m:t>
                                    </m:r>
                                  </m:e>
                                  <m:sub>
                                    <m:r>
                                      <a:rPr lang="en-US" sz="2400" i="1">
                                        <a:latin typeface="Cambria Math"/>
                                      </a:rPr>
                                      <m:t>𝑖</m:t>
                                    </m:r>
                                  </m:sub>
                                </m:sSub>
                              </m:den>
                            </m:f>
                          </m:e>
                        </m:func>
                        <m:r>
                          <a:rPr lang="en-US" sz="2400" i="1">
                            <a:latin typeface="Cambria Math"/>
                          </a:rPr>
                          <m:t>+7.93402</m:t>
                        </m:r>
                      </m:e>
                    </m:d>
                  </m:oMath>
                </a14:m>
                <a:r>
                  <a:rPr lang="en-US" sz="2400" dirty="0"/>
                  <a:t> </a:t>
                </a:r>
                <a:r>
                  <a:rPr lang="en-US" sz="2400" dirty="0" smtClean="0">
                    <a:latin typeface="Times New Roman" pitchFamily="18" charset="0"/>
                    <a:cs typeface="Times New Roman" pitchFamily="18" charset="0"/>
                  </a:rPr>
                  <a:t>Ω/mile	(58)</a:t>
                </a:r>
              </a:p>
              <a:p>
                <a:pPr algn="just"/>
                <a:endParaRPr lang="en-US" sz="2400" dirty="0">
                  <a:latin typeface="Times New Roman" pitchFamily="18" charset="0"/>
                  <a:cs typeface="Times New Roman" pitchFamily="18" charset="0"/>
                </a:endParaRPr>
              </a:p>
              <a:p>
                <a:pPr algn="just"/>
                <a14:m>
                  <m:oMath xmlns:m="http://schemas.openxmlformats.org/officeDocument/2006/math">
                    <m:sSub>
                      <m:sSubPr>
                        <m:ctrlPr>
                          <a:rPr lang="en-US" sz="2400" i="1">
                            <a:latin typeface="Cambria Math"/>
                          </a:rPr>
                        </m:ctrlPr>
                      </m:sSubPr>
                      <m:e>
                        <m:acc>
                          <m:accPr>
                            <m:chr m:val="̂"/>
                            <m:ctrlPr>
                              <a:rPr lang="en-US" sz="2400" i="1">
                                <a:latin typeface="Cambria Math"/>
                              </a:rPr>
                            </m:ctrlPr>
                          </m:accPr>
                          <m:e>
                            <m:r>
                              <a:rPr lang="en-US" sz="2400" i="1">
                                <a:latin typeface="Cambria Math"/>
                              </a:rPr>
                              <m:t>𝑧</m:t>
                            </m:r>
                          </m:e>
                        </m:acc>
                      </m:e>
                      <m:sub>
                        <m:r>
                          <a:rPr lang="en-US" sz="2400" i="1">
                            <a:latin typeface="Cambria Math"/>
                          </a:rPr>
                          <m:t>𝑛𝑛</m:t>
                        </m:r>
                      </m:sub>
                    </m:sSub>
                    <m:r>
                      <a:rPr lang="en-US" sz="2400" i="1">
                        <a:latin typeface="Cambria Math"/>
                      </a:rPr>
                      <m:t>=</m:t>
                    </m:r>
                    <m:sSub>
                      <m:sSubPr>
                        <m:ctrlPr>
                          <a:rPr lang="en-US" sz="2400" i="1">
                            <a:latin typeface="Cambria Math"/>
                          </a:rPr>
                        </m:ctrlPr>
                      </m:sSubPr>
                      <m:e>
                        <m:r>
                          <a:rPr lang="en-US" sz="2400" i="1">
                            <a:latin typeface="Cambria Math"/>
                          </a:rPr>
                          <m:t>𝑟</m:t>
                        </m:r>
                      </m:e>
                      <m:sub>
                        <m:r>
                          <a:rPr lang="en-US" sz="2400" i="1">
                            <a:latin typeface="Cambria Math"/>
                          </a:rPr>
                          <m:t>𝑛</m:t>
                        </m:r>
                      </m:sub>
                    </m:sSub>
                    <m:r>
                      <a:rPr lang="en-US" sz="2400" i="1">
                        <a:latin typeface="Cambria Math"/>
                      </a:rPr>
                      <m:t>+0.09530+</m:t>
                    </m:r>
                    <m:r>
                      <a:rPr lang="en-US" sz="2400" i="1">
                        <a:latin typeface="Cambria Math"/>
                      </a:rPr>
                      <m:t>𝑗</m:t>
                    </m:r>
                    <m:r>
                      <a:rPr lang="en-US" sz="2400" i="1">
                        <a:latin typeface="Cambria Math"/>
                      </a:rPr>
                      <m:t>0.12134∙</m:t>
                    </m:r>
                    <m:d>
                      <m:dPr>
                        <m:ctrlPr>
                          <a:rPr lang="en-US" sz="2400" i="1">
                            <a:latin typeface="Cambria Math"/>
                          </a:rPr>
                        </m:ctrlPr>
                      </m:dPr>
                      <m:e>
                        <m:func>
                          <m:funcPr>
                            <m:ctrlPr>
                              <a:rPr lang="en-US" sz="2400" i="1">
                                <a:latin typeface="Cambria Math"/>
                              </a:rPr>
                            </m:ctrlPr>
                          </m:funcPr>
                          <m:fName>
                            <m:r>
                              <m:rPr>
                                <m:sty m:val="p"/>
                              </m:rPr>
                              <a:rPr lang="en-US" sz="2400">
                                <a:latin typeface="Cambria Math"/>
                              </a:rPr>
                              <m:t>ln</m:t>
                            </m:r>
                          </m:fName>
                          <m:e>
                            <m:f>
                              <m:fPr>
                                <m:ctrlPr>
                                  <a:rPr lang="en-US" sz="2400" i="1">
                                    <a:latin typeface="Cambria Math"/>
                                  </a:rPr>
                                </m:ctrlPr>
                              </m:fPr>
                              <m:num>
                                <m:r>
                                  <a:rPr lang="en-US" sz="2400" i="1">
                                    <a:latin typeface="Cambria Math"/>
                                  </a:rPr>
                                  <m:t>1</m:t>
                                </m:r>
                              </m:num>
                              <m:den>
                                <m:sSub>
                                  <m:sSubPr>
                                    <m:ctrlPr>
                                      <a:rPr lang="en-US" sz="2400" i="1">
                                        <a:latin typeface="Cambria Math"/>
                                      </a:rPr>
                                    </m:ctrlPr>
                                  </m:sSubPr>
                                  <m:e>
                                    <m:r>
                                      <a:rPr lang="en-US" sz="2400" i="1">
                                        <a:latin typeface="Cambria Math"/>
                                      </a:rPr>
                                      <m:t>𝐺𝑀𝑅</m:t>
                                    </m:r>
                                  </m:e>
                                  <m:sub>
                                    <m:r>
                                      <a:rPr lang="en-US" sz="2400" i="1">
                                        <a:latin typeface="Cambria Math"/>
                                      </a:rPr>
                                      <m:t>𝑛</m:t>
                                    </m:r>
                                  </m:sub>
                                </m:sSub>
                              </m:den>
                            </m:f>
                          </m:e>
                        </m:func>
                        <m:r>
                          <a:rPr lang="en-US" sz="2400" i="1">
                            <a:latin typeface="Cambria Math"/>
                          </a:rPr>
                          <m:t>+7.93402</m:t>
                        </m:r>
                      </m:e>
                    </m:d>
                  </m:oMath>
                </a14:m>
                <a:r>
                  <a:rPr lang="en-US" sz="2400" dirty="0"/>
                  <a:t> </a:t>
                </a:r>
                <a:r>
                  <a:rPr lang="en-US" sz="2400" dirty="0" smtClean="0">
                    <a:latin typeface="Times New Roman" pitchFamily="18" charset="0"/>
                    <a:cs typeface="Times New Roman" pitchFamily="18" charset="0"/>
                  </a:rPr>
                  <a:t>Ω/mile	(59)</a:t>
                </a:r>
              </a:p>
              <a:p>
                <a:pPr algn="just"/>
                <a:endParaRPr lang="en-US" sz="2400" dirty="0">
                  <a:latin typeface="Times New Roman" pitchFamily="18" charset="0"/>
                  <a:cs typeface="Times New Roman" pitchFamily="18" charset="0"/>
                </a:endParaRPr>
              </a:p>
              <a:p>
                <a:pPr algn="just"/>
                <a14:m>
                  <m:oMath xmlns:m="http://schemas.openxmlformats.org/officeDocument/2006/math">
                    <m:sSub>
                      <m:sSubPr>
                        <m:ctrlPr>
                          <a:rPr lang="en-US" sz="2400" i="1">
                            <a:latin typeface="Cambria Math"/>
                          </a:rPr>
                        </m:ctrlPr>
                      </m:sSubPr>
                      <m:e>
                        <m:acc>
                          <m:accPr>
                            <m:chr m:val="̂"/>
                            <m:ctrlPr>
                              <a:rPr lang="en-US" sz="2400" i="1">
                                <a:latin typeface="Cambria Math"/>
                              </a:rPr>
                            </m:ctrlPr>
                          </m:accPr>
                          <m:e>
                            <m:r>
                              <a:rPr lang="en-US" sz="2400" i="1">
                                <a:latin typeface="Cambria Math"/>
                              </a:rPr>
                              <m:t>𝑧</m:t>
                            </m:r>
                          </m:e>
                        </m:acc>
                      </m:e>
                      <m:sub>
                        <m:r>
                          <a:rPr lang="en-US" sz="2400" i="1">
                            <a:latin typeface="Cambria Math"/>
                          </a:rPr>
                          <m:t>𝑖𝑗</m:t>
                        </m:r>
                      </m:sub>
                    </m:sSub>
                    <m:r>
                      <a:rPr lang="en-US" sz="2400" i="1">
                        <a:latin typeface="Cambria Math"/>
                      </a:rPr>
                      <m:t>=0.09530+</m:t>
                    </m:r>
                    <m:r>
                      <a:rPr lang="en-US" sz="2400" i="1">
                        <a:latin typeface="Cambria Math"/>
                      </a:rPr>
                      <m:t>𝑗</m:t>
                    </m:r>
                    <m:r>
                      <a:rPr lang="en-US" sz="2400" i="1">
                        <a:latin typeface="Cambria Math"/>
                      </a:rPr>
                      <m:t>0.12134∙</m:t>
                    </m:r>
                    <m:d>
                      <m:dPr>
                        <m:ctrlPr>
                          <a:rPr lang="en-US" sz="2400" i="1">
                            <a:latin typeface="Cambria Math"/>
                          </a:rPr>
                        </m:ctrlPr>
                      </m:dPr>
                      <m:e>
                        <m:func>
                          <m:funcPr>
                            <m:ctrlPr>
                              <a:rPr lang="en-US" sz="2400" i="1">
                                <a:latin typeface="Cambria Math"/>
                              </a:rPr>
                            </m:ctrlPr>
                          </m:funcPr>
                          <m:fName>
                            <m:r>
                              <m:rPr>
                                <m:sty m:val="p"/>
                              </m:rPr>
                              <a:rPr lang="en-US" sz="2400">
                                <a:latin typeface="Cambria Math"/>
                              </a:rPr>
                              <m:t>ln</m:t>
                            </m:r>
                          </m:fName>
                          <m:e>
                            <m:f>
                              <m:fPr>
                                <m:ctrlPr>
                                  <a:rPr lang="en-US" sz="2400" i="1">
                                    <a:latin typeface="Cambria Math"/>
                                  </a:rPr>
                                </m:ctrlPr>
                              </m:fPr>
                              <m:num>
                                <m:r>
                                  <a:rPr lang="en-US" sz="2400" i="1">
                                    <a:latin typeface="Cambria Math"/>
                                  </a:rPr>
                                  <m:t>1</m:t>
                                </m:r>
                              </m:num>
                              <m:den>
                                <m:sSub>
                                  <m:sSubPr>
                                    <m:ctrlPr>
                                      <a:rPr lang="en-US" sz="2400" i="1">
                                        <a:latin typeface="Cambria Math"/>
                                      </a:rPr>
                                    </m:ctrlPr>
                                  </m:sSubPr>
                                  <m:e>
                                    <m:r>
                                      <a:rPr lang="en-US" sz="2400" i="1">
                                        <a:latin typeface="Cambria Math"/>
                                      </a:rPr>
                                      <m:t>𝐷</m:t>
                                    </m:r>
                                  </m:e>
                                  <m:sub>
                                    <m:r>
                                      <a:rPr lang="en-US" sz="2400" i="1">
                                        <a:latin typeface="Cambria Math"/>
                                      </a:rPr>
                                      <m:t>𝑖𝑗</m:t>
                                    </m:r>
                                  </m:sub>
                                </m:sSub>
                              </m:den>
                            </m:f>
                          </m:e>
                        </m:func>
                        <m:r>
                          <a:rPr lang="en-US" sz="2400" i="1">
                            <a:latin typeface="Cambria Math"/>
                          </a:rPr>
                          <m:t>+7.93402</m:t>
                        </m:r>
                      </m:e>
                    </m:d>
                    <m:r>
                      <a:rPr lang="en-US" sz="2400" b="0" i="0" smtClean="0">
                        <a:latin typeface="Cambria Math"/>
                      </a:rPr>
                      <m:t> </m:t>
                    </m:r>
                  </m:oMath>
                </a14:m>
                <a:r>
                  <a:rPr lang="en-US" sz="2400" dirty="0" smtClean="0">
                    <a:latin typeface="Times New Roman" pitchFamily="18" charset="0"/>
                    <a:cs typeface="Times New Roman" pitchFamily="18" charset="0"/>
                  </a:rPr>
                  <a:t>Ω/mile		(60)</a:t>
                </a:r>
              </a:p>
              <a:p>
                <a:pPr algn="just"/>
                <a:endParaRPr lang="en-US" sz="2400" dirty="0">
                  <a:latin typeface="Times New Roman" pitchFamily="18" charset="0"/>
                  <a:cs typeface="Times New Roman" pitchFamily="18" charset="0"/>
                </a:endParaRPr>
              </a:p>
              <a:p>
                <a:pPr algn="just"/>
                <a14:m>
                  <m:oMath xmlns:m="http://schemas.openxmlformats.org/officeDocument/2006/math">
                    <m:sSub>
                      <m:sSubPr>
                        <m:ctrlPr>
                          <a:rPr lang="en-US" sz="2400" i="1">
                            <a:latin typeface="Cambria Math"/>
                          </a:rPr>
                        </m:ctrlPr>
                      </m:sSubPr>
                      <m:e>
                        <m:acc>
                          <m:accPr>
                            <m:chr m:val="̂"/>
                            <m:ctrlPr>
                              <a:rPr lang="en-US" sz="2400" i="1">
                                <a:latin typeface="Cambria Math"/>
                              </a:rPr>
                            </m:ctrlPr>
                          </m:accPr>
                          <m:e>
                            <m:r>
                              <a:rPr lang="en-US" sz="2400" i="1">
                                <a:latin typeface="Cambria Math"/>
                              </a:rPr>
                              <m:t>𝑧</m:t>
                            </m:r>
                          </m:e>
                        </m:acc>
                      </m:e>
                      <m:sub>
                        <m:r>
                          <a:rPr lang="en-US" sz="2400" i="1">
                            <a:latin typeface="Cambria Math"/>
                          </a:rPr>
                          <m:t>𝑖𝑛</m:t>
                        </m:r>
                      </m:sub>
                    </m:sSub>
                    <m:r>
                      <a:rPr lang="en-US" sz="2400" i="1">
                        <a:latin typeface="Cambria Math"/>
                      </a:rPr>
                      <m:t>=0.09530+</m:t>
                    </m:r>
                    <m:r>
                      <a:rPr lang="en-US" sz="2400" i="1">
                        <a:latin typeface="Cambria Math"/>
                      </a:rPr>
                      <m:t>𝑗</m:t>
                    </m:r>
                    <m:r>
                      <a:rPr lang="en-US" sz="2400" i="1">
                        <a:latin typeface="Cambria Math"/>
                      </a:rPr>
                      <m:t>0.12134∙</m:t>
                    </m:r>
                    <m:d>
                      <m:dPr>
                        <m:ctrlPr>
                          <a:rPr lang="en-US" sz="2400" i="1">
                            <a:latin typeface="Cambria Math"/>
                          </a:rPr>
                        </m:ctrlPr>
                      </m:dPr>
                      <m:e>
                        <m:func>
                          <m:funcPr>
                            <m:ctrlPr>
                              <a:rPr lang="en-US" sz="2400" i="1">
                                <a:latin typeface="Cambria Math"/>
                              </a:rPr>
                            </m:ctrlPr>
                          </m:funcPr>
                          <m:fName>
                            <m:r>
                              <m:rPr>
                                <m:sty m:val="p"/>
                              </m:rPr>
                              <a:rPr lang="en-US" sz="2400">
                                <a:latin typeface="Cambria Math"/>
                              </a:rPr>
                              <m:t>ln</m:t>
                            </m:r>
                          </m:fName>
                          <m:e>
                            <m:f>
                              <m:fPr>
                                <m:ctrlPr>
                                  <a:rPr lang="en-US" sz="2400" i="1">
                                    <a:latin typeface="Cambria Math"/>
                                  </a:rPr>
                                </m:ctrlPr>
                              </m:fPr>
                              <m:num>
                                <m:r>
                                  <a:rPr lang="en-US" sz="2400" i="1">
                                    <a:latin typeface="Cambria Math"/>
                                  </a:rPr>
                                  <m:t>1</m:t>
                                </m:r>
                              </m:num>
                              <m:den>
                                <m:sSub>
                                  <m:sSubPr>
                                    <m:ctrlPr>
                                      <a:rPr lang="en-US" sz="2400" i="1">
                                        <a:latin typeface="Cambria Math"/>
                                      </a:rPr>
                                    </m:ctrlPr>
                                  </m:sSubPr>
                                  <m:e>
                                    <m:r>
                                      <a:rPr lang="en-US" sz="2400" i="1">
                                        <a:latin typeface="Cambria Math"/>
                                      </a:rPr>
                                      <m:t>𝐷</m:t>
                                    </m:r>
                                  </m:e>
                                  <m:sub>
                                    <m:r>
                                      <a:rPr lang="en-US" sz="2400" i="1">
                                        <a:latin typeface="Cambria Math"/>
                                      </a:rPr>
                                      <m:t>𝑖𝑛</m:t>
                                    </m:r>
                                  </m:sub>
                                </m:sSub>
                              </m:den>
                            </m:f>
                          </m:e>
                        </m:func>
                        <m:r>
                          <a:rPr lang="en-US" sz="2400" i="1">
                            <a:latin typeface="Cambria Math"/>
                          </a:rPr>
                          <m:t>+7.93402</m:t>
                        </m:r>
                      </m:e>
                    </m:d>
                  </m:oMath>
                </a14:m>
                <a:r>
                  <a:rPr lang="en-US" sz="2400" dirty="0"/>
                  <a:t> </a:t>
                </a:r>
                <a:r>
                  <a:rPr lang="en-US" sz="2400" dirty="0" smtClean="0">
                    <a:latin typeface="Times New Roman" pitchFamily="18" charset="0"/>
                    <a:cs typeface="Times New Roman" pitchFamily="18" charset="0"/>
                  </a:rPr>
                  <a:t>Ω/mile		(61)</a:t>
                </a:r>
                <a:endParaRPr lang="en-US" sz="2400" dirty="0">
                  <a:latin typeface="Times New Roman" pitchFamily="18" charset="0"/>
                  <a:cs typeface="Times New Roman" pitchFamily="18" charset="0"/>
                </a:endParaRPr>
              </a:p>
            </p:txBody>
          </p:sp>
        </mc:Choice>
        <mc:Fallback xmlns="">
          <p:sp>
            <p:nvSpPr>
              <p:cNvPr id="15" name="Rectangle 14"/>
              <p:cNvSpPr>
                <a:spLocks noRot="1" noChangeAspect="1" noMove="1" noResize="1" noEditPoints="1" noAdjustHandles="1" noChangeArrowheads="1" noChangeShapeType="1" noTextEdit="1"/>
              </p:cNvSpPr>
              <p:nvPr/>
            </p:nvSpPr>
            <p:spPr>
              <a:xfrm>
                <a:off x="0" y="2209800"/>
                <a:ext cx="9144000" cy="3774816"/>
              </a:xfrm>
              <a:prstGeom prst="rect">
                <a:avLst/>
              </a:prstGeom>
              <a:blipFill rotWithShape="1">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544152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5">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1: </a:t>
            </a:r>
            <a:r>
              <a:rPr lang="en-US" dirty="0"/>
              <a:t>Overhead Lines </a:t>
            </a:r>
          </a:p>
        </p:txBody>
      </p:sp>
      <p:sp>
        <p:nvSpPr>
          <p:cNvPr id="3" name="Content Placeholder 2"/>
          <p:cNvSpPr>
            <a:spLocks noGrp="1"/>
          </p:cNvSpPr>
          <p:nvPr>
            <p:ph idx="1"/>
          </p:nvPr>
        </p:nvSpPr>
        <p:spPr/>
        <p:txBody>
          <a:bodyPr>
            <a:normAutofit fontScale="77500" lnSpcReduction="20000"/>
          </a:bodyPr>
          <a:lstStyle/>
          <a:p>
            <a:pPr>
              <a:spcAft>
                <a:spcPts val="600"/>
              </a:spcAft>
            </a:pPr>
            <a:r>
              <a:rPr lang="en-US" sz="3100" dirty="0" smtClean="0"/>
              <a:t>Series </a:t>
            </a:r>
            <a:r>
              <a:rPr lang="en-US" sz="3100" dirty="0"/>
              <a:t>impedance of Overhead Lines</a:t>
            </a:r>
          </a:p>
          <a:p>
            <a:pPr marL="971550" lvl="1" indent="-457200">
              <a:spcAft>
                <a:spcPts val="600"/>
              </a:spcAft>
            </a:pPr>
            <a:r>
              <a:rPr lang="en-US" sz="2600" dirty="0"/>
              <a:t>Transposed Three-phase Lines</a:t>
            </a:r>
          </a:p>
          <a:p>
            <a:pPr marL="971550" lvl="1" indent="-457200">
              <a:spcAft>
                <a:spcPts val="600"/>
              </a:spcAft>
            </a:pPr>
            <a:r>
              <a:rPr lang="en-US" sz="2600" dirty="0" err="1"/>
              <a:t>Untransposed</a:t>
            </a:r>
            <a:r>
              <a:rPr lang="en-US" sz="2600" dirty="0"/>
              <a:t> Distribution Lines</a:t>
            </a:r>
          </a:p>
          <a:p>
            <a:pPr marL="971550" lvl="1" indent="-457200">
              <a:spcAft>
                <a:spcPts val="600"/>
              </a:spcAft>
            </a:pPr>
            <a:r>
              <a:rPr lang="en-US" sz="2600" dirty="0"/>
              <a:t>Carson’s Equations</a:t>
            </a:r>
          </a:p>
          <a:p>
            <a:pPr marL="971550" lvl="1" indent="-457200">
              <a:spcAft>
                <a:spcPts val="600"/>
              </a:spcAft>
            </a:pPr>
            <a:r>
              <a:rPr lang="en-US" sz="2600" dirty="0"/>
              <a:t>Modified Carson’s Equations</a:t>
            </a:r>
          </a:p>
          <a:p>
            <a:pPr marL="971550" lvl="1" indent="-457200">
              <a:spcAft>
                <a:spcPts val="600"/>
              </a:spcAft>
            </a:pPr>
            <a:r>
              <a:rPr lang="en-US" sz="2600" dirty="0"/>
              <a:t>Primitive Impedance Matrix for Overhead Lines</a:t>
            </a:r>
          </a:p>
          <a:p>
            <a:pPr marL="971550" lvl="1" indent="-457200">
              <a:spcAft>
                <a:spcPts val="600"/>
              </a:spcAft>
            </a:pPr>
            <a:r>
              <a:rPr lang="en-US" sz="2600" dirty="0"/>
              <a:t>Phase Impedance Matrix for Overhead Lines</a:t>
            </a:r>
          </a:p>
          <a:p>
            <a:pPr marL="971550" lvl="1" indent="-457200">
              <a:spcAft>
                <a:spcPts val="600"/>
              </a:spcAft>
            </a:pPr>
            <a:r>
              <a:rPr lang="en-US" sz="2600" dirty="0"/>
              <a:t>Sequence Impedances</a:t>
            </a:r>
          </a:p>
          <a:p>
            <a:pPr marL="971550" lvl="1" indent="-457200">
              <a:spcAft>
                <a:spcPts val="600"/>
              </a:spcAft>
            </a:pPr>
            <a:r>
              <a:rPr lang="en-US" sz="2600" b="1" u="sng" dirty="0"/>
              <a:t>Parallel Overhead Distribution Lines</a:t>
            </a:r>
          </a:p>
          <a:p>
            <a:pPr>
              <a:spcAft>
                <a:spcPts val="600"/>
              </a:spcAft>
            </a:pPr>
            <a:r>
              <a:rPr lang="en-US" sz="3100" dirty="0"/>
              <a:t>Shunt Admittance of Overhead Parallel Lines</a:t>
            </a:r>
          </a:p>
          <a:p>
            <a:pPr>
              <a:spcAft>
                <a:spcPts val="600"/>
              </a:spcAft>
            </a:pPr>
            <a:r>
              <a:rPr lang="en-US" sz="3100" dirty="0"/>
              <a:t>General Voltage Drop </a:t>
            </a:r>
            <a:r>
              <a:rPr lang="en-US" sz="3100" dirty="0" smtClean="0"/>
              <a:t>Equation</a:t>
            </a:r>
            <a:endParaRPr lang="en-US" dirty="0"/>
          </a:p>
        </p:txBody>
      </p:sp>
    </p:spTree>
    <p:extLst>
      <p:ext uri="{BB962C8B-B14F-4D97-AF65-F5344CB8AC3E}">
        <p14:creationId xmlns:p14="http://schemas.microsoft.com/office/powerpoint/2010/main" val="3243210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609600"/>
            <a:ext cx="9144000" cy="3847207"/>
          </a:xfrm>
          <a:prstGeom prst="rect">
            <a:avLst/>
          </a:prstGeom>
          <a:noFill/>
        </p:spPr>
        <p:txBody>
          <a:bodyPr wrap="square" rtlCol="0">
            <a:spAutoFit/>
          </a:bodyPr>
          <a:lstStyle/>
          <a:p>
            <a:pPr marL="342900" lvl="2" indent="-342900"/>
            <a:r>
              <a:rPr lang="en-US" sz="2800" dirty="0" smtClean="0"/>
              <a:t>	</a:t>
            </a:r>
            <a:r>
              <a:rPr lang="en-US" sz="2800" dirty="0" smtClean="0">
                <a:latin typeface="Times New Roman" pitchFamily="18" charset="0"/>
                <a:cs typeface="Times New Roman" pitchFamily="18" charset="0"/>
              </a:rPr>
              <a:t>Parallel Overhead Lines</a:t>
            </a:r>
          </a:p>
          <a:p>
            <a:pPr marL="342900" lvl="2" indent="-342900">
              <a:buFont typeface="Arial" pitchFamily="34" charset="0"/>
              <a:buChar char="•"/>
            </a:pPr>
            <a:endParaRPr lang="en-US" dirty="0" smtClean="0"/>
          </a:p>
          <a:p>
            <a:pPr marL="342900" lvl="2" indent="-342900">
              <a:buFont typeface="Wingdings" pitchFamily="2" charset="2"/>
              <a:buChar char="Ø"/>
            </a:pPr>
            <a:r>
              <a:rPr lang="en-US" sz="2400" dirty="0" smtClean="0">
                <a:latin typeface="Times New Roman" pitchFamily="18" charset="0"/>
                <a:cs typeface="Times New Roman" pitchFamily="18" charset="0"/>
              </a:rPr>
              <a:t>It is fairly common in a distribution system to find instances where two distribution lines are “physically” parallel. </a:t>
            </a:r>
          </a:p>
          <a:p>
            <a:pPr marL="342900" lvl="2" indent="-342900">
              <a:buFont typeface="Wingdings" pitchFamily="2" charset="2"/>
              <a:buChar char="Ø"/>
            </a:pPr>
            <a:r>
              <a:rPr lang="en-US" sz="2400" dirty="0" smtClean="0">
                <a:latin typeface="Times New Roman" pitchFamily="18" charset="0"/>
                <a:cs typeface="Times New Roman" pitchFamily="18" charset="0"/>
              </a:rPr>
              <a:t>The phase impedance matrix of parallel lines is computed from the application of Carson’s equations and the Kron reduction method. </a:t>
            </a:r>
          </a:p>
          <a:p>
            <a:pPr marL="342900" lvl="2" indent="-342900">
              <a:buFont typeface="Arial" pitchFamily="34" charset="0"/>
              <a:buChar char="•"/>
            </a:pPr>
            <a:endParaRPr lang="en-US" dirty="0" smtClean="0"/>
          </a:p>
          <a:p>
            <a:pPr marL="2171700" lvl="6" indent="-342900"/>
            <a:r>
              <a:rPr lang="en-US" sz="2000" b="1" dirty="0" smtClean="0">
                <a:solidFill>
                  <a:srgbClr val="FF0000"/>
                </a:solidFill>
              </a:rPr>
              <a:t>	</a:t>
            </a:r>
            <a:endParaRPr lang="en-US" dirty="0" smtClean="0"/>
          </a:p>
          <a:p>
            <a:pPr marL="342900" lvl="2" indent="-342900"/>
            <a:endParaRPr lang="en-US" dirty="0" smtClean="0"/>
          </a:p>
          <a:p>
            <a:pPr marL="342900" lvl="2" indent="-342900"/>
            <a:endParaRPr lang="en-US" sz="2800" dirty="0" smtClean="0"/>
          </a:p>
          <a:p>
            <a:pPr marL="342900" lvl="2" indent="-342900"/>
            <a:endParaRPr lang="en-US" dirty="0"/>
          </a:p>
        </p:txBody>
      </p:sp>
      <p:sp>
        <p:nvSpPr>
          <p:cNvPr id="3" name="TextBox 2"/>
          <p:cNvSpPr txBox="1"/>
          <p:nvPr/>
        </p:nvSpPr>
        <p:spPr>
          <a:xfrm>
            <a:off x="0" y="0"/>
            <a:ext cx="9144000" cy="584775"/>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Series impedance of Overhead Lines</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08454" y="2971800"/>
            <a:ext cx="4727091" cy="3576898"/>
          </a:xfrm>
          <a:prstGeom prst="rect">
            <a:avLst/>
          </a:prstGeom>
        </p:spPr>
      </p:pic>
      <p:sp>
        <p:nvSpPr>
          <p:cNvPr id="5" name="TextBox 4"/>
          <p:cNvSpPr txBox="1"/>
          <p:nvPr/>
        </p:nvSpPr>
        <p:spPr>
          <a:xfrm>
            <a:off x="1066800" y="3048000"/>
            <a:ext cx="1676400" cy="461665"/>
          </a:xfrm>
          <a:prstGeom prst="rect">
            <a:avLst/>
          </a:prstGeom>
          <a:noFill/>
        </p:spPr>
        <p:txBody>
          <a:bodyPr wrap="square" rtlCol="0">
            <a:spAutoFit/>
          </a:bodyPr>
          <a:lstStyle/>
          <a:p>
            <a:r>
              <a:rPr lang="en-US" sz="2400" dirty="0" smtClean="0">
                <a:latin typeface="Times New Roman" pitchFamily="18" charset="0"/>
                <a:cs typeface="Times New Roman" pitchFamily="18" charset="0"/>
              </a:rPr>
              <a:t>Line 1</a:t>
            </a:r>
            <a:endParaRPr lang="en-US" sz="2400" dirty="0">
              <a:latin typeface="Times New Roman" pitchFamily="18" charset="0"/>
              <a:cs typeface="Times New Roman" pitchFamily="18" charset="0"/>
            </a:endParaRPr>
          </a:p>
        </p:txBody>
      </p:sp>
      <p:sp>
        <p:nvSpPr>
          <p:cNvPr id="6" name="TextBox 5"/>
          <p:cNvSpPr txBox="1"/>
          <p:nvPr/>
        </p:nvSpPr>
        <p:spPr>
          <a:xfrm>
            <a:off x="1064703" y="3962400"/>
            <a:ext cx="1676400" cy="461665"/>
          </a:xfrm>
          <a:prstGeom prst="rect">
            <a:avLst/>
          </a:prstGeom>
          <a:noFill/>
        </p:spPr>
        <p:txBody>
          <a:bodyPr wrap="square" rtlCol="0">
            <a:spAutoFit/>
          </a:bodyPr>
          <a:lstStyle/>
          <a:p>
            <a:r>
              <a:rPr lang="en-US" sz="2400" dirty="0">
                <a:latin typeface="Times New Roman" pitchFamily="18" charset="0"/>
                <a:cs typeface="Times New Roman" pitchFamily="18" charset="0"/>
              </a:rPr>
              <a:t>Line 2</a:t>
            </a:r>
          </a:p>
        </p:txBody>
      </p:sp>
      <p:sp>
        <p:nvSpPr>
          <p:cNvPr id="7" name="TextBox 6"/>
          <p:cNvSpPr txBox="1"/>
          <p:nvPr/>
        </p:nvSpPr>
        <p:spPr>
          <a:xfrm>
            <a:off x="190500" y="6024265"/>
            <a:ext cx="1752600" cy="461665"/>
          </a:xfrm>
          <a:prstGeom prst="rect">
            <a:avLst/>
          </a:prstGeom>
          <a:noFill/>
        </p:spPr>
        <p:txBody>
          <a:bodyPr wrap="square" rtlCol="0">
            <a:spAutoFit/>
          </a:bodyPr>
          <a:lstStyle/>
          <a:p>
            <a:r>
              <a:rPr lang="en-US" sz="2400" b="1" dirty="0" smtClean="0">
                <a:latin typeface="Times New Roman" pitchFamily="18" charset="0"/>
                <a:cs typeface="Times New Roman" pitchFamily="18" charset="0"/>
              </a:rPr>
              <a:t>Figure 7.0</a:t>
            </a:r>
            <a:endParaRPr lang="en-US" sz="2400" b="1" dirty="0">
              <a:latin typeface="Times New Roman" pitchFamily="18" charset="0"/>
              <a:cs typeface="Times New Roman" pitchFamily="18" charset="0"/>
            </a:endParaRPr>
          </a:p>
        </p:txBody>
      </p:sp>
    </p:spTree>
    <p:extLst>
      <p:ext uri="{BB962C8B-B14F-4D97-AF65-F5344CB8AC3E}">
        <p14:creationId xmlns:p14="http://schemas.microsoft.com/office/powerpoint/2010/main" val="804010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p:cNvSpPr txBox="1"/>
              <p:nvPr/>
            </p:nvSpPr>
            <p:spPr>
              <a:xfrm>
                <a:off x="0" y="838200"/>
                <a:ext cx="9144000" cy="7586757"/>
              </a:xfrm>
              <a:prstGeom prst="rect">
                <a:avLst/>
              </a:prstGeom>
              <a:noFill/>
            </p:spPr>
            <p:txBody>
              <a:bodyPr wrap="square" rtlCol="0">
                <a:spAutoFit/>
              </a:bodyPr>
              <a:lstStyle/>
              <a:p>
                <a:pPr marL="342900" lvl="2" indent="-342900"/>
                <a:r>
                  <a:rPr lang="en-US" sz="2800" dirty="0" smtClean="0">
                    <a:latin typeface="Times New Roman" pitchFamily="18" charset="0"/>
                    <a:cs typeface="Times New Roman" pitchFamily="18" charset="0"/>
                  </a:rPr>
                  <a:t>	Parallel Overhead Lines</a:t>
                </a:r>
              </a:p>
              <a:p>
                <a:pPr marL="342900" lvl="2" indent="-342900">
                  <a:buFont typeface="Arial" pitchFamily="34" charset="0"/>
                  <a:buChar char="•"/>
                </a:pPr>
                <a:endParaRPr lang="en-US" dirty="0" smtClean="0"/>
              </a:p>
              <a:p>
                <a:pPr marL="342900" lvl="2" indent="-342900">
                  <a:buFont typeface="Wingdings" pitchFamily="2" charset="2"/>
                  <a:buChar char="Ø"/>
                </a:pPr>
                <a:r>
                  <a:rPr lang="en-US" sz="2400" dirty="0" smtClean="0">
                    <a:latin typeface="Times New Roman" pitchFamily="18" charset="0"/>
                    <a:cs typeface="Times New Roman" pitchFamily="18" charset="0"/>
                  </a:rPr>
                  <a:t>With reference to Figure 7.0, the voltage drops in the two lines are given by:</a:t>
                </a:r>
              </a:p>
              <a:p>
                <a:pPr marL="342900" lvl="2" indent="-342900">
                  <a:buFont typeface="Wingdings" pitchFamily="2" charset="2"/>
                  <a:buChar char="Ø"/>
                </a:pPr>
                <a:endParaRPr lang="en-US" dirty="0" smtClean="0"/>
              </a:p>
              <a:p>
                <a:pPr marL="342900" lvl="2" indent="-342900">
                  <a:buFont typeface="Arial" pitchFamily="34" charset="0"/>
                  <a:buChar char="•"/>
                </a:pPr>
                <a:endParaRPr lang="en-US" dirty="0" smtClean="0"/>
              </a:p>
              <a:p>
                <a:pPr marL="0" lvl="2"/>
                <a14:m>
                  <m:oMath xmlns:m="http://schemas.openxmlformats.org/officeDocument/2006/math">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𝑣</m:t>
                                  </m:r>
                                  <m:r>
                                    <a:rPr lang="en-US" sz="2400" i="1">
                                      <a:latin typeface="Cambria Math"/>
                                    </a:rPr>
                                    <m:t>1</m:t>
                                  </m:r>
                                </m:e>
                                <m:sub>
                                  <m:r>
                                    <a:rPr lang="en-US" sz="2400" i="1">
                                      <a:latin typeface="Cambria Math"/>
                                    </a:rPr>
                                    <m:t>𝑎</m:t>
                                  </m:r>
                                </m:sub>
                              </m:sSub>
                            </m:e>
                          </m:mr>
                          <m:mr>
                            <m:e>
                              <m:sSub>
                                <m:sSubPr>
                                  <m:ctrlPr>
                                    <a:rPr lang="en-US" sz="2400" i="1">
                                      <a:latin typeface="Cambria Math"/>
                                    </a:rPr>
                                  </m:ctrlPr>
                                </m:sSubPr>
                                <m:e>
                                  <m:r>
                                    <a:rPr lang="en-US" sz="2400" i="1">
                                      <a:latin typeface="Cambria Math"/>
                                    </a:rPr>
                                    <m:t>𝑣</m:t>
                                  </m:r>
                                  <m:r>
                                    <a:rPr lang="en-US" sz="2400" i="1">
                                      <a:latin typeface="Cambria Math"/>
                                    </a:rPr>
                                    <m:t>1</m:t>
                                  </m:r>
                                </m:e>
                                <m:sub>
                                  <m:r>
                                    <a:rPr lang="en-US" sz="2400" i="1">
                                      <a:latin typeface="Cambria Math"/>
                                    </a:rPr>
                                    <m:t>𝑏</m:t>
                                  </m:r>
                                </m:sub>
                              </m:sSub>
                            </m:e>
                          </m:mr>
                          <m:m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𝑣</m:t>
                                        </m:r>
                                        <m:r>
                                          <a:rPr lang="en-US" sz="2400" i="1">
                                            <a:latin typeface="Cambria Math"/>
                                          </a:rPr>
                                          <m:t>1</m:t>
                                        </m:r>
                                      </m:e>
                                      <m:sub>
                                        <m:r>
                                          <a:rPr lang="en-US" sz="2400" i="1">
                                            <a:latin typeface="Cambria Math"/>
                                          </a:rPr>
                                          <m:t>𝑐</m:t>
                                        </m:r>
                                      </m:sub>
                                    </m:sSub>
                                  </m:e>
                                </m:mr>
                                <m:mr>
                                  <m:e>
                                    <m:sSub>
                                      <m:sSubPr>
                                        <m:ctrlPr>
                                          <a:rPr lang="en-US" sz="2400" i="1">
                                            <a:latin typeface="Cambria Math"/>
                                          </a:rPr>
                                        </m:ctrlPr>
                                      </m:sSubPr>
                                      <m:e>
                                        <m:r>
                                          <a:rPr lang="en-US" sz="2400" i="1">
                                            <a:latin typeface="Cambria Math"/>
                                          </a:rPr>
                                          <m:t>𝑣</m:t>
                                        </m:r>
                                        <m:r>
                                          <a:rPr lang="en-US" sz="2400" i="1">
                                            <a:latin typeface="Cambria Math"/>
                                          </a:rPr>
                                          <m:t>2</m:t>
                                        </m:r>
                                      </m:e>
                                      <m:sub>
                                        <m:r>
                                          <a:rPr lang="en-US" sz="2400" i="1">
                                            <a:latin typeface="Cambria Math"/>
                                          </a:rPr>
                                          <m:t>𝑎</m:t>
                                        </m:r>
                                      </m:sub>
                                    </m:sSub>
                                  </m:e>
                                </m:mr>
                                <m:m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𝑣</m:t>
                                              </m:r>
                                              <m:r>
                                                <a:rPr lang="en-US" sz="2400" i="1">
                                                  <a:latin typeface="Cambria Math"/>
                                                </a:rPr>
                                                <m:t>2</m:t>
                                              </m:r>
                                            </m:e>
                                            <m:sub>
                                              <m:r>
                                                <a:rPr lang="en-US" sz="2400" i="1">
                                                  <a:latin typeface="Cambria Math"/>
                                                </a:rPr>
                                                <m:t>𝑏</m:t>
                                              </m:r>
                                            </m:sub>
                                          </m:sSub>
                                        </m:e>
                                      </m:mr>
                                      <m:mr>
                                        <m:e>
                                          <m:sSub>
                                            <m:sSubPr>
                                              <m:ctrlPr>
                                                <a:rPr lang="en-US" sz="2400" i="1">
                                                  <a:latin typeface="Cambria Math"/>
                                                </a:rPr>
                                              </m:ctrlPr>
                                            </m:sSubPr>
                                            <m:e>
                                              <m:r>
                                                <a:rPr lang="en-US" sz="2400" i="1">
                                                  <a:latin typeface="Cambria Math"/>
                                                </a:rPr>
                                                <m:t>𝑣</m:t>
                                              </m:r>
                                              <m:r>
                                                <a:rPr lang="en-US" sz="2400" i="1">
                                                  <a:latin typeface="Cambria Math"/>
                                                </a:rPr>
                                                <m:t>2</m:t>
                                              </m:r>
                                            </m:e>
                                            <m:sub>
                                              <m:r>
                                                <a:rPr lang="en-US" sz="2400" i="1">
                                                  <a:latin typeface="Cambria Math"/>
                                                </a:rPr>
                                                <m:t>𝑐</m:t>
                                              </m:r>
                                            </m:sub>
                                          </m:sSub>
                                        </m:e>
                                      </m:mr>
                                    </m:m>
                                  </m:e>
                                </m:mr>
                              </m:m>
                            </m:e>
                          </m:mr>
                        </m:m>
                      </m:e>
                    </m:d>
                    <m:r>
                      <a:rPr lang="en-US" sz="2400" i="1">
                        <a:latin typeface="Cambria Math"/>
                      </a:rPr>
                      <m:t>=</m:t>
                    </m:r>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𝑧</m:t>
                                  </m:r>
                                  <m:r>
                                    <a:rPr lang="en-US" sz="2400" i="1">
                                      <a:latin typeface="Cambria Math"/>
                                    </a:rPr>
                                    <m:t>11</m:t>
                                  </m:r>
                                </m:e>
                                <m:sub>
                                  <m:r>
                                    <a:rPr lang="en-US" sz="2400" i="1">
                                      <a:latin typeface="Cambria Math"/>
                                    </a:rPr>
                                    <m:t>𝑎𝑎</m:t>
                                  </m:r>
                                </m:sub>
                              </m:sSub>
                            </m:e>
                          </m:mr>
                          <m:mr>
                            <m:e>
                              <m:sSub>
                                <m:sSubPr>
                                  <m:ctrlPr>
                                    <a:rPr lang="en-US" sz="2400" i="1">
                                      <a:latin typeface="Cambria Math"/>
                                    </a:rPr>
                                  </m:ctrlPr>
                                </m:sSubPr>
                                <m:e>
                                  <m:r>
                                    <a:rPr lang="en-US" sz="2400" i="1">
                                      <a:latin typeface="Cambria Math"/>
                                    </a:rPr>
                                    <m:t>𝑧</m:t>
                                  </m:r>
                                  <m:r>
                                    <a:rPr lang="en-US" sz="2400" i="1">
                                      <a:latin typeface="Cambria Math"/>
                                    </a:rPr>
                                    <m:t>11</m:t>
                                  </m:r>
                                </m:e>
                                <m:sub>
                                  <m:r>
                                    <a:rPr lang="en-US" sz="2400" i="1">
                                      <a:latin typeface="Cambria Math"/>
                                    </a:rPr>
                                    <m:t>𝑏𝑎</m:t>
                                  </m:r>
                                </m:sub>
                              </m:sSub>
                            </m:e>
                          </m:mr>
                          <m:m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𝑧</m:t>
                                        </m:r>
                                        <m:r>
                                          <a:rPr lang="en-US" sz="2400" i="1">
                                            <a:latin typeface="Cambria Math"/>
                                          </a:rPr>
                                          <m:t>11</m:t>
                                        </m:r>
                                      </m:e>
                                      <m:sub>
                                        <m:r>
                                          <a:rPr lang="en-US" sz="2400" i="1">
                                            <a:latin typeface="Cambria Math"/>
                                          </a:rPr>
                                          <m:t>𝑐𝑎</m:t>
                                        </m:r>
                                      </m:sub>
                                    </m:sSub>
                                  </m:e>
                                </m:mr>
                                <m:mr>
                                  <m:e>
                                    <m:sSub>
                                      <m:sSubPr>
                                        <m:ctrlPr>
                                          <a:rPr lang="en-US" sz="2400" i="1">
                                            <a:latin typeface="Cambria Math"/>
                                          </a:rPr>
                                        </m:ctrlPr>
                                      </m:sSubPr>
                                      <m:e>
                                        <m:r>
                                          <a:rPr lang="en-US" sz="2400" i="1">
                                            <a:latin typeface="Cambria Math"/>
                                          </a:rPr>
                                          <m:t>𝑧</m:t>
                                        </m:r>
                                        <m:r>
                                          <a:rPr lang="en-US" sz="2400" i="1">
                                            <a:latin typeface="Cambria Math"/>
                                          </a:rPr>
                                          <m:t>21</m:t>
                                        </m:r>
                                      </m:e>
                                      <m:sub>
                                        <m:r>
                                          <a:rPr lang="en-US" sz="2400" i="1">
                                            <a:latin typeface="Cambria Math"/>
                                          </a:rPr>
                                          <m:t>𝑎𝑎</m:t>
                                        </m:r>
                                      </m:sub>
                                    </m:sSub>
                                  </m:e>
                                </m:mr>
                                <m:m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𝑧</m:t>
                                              </m:r>
                                              <m:r>
                                                <a:rPr lang="en-US" sz="2400" i="1">
                                                  <a:latin typeface="Cambria Math"/>
                                                </a:rPr>
                                                <m:t>21</m:t>
                                              </m:r>
                                            </m:e>
                                            <m:sub>
                                              <m:r>
                                                <a:rPr lang="en-US" sz="2400" i="1">
                                                  <a:latin typeface="Cambria Math"/>
                                                </a:rPr>
                                                <m:t>𝑏𝑎</m:t>
                                              </m:r>
                                            </m:sub>
                                          </m:sSub>
                                        </m:e>
                                      </m:mr>
                                      <m:mr>
                                        <m:e>
                                          <m:sSub>
                                            <m:sSubPr>
                                              <m:ctrlPr>
                                                <a:rPr lang="en-US" sz="2400" i="1">
                                                  <a:latin typeface="Cambria Math"/>
                                                </a:rPr>
                                              </m:ctrlPr>
                                            </m:sSubPr>
                                            <m:e>
                                              <m:r>
                                                <a:rPr lang="en-US" sz="2400" i="1">
                                                  <a:latin typeface="Cambria Math"/>
                                                </a:rPr>
                                                <m:t>𝑧</m:t>
                                              </m:r>
                                              <m:r>
                                                <a:rPr lang="en-US" sz="2400" i="1">
                                                  <a:latin typeface="Cambria Math"/>
                                                </a:rPr>
                                                <m:t>21</m:t>
                                              </m:r>
                                            </m:e>
                                            <m:sub>
                                              <m:r>
                                                <a:rPr lang="en-US" sz="2400" i="1">
                                                  <a:latin typeface="Cambria Math"/>
                                                </a:rPr>
                                                <m:t>𝑐𝑎</m:t>
                                              </m:r>
                                            </m:sub>
                                          </m:sSub>
                                        </m:e>
                                      </m:mr>
                                    </m:m>
                                  </m:e>
                                </m:mr>
                              </m:m>
                            </m:e>
                          </m:mr>
                        </m:m>
                        <m:r>
                          <a:rPr lang="en-US" sz="2400" i="1">
                            <a:latin typeface="Cambria Math"/>
                          </a:rPr>
                          <m:t>    </m:t>
                        </m:r>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𝑧</m:t>
                                  </m:r>
                                  <m:r>
                                    <a:rPr lang="en-US" sz="2400" i="1">
                                      <a:latin typeface="Cambria Math"/>
                                    </a:rPr>
                                    <m:t>11</m:t>
                                  </m:r>
                                </m:e>
                                <m:sub>
                                  <m:r>
                                    <a:rPr lang="en-US" sz="2400" i="1">
                                      <a:latin typeface="Cambria Math"/>
                                    </a:rPr>
                                    <m:t>𝑎𝑏</m:t>
                                  </m:r>
                                </m:sub>
                              </m:sSub>
                            </m:e>
                          </m:mr>
                          <m:mr>
                            <m:e>
                              <m:sSub>
                                <m:sSubPr>
                                  <m:ctrlPr>
                                    <a:rPr lang="en-US" sz="2400" i="1">
                                      <a:latin typeface="Cambria Math"/>
                                    </a:rPr>
                                  </m:ctrlPr>
                                </m:sSubPr>
                                <m:e>
                                  <m:r>
                                    <a:rPr lang="en-US" sz="2400" i="1">
                                      <a:latin typeface="Cambria Math"/>
                                    </a:rPr>
                                    <m:t>𝑧</m:t>
                                  </m:r>
                                  <m:r>
                                    <a:rPr lang="en-US" sz="2400" i="1">
                                      <a:latin typeface="Cambria Math"/>
                                    </a:rPr>
                                    <m:t>11</m:t>
                                  </m:r>
                                </m:e>
                                <m:sub>
                                  <m:r>
                                    <a:rPr lang="en-US" sz="2400" i="1">
                                      <a:latin typeface="Cambria Math"/>
                                    </a:rPr>
                                    <m:t>𝑏𝑎</m:t>
                                  </m:r>
                                </m:sub>
                              </m:sSub>
                            </m:e>
                          </m:mr>
                          <m:m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𝑧</m:t>
                                        </m:r>
                                        <m:r>
                                          <a:rPr lang="en-US" sz="2400" i="1">
                                            <a:latin typeface="Cambria Math"/>
                                          </a:rPr>
                                          <m:t>11</m:t>
                                        </m:r>
                                      </m:e>
                                      <m:sub>
                                        <m:r>
                                          <a:rPr lang="en-US" sz="2400" i="1">
                                            <a:latin typeface="Cambria Math"/>
                                          </a:rPr>
                                          <m:t>𝑐𝑎</m:t>
                                        </m:r>
                                      </m:sub>
                                    </m:sSub>
                                  </m:e>
                                </m:mr>
                                <m:mr>
                                  <m:e>
                                    <m:sSub>
                                      <m:sSubPr>
                                        <m:ctrlPr>
                                          <a:rPr lang="en-US" sz="2400" i="1">
                                            <a:latin typeface="Cambria Math"/>
                                          </a:rPr>
                                        </m:ctrlPr>
                                      </m:sSubPr>
                                      <m:e>
                                        <m:r>
                                          <a:rPr lang="en-US" sz="2400" i="1">
                                            <a:latin typeface="Cambria Math"/>
                                          </a:rPr>
                                          <m:t>𝑧</m:t>
                                        </m:r>
                                        <m:r>
                                          <a:rPr lang="en-US" sz="2400" i="1">
                                            <a:latin typeface="Cambria Math"/>
                                          </a:rPr>
                                          <m:t>21</m:t>
                                        </m:r>
                                      </m:e>
                                      <m:sub>
                                        <m:r>
                                          <a:rPr lang="en-US" sz="2400" i="1">
                                            <a:latin typeface="Cambria Math"/>
                                          </a:rPr>
                                          <m:t>𝑎𝑏</m:t>
                                        </m:r>
                                      </m:sub>
                                    </m:sSub>
                                  </m:e>
                                </m:mr>
                                <m:m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𝑧</m:t>
                                              </m:r>
                                              <m:r>
                                                <a:rPr lang="en-US" sz="2400" i="1">
                                                  <a:latin typeface="Cambria Math"/>
                                                </a:rPr>
                                                <m:t>21</m:t>
                                              </m:r>
                                            </m:e>
                                            <m:sub>
                                              <m:r>
                                                <a:rPr lang="en-US" sz="2400" i="1">
                                                  <a:latin typeface="Cambria Math"/>
                                                </a:rPr>
                                                <m:t>𝑏𝑏</m:t>
                                              </m:r>
                                            </m:sub>
                                          </m:sSub>
                                        </m:e>
                                      </m:mr>
                                      <m:mr>
                                        <m:e>
                                          <m:sSub>
                                            <m:sSubPr>
                                              <m:ctrlPr>
                                                <a:rPr lang="en-US" sz="2400" i="1">
                                                  <a:latin typeface="Cambria Math"/>
                                                </a:rPr>
                                              </m:ctrlPr>
                                            </m:sSubPr>
                                            <m:e>
                                              <m:r>
                                                <a:rPr lang="en-US" sz="2400" i="1">
                                                  <a:latin typeface="Cambria Math"/>
                                                </a:rPr>
                                                <m:t>𝑧</m:t>
                                              </m:r>
                                              <m:r>
                                                <a:rPr lang="en-US" sz="2400" i="1">
                                                  <a:latin typeface="Cambria Math"/>
                                                </a:rPr>
                                                <m:t>21</m:t>
                                              </m:r>
                                            </m:e>
                                            <m:sub>
                                              <m:r>
                                                <a:rPr lang="en-US" sz="2400" i="1">
                                                  <a:latin typeface="Cambria Math"/>
                                                </a:rPr>
                                                <m:t>𝑐𝑏</m:t>
                                              </m:r>
                                            </m:sub>
                                          </m:sSub>
                                        </m:e>
                                      </m:mr>
                                    </m:m>
                                  </m:e>
                                </m:mr>
                              </m:m>
                            </m:e>
                          </m:mr>
                        </m:m>
                        <m:r>
                          <a:rPr lang="en-US" sz="2400" i="1">
                            <a:latin typeface="Cambria Math"/>
                          </a:rPr>
                          <m:t>    </m:t>
                        </m:r>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𝑧</m:t>
                                  </m:r>
                                  <m:r>
                                    <a:rPr lang="en-US" sz="2400" i="1">
                                      <a:latin typeface="Cambria Math"/>
                                    </a:rPr>
                                    <m:t>11</m:t>
                                  </m:r>
                                </m:e>
                                <m:sub>
                                  <m:r>
                                    <a:rPr lang="en-US" sz="2400" i="1">
                                      <a:latin typeface="Cambria Math"/>
                                    </a:rPr>
                                    <m:t>𝑎𝑐</m:t>
                                  </m:r>
                                </m:sub>
                              </m:sSub>
                            </m:e>
                          </m:mr>
                          <m:mr>
                            <m:e>
                              <m:sSub>
                                <m:sSubPr>
                                  <m:ctrlPr>
                                    <a:rPr lang="en-US" sz="2400" i="1">
                                      <a:latin typeface="Cambria Math"/>
                                    </a:rPr>
                                  </m:ctrlPr>
                                </m:sSubPr>
                                <m:e>
                                  <m:r>
                                    <a:rPr lang="en-US" sz="2400" i="1">
                                      <a:latin typeface="Cambria Math"/>
                                    </a:rPr>
                                    <m:t>𝑧</m:t>
                                  </m:r>
                                  <m:r>
                                    <a:rPr lang="en-US" sz="2400" i="1">
                                      <a:latin typeface="Cambria Math"/>
                                    </a:rPr>
                                    <m:t>11</m:t>
                                  </m:r>
                                </m:e>
                                <m:sub>
                                  <m:r>
                                    <a:rPr lang="en-US" sz="2400" i="1">
                                      <a:latin typeface="Cambria Math"/>
                                    </a:rPr>
                                    <m:t>𝑏𝑎</m:t>
                                  </m:r>
                                </m:sub>
                              </m:sSub>
                            </m:e>
                          </m:mr>
                          <m:m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𝑧</m:t>
                                        </m:r>
                                        <m:r>
                                          <a:rPr lang="en-US" sz="2400" i="1">
                                            <a:latin typeface="Cambria Math"/>
                                          </a:rPr>
                                          <m:t>11</m:t>
                                        </m:r>
                                      </m:e>
                                      <m:sub>
                                        <m:r>
                                          <a:rPr lang="en-US" sz="2400" i="1">
                                            <a:latin typeface="Cambria Math"/>
                                          </a:rPr>
                                          <m:t>𝑐𝑐</m:t>
                                        </m:r>
                                      </m:sub>
                                    </m:sSub>
                                  </m:e>
                                </m:mr>
                                <m:mr>
                                  <m:e>
                                    <m:sSub>
                                      <m:sSubPr>
                                        <m:ctrlPr>
                                          <a:rPr lang="en-US" sz="2400" i="1">
                                            <a:latin typeface="Cambria Math"/>
                                          </a:rPr>
                                        </m:ctrlPr>
                                      </m:sSubPr>
                                      <m:e>
                                        <m:r>
                                          <a:rPr lang="en-US" sz="2400" i="1">
                                            <a:latin typeface="Cambria Math"/>
                                          </a:rPr>
                                          <m:t>𝑧</m:t>
                                        </m:r>
                                        <m:r>
                                          <a:rPr lang="en-US" sz="2400" i="1">
                                            <a:latin typeface="Cambria Math"/>
                                          </a:rPr>
                                          <m:t>21</m:t>
                                        </m:r>
                                      </m:e>
                                      <m:sub>
                                        <m:r>
                                          <a:rPr lang="en-US" sz="2400" i="1">
                                            <a:latin typeface="Cambria Math"/>
                                          </a:rPr>
                                          <m:t>𝑎𝑐</m:t>
                                        </m:r>
                                      </m:sub>
                                    </m:sSub>
                                  </m:e>
                                </m:mr>
                                <m:m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𝑧</m:t>
                                              </m:r>
                                              <m:r>
                                                <a:rPr lang="en-US" sz="2400" i="1">
                                                  <a:latin typeface="Cambria Math"/>
                                                </a:rPr>
                                                <m:t>21</m:t>
                                              </m:r>
                                            </m:e>
                                            <m:sub>
                                              <m:r>
                                                <a:rPr lang="en-US" sz="2400" i="1">
                                                  <a:latin typeface="Cambria Math"/>
                                                </a:rPr>
                                                <m:t>𝑏𝑐</m:t>
                                              </m:r>
                                            </m:sub>
                                          </m:sSub>
                                        </m:e>
                                      </m:mr>
                                      <m:mr>
                                        <m:e>
                                          <m:sSub>
                                            <m:sSubPr>
                                              <m:ctrlPr>
                                                <a:rPr lang="en-US" sz="2400" i="1">
                                                  <a:latin typeface="Cambria Math"/>
                                                </a:rPr>
                                              </m:ctrlPr>
                                            </m:sSubPr>
                                            <m:e>
                                              <m:r>
                                                <a:rPr lang="en-US" sz="2400" i="1">
                                                  <a:latin typeface="Cambria Math"/>
                                                </a:rPr>
                                                <m:t>𝑧</m:t>
                                              </m:r>
                                              <m:r>
                                                <a:rPr lang="en-US" sz="2400" i="1">
                                                  <a:latin typeface="Cambria Math"/>
                                                </a:rPr>
                                                <m:t>21</m:t>
                                              </m:r>
                                            </m:e>
                                            <m:sub>
                                              <m:r>
                                                <a:rPr lang="en-US" sz="2400" i="1">
                                                  <a:latin typeface="Cambria Math"/>
                                                </a:rPr>
                                                <m:t>𝑐𝑐</m:t>
                                              </m:r>
                                            </m:sub>
                                          </m:sSub>
                                        </m:e>
                                      </m:mr>
                                    </m:m>
                                  </m:e>
                                </m:mr>
                              </m:m>
                            </m:e>
                          </m:mr>
                        </m:m>
                        <m:r>
                          <a:rPr lang="en-US" sz="2400" i="1">
                            <a:latin typeface="Cambria Math"/>
                          </a:rPr>
                          <m:t>    </m:t>
                        </m:r>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𝑧</m:t>
                                  </m:r>
                                  <m:r>
                                    <a:rPr lang="en-US" sz="2400" i="1">
                                      <a:latin typeface="Cambria Math"/>
                                    </a:rPr>
                                    <m:t>12</m:t>
                                  </m:r>
                                </m:e>
                                <m:sub>
                                  <m:r>
                                    <a:rPr lang="en-US" sz="2400" i="1">
                                      <a:latin typeface="Cambria Math"/>
                                    </a:rPr>
                                    <m:t>𝑎𝑎</m:t>
                                  </m:r>
                                </m:sub>
                              </m:sSub>
                            </m:e>
                          </m:mr>
                          <m:mr>
                            <m:e>
                              <m:sSub>
                                <m:sSubPr>
                                  <m:ctrlPr>
                                    <a:rPr lang="en-US" sz="2400" i="1">
                                      <a:latin typeface="Cambria Math"/>
                                    </a:rPr>
                                  </m:ctrlPr>
                                </m:sSubPr>
                                <m:e>
                                  <m:r>
                                    <a:rPr lang="en-US" sz="2400" i="1">
                                      <a:latin typeface="Cambria Math"/>
                                    </a:rPr>
                                    <m:t>𝑧</m:t>
                                  </m:r>
                                  <m:r>
                                    <a:rPr lang="en-US" sz="2400" i="1">
                                      <a:latin typeface="Cambria Math"/>
                                    </a:rPr>
                                    <m:t>12</m:t>
                                  </m:r>
                                </m:e>
                                <m:sub>
                                  <m:r>
                                    <a:rPr lang="en-US" sz="2400" i="1">
                                      <a:latin typeface="Cambria Math"/>
                                    </a:rPr>
                                    <m:t>𝑏𝑎</m:t>
                                  </m:r>
                                </m:sub>
                              </m:sSub>
                            </m:e>
                          </m:mr>
                          <m:m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𝑧</m:t>
                                        </m:r>
                                        <m:r>
                                          <a:rPr lang="en-US" sz="2400" i="1">
                                            <a:latin typeface="Cambria Math"/>
                                          </a:rPr>
                                          <m:t>12</m:t>
                                        </m:r>
                                      </m:e>
                                      <m:sub>
                                        <m:r>
                                          <a:rPr lang="en-US" sz="2400" i="1">
                                            <a:latin typeface="Cambria Math"/>
                                          </a:rPr>
                                          <m:t>𝑐𝑎</m:t>
                                        </m:r>
                                      </m:sub>
                                    </m:sSub>
                                  </m:e>
                                </m:mr>
                                <m:mr>
                                  <m:e>
                                    <m:sSub>
                                      <m:sSubPr>
                                        <m:ctrlPr>
                                          <a:rPr lang="en-US" sz="2400" i="1">
                                            <a:latin typeface="Cambria Math"/>
                                          </a:rPr>
                                        </m:ctrlPr>
                                      </m:sSubPr>
                                      <m:e>
                                        <m:r>
                                          <a:rPr lang="en-US" sz="2400" i="1">
                                            <a:latin typeface="Cambria Math"/>
                                          </a:rPr>
                                          <m:t>𝑧</m:t>
                                        </m:r>
                                        <m:r>
                                          <a:rPr lang="en-US" sz="2400" i="1">
                                            <a:latin typeface="Cambria Math"/>
                                          </a:rPr>
                                          <m:t>22</m:t>
                                        </m:r>
                                      </m:e>
                                      <m:sub>
                                        <m:r>
                                          <a:rPr lang="en-US" sz="2400" i="1">
                                            <a:latin typeface="Cambria Math"/>
                                          </a:rPr>
                                          <m:t>𝑎𝑎</m:t>
                                        </m:r>
                                      </m:sub>
                                    </m:sSub>
                                  </m:e>
                                </m:mr>
                                <m:m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𝑧</m:t>
                                              </m:r>
                                              <m:r>
                                                <a:rPr lang="en-US" sz="2400" i="1">
                                                  <a:latin typeface="Cambria Math"/>
                                                </a:rPr>
                                                <m:t>22</m:t>
                                              </m:r>
                                            </m:e>
                                            <m:sub>
                                              <m:r>
                                                <a:rPr lang="en-US" sz="2400" i="1">
                                                  <a:latin typeface="Cambria Math"/>
                                                </a:rPr>
                                                <m:t>𝑏𝑎</m:t>
                                              </m:r>
                                            </m:sub>
                                          </m:sSub>
                                        </m:e>
                                      </m:mr>
                                      <m:mr>
                                        <m:e>
                                          <m:sSub>
                                            <m:sSubPr>
                                              <m:ctrlPr>
                                                <a:rPr lang="en-US" sz="2400" i="1">
                                                  <a:latin typeface="Cambria Math"/>
                                                </a:rPr>
                                              </m:ctrlPr>
                                            </m:sSubPr>
                                            <m:e>
                                              <m:r>
                                                <a:rPr lang="en-US" sz="2400" i="1">
                                                  <a:latin typeface="Cambria Math"/>
                                                </a:rPr>
                                                <m:t>𝑧</m:t>
                                              </m:r>
                                              <m:r>
                                                <a:rPr lang="en-US" sz="2400" i="1">
                                                  <a:latin typeface="Cambria Math"/>
                                                </a:rPr>
                                                <m:t>22</m:t>
                                              </m:r>
                                            </m:e>
                                            <m:sub>
                                              <m:r>
                                                <a:rPr lang="en-US" sz="2400" i="1">
                                                  <a:latin typeface="Cambria Math"/>
                                                </a:rPr>
                                                <m:t>𝑐𝑎</m:t>
                                              </m:r>
                                            </m:sub>
                                          </m:sSub>
                                        </m:e>
                                      </m:mr>
                                    </m:m>
                                  </m:e>
                                </m:mr>
                              </m:m>
                            </m:e>
                          </m:mr>
                        </m:m>
                        <m:r>
                          <a:rPr lang="en-US" sz="2400" i="1">
                            <a:latin typeface="Cambria Math"/>
                          </a:rPr>
                          <m:t>    </m:t>
                        </m:r>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𝑧</m:t>
                                  </m:r>
                                  <m:r>
                                    <a:rPr lang="en-US" sz="2400" i="1">
                                      <a:latin typeface="Cambria Math"/>
                                    </a:rPr>
                                    <m:t>12</m:t>
                                  </m:r>
                                </m:e>
                                <m:sub>
                                  <m:r>
                                    <a:rPr lang="en-US" sz="2400" i="1">
                                      <a:latin typeface="Cambria Math"/>
                                    </a:rPr>
                                    <m:t>𝑎𝑏</m:t>
                                  </m:r>
                                </m:sub>
                              </m:sSub>
                            </m:e>
                          </m:mr>
                          <m:mr>
                            <m:e>
                              <m:sSub>
                                <m:sSubPr>
                                  <m:ctrlPr>
                                    <a:rPr lang="en-US" sz="2400" i="1">
                                      <a:latin typeface="Cambria Math"/>
                                    </a:rPr>
                                  </m:ctrlPr>
                                </m:sSubPr>
                                <m:e>
                                  <m:r>
                                    <a:rPr lang="en-US" sz="2400" i="1">
                                      <a:latin typeface="Cambria Math"/>
                                    </a:rPr>
                                    <m:t>𝑧</m:t>
                                  </m:r>
                                  <m:r>
                                    <a:rPr lang="en-US" sz="2400" i="1">
                                      <a:latin typeface="Cambria Math"/>
                                    </a:rPr>
                                    <m:t>12</m:t>
                                  </m:r>
                                </m:e>
                                <m:sub>
                                  <m:r>
                                    <a:rPr lang="en-US" sz="2400" i="1">
                                      <a:latin typeface="Cambria Math"/>
                                    </a:rPr>
                                    <m:t>𝑏𝑏</m:t>
                                  </m:r>
                                </m:sub>
                              </m:sSub>
                            </m:e>
                          </m:mr>
                          <m:m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𝑧</m:t>
                                        </m:r>
                                        <m:r>
                                          <a:rPr lang="en-US" sz="2400" i="1">
                                            <a:latin typeface="Cambria Math"/>
                                          </a:rPr>
                                          <m:t>12</m:t>
                                        </m:r>
                                      </m:e>
                                      <m:sub>
                                        <m:r>
                                          <a:rPr lang="en-US" sz="2400" i="1">
                                            <a:latin typeface="Cambria Math"/>
                                          </a:rPr>
                                          <m:t>𝑐𝑏</m:t>
                                        </m:r>
                                      </m:sub>
                                    </m:sSub>
                                  </m:e>
                                </m:mr>
                                <m:mr>
                                  <m:e>
                                    <m:sSub>
                                      <m:sSubPr>
                                        <m:ctrlPr>
                                          <a:rPr lang="en-US" sz="2400" i="1">
                                            <a:latin typeface="Cambria Math"/>
                                          </a:rPr>
                                        </m:ctrlPr>
                                      </m:sSubPr>
                                      <m:e>
                                        <m:r>
                                          <a:rPr lang="en-US" sz="2400" i="1">
                                            <a:latin typeface="Cambria Math"/>
                                          </a:rPr>
                                          <m:t>𝑧</m:t>
                                        </m:r>
                                        <m:r>
                                          <a:rPr lang="en-US" sz="2400" i="1">
                                            <a:latin typeface="Cambria Math"/>
                                          </a:rPr>
                                          <m:t>22</m:t>
                                        </m:r>
                                      </m:e>
                                      <m:sub>
                                        <m:r>
                                          <a:rPr lang="en-US" sz="2400" i="1">
                                            <a:latin typeface="Cambria Math"/>
                                          </a:rPr>
                                          <m:t>𝑎𝑏</m:t>
                                        </m:r>
                                      </m:sub>
                                    </m:sSub>
                                  </m:e>
                                </m:mr>
                                <m:m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𝑧</m:t>
                                              </m:r>
                                              <m:r>
                                                <a:rPr lang="en-US" sz="2400" i="1">
                                                  <a:latin typeface="Cambria Math"/>
                                                </a:rPr>
                                                <m:t>22</m:t>
                                              </m:r>
                                            </m:e>
                                            <m:sub>
                                              <m:r>
                                                <a:rPr lang="en-US" sz="2400" i="1">
                                                  <a:latin typeface="Cambria Math"/>
                                                </a:rPr>
                                                <m:t>𝑏𝑏</m:t>
                                              </m:r>
                                            </m:sub>
                                          </m:sSub>
                                        </m:e>
                                      </m:mr>
                                      <m:mr>
                                        <m:e>
                                          <m:sSub>
                                            <m:sSubPr>
                                              <m:ctrlPr>
                                                <a:rPr lang="en-US" sz="2400" i="1">
                                                  <a:latin typeface="Cambria Math"/>
                                                </a:rPr>
                                              </m:ctrlPr>
                                            </m:sSubPr>
                                            <m:e>
                                              <m:r>
                                                <a:rPr lang="en-US" sz="2400" i="1">
                                                  <a:latin typeface="Cambria Math"/>
                                                </a:rPr>
                                                <m:t>𝑧</m:t>
                                              </m:r>
                                              <m:r>
                                                <a:rPr lang="en-US" sz="2400" i="1">
                                                  <a:latin typeface="Cambria Math"/>
                                                </a:rPr>
                                                <m:t>22</m:t>
                                              </m:r>
                                            </m:e>
                                            <m:sub>
                                              <m:r>
                                                <a:rPr lang="en-US" sz="2400" i="1">
                                                  <a:latin typeface="Cambria Math"/>
                                                </a:rPr>
                                                <m:t>𝑐𝑏</m:t>
                                              </m:r>
                                            </m:sub>
                                          </m:sSub>
                                        </m:e>
                                      </m:mr>
                                    </m:m>
                                  </m:e>
                                </m:mr>
                              </m:m>
                            </m:e>
                          </m:mr>
                        </m:m>
                        <m:r>
                          <a:rPr lang="en-US" sz="2400" i="1">
                            <a:latin typeface="Cambria Math"/>
                          </a:rPr>
                          <m:t>    </m:t>
                        </m:r>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𝑧</m:t>
                                  </m:r>
                                  <m:r>
                                    <a:rPr lang="en-US" sz="2400" i="1">
                                      <a:latin typeface="Cambria Math"/>
                                    </a:rPr>
                                    <m:t>12</m:t>
                                  </m:r>
                                </m:e>
                                <m:sub>
                                  <m:r>
                                    <a:rPr lang="en-US" sz="2400" i="1">
                                      <a:latin typeface="Cambria Math"/>
                                    </a:rPr>
                                    <m:t>𝑎𝑐</m:t>
                                  </m:r>
                                </m:sub>
                              </m:sSub>
                            </m:e>
                          </m:mr>
                          <m:mr>
                            <m:e>
                              <m:sSub>
                                <m:sSubPr>
                                  <m:ctrlPr>
                                    <a:rPr lang="en-US" sz="2400" i="1">
                                      <a:latin typeface="Cambria Math"/>
                                    </a:rPr>
                                  </m:ctrlPr>
                                </m:sSubPr>
                                <m:e>
                                  <m:r>
                                    <a:rPr lang="en-US" sz="2400" i="1">
                                      <a:latin typeface="Cambria Math"/>
                                    </a:rPr>
                                    <m:t>𝑧</m:t>
                                  </m:r>
                                  <m:r>
                                    <a:rPr lang="en-US" sz="2400" i="1">
                                      <a:latin typeface="Cambria Math"/>
                                    </a:rPr>
                                    <m:t>12</m:t>
                                  </m:r>
                                </m:e>
                                <m:sub>
                                  <m:r>
                                    <a:rPr lang="en-US" sz="2400" i="1">
                                      <a:latin typeface="Cambria Math"/>
                                    </a:rPr>
                                    <m:t>𝑏𝑐</m:t>
                                  </m:r>
                                </m:sub>
                              </m:sSub>
                            </m:e>
                          </m:mr>
                          <m:m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𝑧</m:t>
                                        </m:r>
                                        <m:r>
                                          <a:rPr lang="en-US" sz="2400" i="1">
                                            <a:latin typeface="Cambria Math"/>
                                          </a:rPr>
                                          <m:t>12</m:t>
                                        </m:r>
                                      </m:e>
                                      <m:sub>
                                        <m:r>
                                          <a:rPr lang="en-US" sz="2400" i="1">
                                            <a:latin typeface="Cambria Math"/>
                                          </a:rPr>
                                          <m:t>𝑐𝑐</m:t>
                                        </m:r>
                                      </m:sub>
                                    </m:sSub>
                                  </m:e>
                                </m:mr>
                                <m:mr>
                                  <m:e>
                                    <m:sSub>
                                      <m:sSubPr>
                                        <m:ctrlPr>
                                          <a:rPr lang="en-US" sz="2400" i="1">
                                            <a:latin typeface="Cambria Math"/>
                                          </a:rPr>
                                        </m:ctrlPr>
                                      </m:sSubPr>
                                      <m:e>
                                        <m:r>
                                          <a:rPr lang="en-US" sz="2400" i="1">
                                            <a:latin typeface="Cambria Math"/>
                                          </a:rPr>
                                          <m:t>𝑧</m:t>
                                        </m:r>
                                        <m:r>
                                          <a:rPr lang="en-US" sz="2400" i="1">
                                            <a:latin typeface="Cambria Math"/>
                                          </a:rPr>
                                          <m:t>22</m:t>
                                        </m:r>
                                      </m:e>
                                      <m:sub>
                                        <m:r>
                                          <a:rPr lang="en-US" sz="2400" i="1">
                                            <a:latin typeface="Cambria Math"/>
                                          </a:rPr>
                                          <m:t>𝑎𝑐</m:t>
                                        </m:r>
                                      </m:sub>
                                    </m:sSub>
                                  </m:e>
                                </m:mr>
                                <m:m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𝑧</m:t>
                                              </m:r>
                                              <m:r>
                                                <a:rPr lang="en-US" sz="2400" i="1">
                                                  <a:latin typeface="Cambria Math"/>
                                                </a:rPr>
                                                <m:t>22</m:t>
                                              </m:r>
                                            </m:e>
                                            <m:sub>
                                              <m:r>
                                                <a:rPr lang="en-US" sz="2400" i="1">
                                                  <a:latin typeface="Cambria Math"/>
                                                </a:rPr>
                                                <m:t>𝑏𝑐</m:t>
                                              </m:r>
                                            </m:sub>
                                          </m:sSub>
                                        </m:e>
                                      </m:mr>
                                      <m:mr>
                                        <m:e>
                                          <m:sSub>
                                            <m:sSubPr>
                                              <m:ctrlPr>
                                                <a:rPr lang="en-US" sz="2400" i="1">
                                                  <a:latin typeface="Cambria Math"/>
                                                </a:rPr>
                                              </m:ctrlPr>
                                            </m:sSubPr>
                                            <m:e>
                                              <m:r>
                                                <a:rPr lang="en-US" sz="2400" i="1">
                                                  <a:latin typeface="Cambria Math"/>
                                                </a:rPr>
                                                <m:t>𝑧</m:t>
                                              </m:r>
                                              <m:r>
                                                <a:rPr lang="en-US" sz="2400" i="1">
                                                  <a:latin typeface="Cambria Math"/>
                                                </a:rPr>
                                                <m:t>22</m:t>
                                              </m:r>
                                            </m:e>
                                            <m:sub>
                                              <m:r>
                                                <a:rPr lang="en-US" sz="2400" i="1">
                                                  <a:latin typeface="Cambria Math"/>
                                                </a:rPr>
                                                <m:t>𝑐𝑐</m:t>
                                              </m:r>
                                            </m:sub>
                                          </m:sSub>
                                        </m:e>
                                      </m:mr>
                                    </m:m>
                                  </m:e>
                                </m:mr>
                              </m:m>
                            </m:e>
                          </m:mr>
                        </m:m>
                      </m:e>
                    </m:d>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𝐼</m:t>
                                  </m:r>
                                  <m:r>
                                    <a:rPr lang="en-US" sz="2400" i="1">
                                      <a:latin typeface="Cambria Math"/>
                                    </a:rPr>
                                    <m:t>1</m:t>
                                  </m:r>
                                </m:e>
                                <m:sub>
                                  <m:r>
                                    <a:rPr lang="en-US" sz="2400" i="1">
                                      <a:latin typeface="Cambria Math"/>
                                    </a:rPr>
                                    <m:t>𝑎</m:t>
                                  </m:r>
                                </m:sub>
                              </m:sSub>
                            </m:e>
                          </m:mr>
                          <m:mr>
                            <m:e>
                              <m:sSub>
                                <m:sSubPr>
                                  <m:ctrlPr>
                                    <a:rPr lang="en-US" sz="2400" i="1">
                                      <a:latin typeface="Cambria Math"/>
                                    </a:rPr>
                                  </m:ctrlPr>
                                </m:sSubPr>
                                <m:e>
                                  <m:r>
                                    <a:rPr lang="en-US" sz="2400" i="1">
                                      <a:latin typeface="Cambria Math"/>
                                    </a:rPr>
                                    <m:t>𝐼</m:t>
                                  </m:r>
                                  <m:r>
                                    <a:rPr lang="en-US" sz="2400" i="1">
                                      <a:latin typeface="Cambria Math"/>
                                    </a:rPr>
                                    <m:t>1</m:t>
                                  </m:r>
                                </m:e>
                                <m:sub>
                                  <m:r>
                                    <a:rPr lang="en-US" sz="2400" i="1">
                                      <a:latin typeface="Cambria Math"/>
                                    </a:rPr>
                                    <m:t>𝑏</m:t>
                                  </m:r>
                                </m:sub>
                              </m:sSub>
                            </m:e>
                          </m:mr>
                          <m:m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𝐼</m:t>
                                        </m:r>
                                        <m:r>
                                          <a:rPr lang="en-US" sz="2400" i="1">
                                            <a:latin typeface="Cambria Math"/>
                                          </a:rPr>
                                          <m:t>1</m:t>
                                        </m:r>
                                      </m:e>
                                      <m:sub>
                                        <m:r>
                                          <a:rPr lang="en-US" sz="2400" i="1">
                                            <a:latin typeface="Cambria Math"/>
                                          </a:rPr>
                                          <m:t>𝑐</m:t>
                                        </m:r>
                                      </m:sub>
                                    </m:sSub>
                                  </m:e>
                                </m:mr>
                                <m:mr>
                                  <m:e>
                                    <m:sSub>
                                      <m:sSubPr>
                                        <m:ctrlPr>
                                          <a:rPr lang="en-US" sz="2400" i="1">
                                            <a:latin typeface="Cambria Math"/>
                                          </a:rPr>
                                        </m:ctrlPr>
                                      </m:sSubPr>
                                      <m:e>
                                        <m:r>
                                          <a:rPr lang="en-US" sz="2400" i="1">
                                            <a:latin typeface="Cambria Math"/>
                                          </a:rPr>
                                          <m:t>𝐼</m:t>
                                        </m:r>
                                        <m:r>
                                          <a:rPr lang="en-US" sz="2400" i="1">
                                            <a:latin typeface="Cambria Math"/>
                                          </a:rPr>
                                          <m:t>2</m:t>
                                        </m:r>
                                      </m:e>
                                      <m:sub>
                                        <m:r>
                                          <a:rPr lang="en-US" sz="2400" i="1">
                                            <a:latin typeface="Cambria Math"/>
                                          </a:rPr>
                                          <m:t>𝑎</m:t>
                                        </m:r>
                                      </m:sub>
                                    </m:sSub>
                                  </m:e>
                                </m:mr>
                                <m:m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𝐼</m:t>
                                              </m:r>
                                              <m:r>
                                                <a:rPr lang="en-US" sz="2400" i="1">
                                                  <a:latin typeface="Cambria Math"/>
                                                </a:rPr>
                                                <m:t>2</m:t>
                                              </m:r>
                                            </m:e>
                                            <m:sub>
                                              <m:r>
                                                <a:rPr lang="en-US" sz="2400" i="1">
                                                  <a:latin typeface="Cambria Math"/>
                                                </a:rPr>
                                                <m:t>𝑏</m:t>
                                              </m:r>
                                            </m:sub>
                                          </m:sSub>
                                        </m:e>
                                      </m:mr>
                                      <m:mr>
                                        <m:e>
                                          <m:sSub>
                                            <m:sSubPr>
                                              <m:ctrlPr>
                                                <a:rPr lang="en-US" sz="2400" i="1">
                                                  <a:latin typeface="Cambria Math"/>
                                                </a:rPr>
                                              </m:ctrlPr>
                                            </m:sSubPr>
                                            <m:e>
                                              <m:r>
                                                <a:rPr lang="en-US" sz="2400" i="1">
                                                  <a:latin typeface="Cambria Math"/>
                                                </a:rPr>
                                                <m:t>𝐼</m:t>
                                              </m:r>
                                              <m:r>
                                                <a:rPr lang="en-US" sz="2400" i="1">
                                                  <a:latin typeface="Cambria Math"/>
                                                </a:rPr>
                                                <m:t>2</m:t>
                                              </m:r>
                                            </m:e>
                                            <m:sub>
                                              <m:r>
                                                <a:rPr lang="en-US" sz="2400" i="1">
                                                  <a:latin typeface="Cambria Math"/>
                                                </a:rPr>
                                                <m:t>𝑐</m:t>
                                              </m:r>
                                            </m:sub>
                                          </m:sSub>
                                        </m:e>
                                      </m:mr>
                                    </m:m>
                                  </m:e>
                                </m:mr>
                              </m:m>
                            </m:e>
                          </m:mr>
                        </m:m>
                      </m:e>
                    </m:d>
                  </m:oMath>
                </a14:m>
                <a:r>
                  <a:rPr lang="en-US" sz="2400" dirty="0" smtClean="0"/>
                  <a:t>	</a:t>
                </a:r>
                <a:r>
                  <a:rPr lang="en-US" sz="2400" dirty="0" smtClean="0">
                    <a:latin typeface="Times New Roman" pitchFamily="18" charset="0"/>
                    <a:cs typeface="Times New Roman" pitchFamily="18" charset="0"/>
                  </a:rPr>
                  <a:t>(62)</a:t>
                </a:r>
                <a:endParaRPr lang="en-US" sz="2400" dirty="0">
                  <a:latin typeface="Times New Roman" pitchFamily="18" charset="0"/>
                  <a:cs typeface="Times New Roman" pitchFamily="18" charset="0"/>
                </a:endParaRPr>
              </a:p>
              <a:p>
                <a:pPr marL="342900" lvl="2" indent="-342900">
                  <a:buFont typeface="Arial" pitchFamily="34" charset="0"/>
                  <a:buChar char="•"/>
                </a:pPr>
                <a:endParaRPr lang="en-US" dirty="0" smtClean="0"/>
              </a:p>
              <a:p>
                <a:pPr marL="342900" lvl="2" indent="-342900">
                  <a:buFont typeface="Arial" pitchFamily="34" charset="0"/>
                  <a:buChar char="•"/>
                </a:pPr>
                <a:endParaRPr lang="en-US" dirty="0" smtClean="0"/>
              </a:p>
              <a:p>
                <a:pPr marL="342900" lvl="2" indent="-342900">
                  <a:buFont typeface="Arial" pitchFamily="34" charset="0"/>
                  <a:buChar char="•"/>
                </a:pPr>
                <a:endParaRPr lang="en-US" dirty="0" smtClean="0"/>
              </a:p>
              <a:p>
                <a:pPr marL="342900" lvl="2" indent="-342900">
                  <a:buFont typeface="Arial" pitchFamily="34" charset="0"/>
                  <a:buChar char="•"/>
                </a:pPr>
                <a:endParaRPr lang="en-US" dirty="0" smtClean="0"/>
              </a:p>
              <a:p>
                <a:pPr marL="342900" lvl="2" indent="-342900">
                  <a:buFont typeface="Arial" pitchFamily="34" charset="0"/>
                  <a:buChar char="•"/>
                </a:pPr>
                <a:endParaRPr lang="en-US" dirty="0" smtClean="0"/>
              </a:p>
              <a:p>
                <a:pPr marL="342900" lvl="2" indent="-342900">
                  <a:buFont typeface="Arial" pitchFamily="34" charset="0"/>
                  <a:buChar char="•"/>
                </a:pPr>
                <a:endParaRPr lang="en-US" dirty="0" smtClean="0"/>
              </a:p>
              <a:p>
                <a:pPr marL="342900" lvl="2" indent="-342900">
                  <a:buFont typeface="Arial" pitchFamily="34" charset="0"/>
                  <a:buChar char="•"/>
                </a:pPr>
                <a:endParaRPr lang="en-US" dirty="0" smtClean="0"/>
              </a:p>
              <a:p>
                <a:pPr marL="342900" lvl="2" indent="-342900">
                  <a:buFont typeface="Arial" pitchFamily="34" charset="0"/>
                  <a:buChar char="•"/>
                </a:pPr>
                <a:endParaRPr lang="en-US" dirty="0" smtClean="0"/>
              </a:p>
              <a:p>
                <a:pPr marL="342900" lvl="2" indent="-342900">
                  <a:buFont typeface="Wingdings" pitchFamily="2" charset="2"/>
                  <a:buChar char="Ø"/>
                </a:pPr>
                <a:r>
                  <a:rPr lang="en-US" sz="2400" dirty="0">
                    <a:latin typeface="Times New Roman" pitchFamily="18" charset="0"/>
                    <a:cs typeface="Times New Roman" pitchFamily="18" charset="0"/>
                  </a:rPr>
                  <a:t>The procedure for computing the phase impendence matrix for parallel underground distribution lines is the same as the parallel overhead lines  </a:t>
                </a:r>
              </a:p>
            </p:txBody>
          </p:sp>
        </mc:Choice>
        <mc:Fallback xmlns="">
          <p:sp>
            <p:nvSpPr>
              <p:cNvPr id="2" name="TextBox 1"/>
              <p:cNvSpPr txBox="1">
                <a:spLocks noRot="1" noChangeAspect="1" noMove="1" noResize="1" noEditPoints="1" noAdjustHandles="1" noChangeArrowheads="1" noChangeShapeType="1" noTextEdit="1"/>
              </p:cNvSpPr>
              <p:nvPr/>
            </p:nvSpPr>
            <p:spPr>
              <a:xfrm>
                <a:off x="0" y="838200"/>
                <a:ext cx="9144000" cy="7586757"/>
              </a:xfrm>
              <a:prstGeom prst="rect">
                <a:avLst/>
              </a:prstGeom>
              <a:blipFill rotWithShape="1">
                <a:blip r:embed="rId3"/>
                <a:stretch>
                  <a:fillRect l="-867" t="-804" b="-884"/>
                </a:stretch>
              </a:blipFill>
            </p:spPr>
            <p:txBody>
              <a:bodyPr/>
              <a:lstStyle/>
              <a:p>
                <a:r>
                  <a:rPr lang="en-US">
                    <a:noFill/>
                  </a:rPr>
                  <a:t> </a:t>
                </a:r>
              </a:p>
            </p:txBody>
          </p:sp>
        </mc:Fallback>
      </mc:AlternateContent>
      <p:sp>
        <p:nvSpPr>
          <p:cNvPr id="3" name="TextBox 2"/>
          <p:cNvSpPr txBox="1"/>
          <p:nvPr/>
        </p:nvSpPr>
        <p:spPr>
          <a:xfrm>
            <a:off x="0" y="0"/>
            <a:ext cx="9144000" cy="584775"/>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Series impedance of </a:t>
            </a:r>
            <a:r>
              <a:rPr lang="en-US" sz="3200" dirty="0">
                <a:latin typeface="Times New Roman" pitchFamily="18" charset="0"/>
                <a:cs typeface="Times New Roman" pitchFamily="18" charset="0"/>
              </a:rPr>
              <a:t>Overhead Lines</a:t>
            </a:r>
          </a:p>
        </p:txBody>
      </p:sp>
    </p:spTree>
    <p:extLst>
      <p:ext uri="{BB962C8B-B14F-4D97-AF65-F5344CB8AC3E}">
        <p14:creationId xmlns:p14="http://schemas.microsoft.com/office/powerpoint/2010/main" val="3345507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1: </a:t>
            </a:r>
            <a:r>
              <a:rPr lang="en-US" dirty="0"/>
              <a:t>Overhead Lines </a:t>
            </a:r>
          </a:p>
        </p:txBody>
      </p:sp>
      <p:sp>
        <p:nvSpPr>
          <p:cNvPr id="3" name="Content Placeholder 2"/>
          <p:cNvSpPr>
            <a:spLocks noGrp="1"/>
          </p:cNvSpPr>
          <p:nvPr>
            <p:ph idx="1"/>
          </p:nvPr>
        </p:nvSpPr>
        <p:spPr/>
        <p:txBody>
          <a:bodyPr>
            <a:normAutofit fontScale="77500" lnSpcReduction="20000"/>
          </a:bodyPr>
          <a:lstStyle/>
          <a:p>
            <a:pPr>
              <a:spcAft>
                <a:spcPts val="600"/>
              </a:spcAft>
            </a:pPr>
            <a:r>
              <a:rPr lang="en-US" sz="3100" dirty="0" smtClean="0"/>
              <a:t>Series </a:t>
            </a:r>
            <a:r>
              <a:rPr lang="en-US" sz="3100" dirty="0"/>
              <a:t>impedance of Overhead Lines</a:t>
            </a:r>
          </a:p>
          <a:p>
            <a:pPr marL="971550" lvl="1" indent="-457200">
              <a:spcAft>
                <a:spcPts val="600"/>
              </a:spcAft>
            </a:pPr>
            <a:r>
              <a:rPr lang="en-US" sz="2600" dirty="0"/>
              <a:t>Transposed Three-phase Lines</a:t>
            </a:r>
          </a:p>
          <a:p>
            <a:pPr marL="971550" lvl="1" indent="-457200">
              <a:spcAft>
                <a:spcPts val="600"/>
              </a:spcAft>
            </a:pPr>
            <a:r>
              <a:rPr lang="en-US" sz="2600" dirty="0" err="1"/>
              <a:t>Untransposed</a:t>
            </a:r>
            <a:r>
              <a:rPr lang="en-US" sz="2600" dirty="0"/>
              <a:t> Distribution Lines</a:t>
            </a:r>
          </a:p>
          <a:p>
            <a:pPr marL="971550" lvl="1" indent="-457200">
              <a:spcAft>
                <a:spcPts val="600"/>
              </a:spcAft>
            </a:pPr>
            <a:r>
              <a:rPr lang="en-US" sz="2600" dirty="0"/>
              <a:t>Carson’s Equations</a:t>
            </a:r>
          </a:p>
          <a:p>
            <a:pPr marL="971550" lvl="1" indent="-457200">
              <a:spcAft>
                <a:spcPts val="600"/>
              </a:spcAft>
            </a:pPr>
            <a:r>
              <a:rPr lang="en-US" sz="2600" dirty="0"/>
              <a:t>Modified Carson’s Equations</a:t>
            </a:r>
          </a:p>
          <a:p>
            <a:pPr marL="971550" lvl="1" indent="-457200">
              <a:spcAft>
                <a:spcPts val="600"/>
              </a:spcAft>
            </a:pPr>
            <a:r>
              <a:rPr lang="en-US" sz="2600" dirty="0"/>
              <a:t>Primitive Impedance Matrix for Overhead Lines</a:t>
            </a:r>
          </a:p>
          <a:p>
            <a:pPr marL="971550" lvl="1" indent="-457200">
              <a:spcAft>
                <a:spcPts val="600"/>
              </a:spcAft>
            </a:pPr>
            <a:r>
              <a:rPr lang="en-US" sz="2600" dirty="0"/>
              <a:t>Phase Impedance Matrix for Overhead Lines</a:t>
            </a:r>
          </a:p>
          <a:p>
            <a:pPr marL="971550" lvl="1" indent="-457200">
              <a:spcAft>
                <a:spcPts val="600"/>
              </a:spcAft>
            </a:pPr>
            <a:r>
              <a:rPr lang="en-US" sz="2600" dirty="0"/>
              <a:t>Sequence Impedances</a:t>
            </a:r>
          </a:p>
          <a:p>
            <a:pPr marL="971550" lvl="1" indent="-457200">
              <a:spcAft>
                <a:spcPts val="600"/>
              </a:spcAft>
            </a:pPr>
            <a:r>
              <a:rPr lang="en-US" sz="2600" dirty="0"/>
              <a:t>Parallel Overhead Distribution </a:t>
            </a:r>
            <a:r>
              <a:rPr lang="en-US" sz="2600" dirty="0" smtClean="0"/>
              <a:t>Lines</a:t>
            </a:r>
          </a:p>
          <a:p>
            <a:pPr>
              <a:spcAft>
                <a:spcPts val="600"/>
              </a:spcAft>
            </a:pPr>
            <a:r>
              <a:rPr lang="en-US" sz="3100" dirty="0" smtClean="0"/>
              <a:t>Shunt </a:t>
            </a:r>
            <a:r>
              <a:rPr lang="en-US" sz="3100" dirty="0"/>
              <a:t>Admittance of Overhead Parallel </a:t>
            </a:r>
            <a:r>
              <a:rPr lang="en-US" sz="3100" dirty="0" smtClean="0"/>
              <a:t>Lines</a:t>
            </a:r>
          </a:p>
          <a:p>
            <a:pPr>
              <a:spcAft>
                <a:spcPts val="600"/>
              </a:spcAft>
            </a:pPr>
            <a:r>
              <a:rPr lang="en-US" sz="3100" b="1" u="sng" dirty="0" smtClean="0"/>
              <a:t>General Voltage Drop Equation</a:t>
            </a:r>
            <a:endParaRPr lang="en-US" b="1" u="sng" dirty="0"/>
          </a:p>
        </p:txBody>
      </p:sp>
    </p:spTree>
    <p:extLst>
      <p:ext uri="{BB962C8B-B14F-4D97-AF65-F5344CB8AC3E}">
        <p14:creationId xmlns:p14="http://schemas.microsoft.com/office/powerpoint/2010/main" val="2340598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3" name="TextBox 2"/>
          <p:cNvSpPr txBox="1"/>
          <p:nvPr/>
        </p:nvSpPr>
        <p:spPr>
          <a:xfrm>
            <a:off x="0" y="0"/>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Shunt Admittance of Overhead Parallel Lines</a:t>
            </a:r>
          </a:p>
        </p:txBody>
      </p:sp>
      <p:sp>
        <p:nvSpPr>
          <p:cNvPr id="4" name="TextBox 3"/>
          <p:cNvSpPr txBox="1"/>
          <p:nvPr/>
        </p:nvSpPr>
        <p:spPr>
          <a:xfrm>
            <a:off x="0" y="762000"/>
            <a:ext cx="9144000" cy="4493538"/>
          </a:xfrm>
          <a:prstGeom prst="rect">
            <a:avLst/>
          </a:prstGeom>
          <a:noFill/>
        </p:spPr>
        <p:txBody>
          <a:bodyPr wrap="square" rtlCol="0">
            <a:spAutoFit/>
          </a:bodyPr>
          <a:lstStyle/>
          <a:p>
            <a:pPr marL="342900" lvl="2" indent="-342900"/>
            <a:r>
              <a:rPr lang="en-US" sz="2800" dirty="0" smtClean="0"/>
              <a:t>	 </a:t>
            </a:r>
            <a:r>
              <a:rPr lang="en-US" sz="2800" dirty="0" smtClean="0">
                <a:latin typeface="Times New Roman" pitchFamily="18" charset="0"/>
                <a:cs typeface="Times New Roman" pitchFamily="18" charset="0"/>
              </a:rPr>
              <a:t>General Voltage Drop Equation</a:t>
            </a:r>
            <a:endParaRPr lang="en-US" dirty="0" smtClean="0">
              <a:latin typeface="Times New Roman" pitchFamily="18" charset="0"/>
              <a:cs typeface="Times New Roman" pitchFamily="18" charset="0"/>
            </a:endParaRPr>
          </a:p>
          <a:p>
            <a:pPr marL="342900" lvl="2" indent="-342900">
              <a:buFont typeface="Arial" pitchFamily="34" charset="0"/>
              <a:buChar char="•"/>
            </a:pPr>
            <a:endParaRPr lang="en-US" dirty="0" smtClean="0"/>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The shunt admittance of a line consists of the conductance and the capacitive susceptance. </a:t>
            </a:r>
          </a:p>
          <a:p>
            <a:pPr marL="342900" lvl="2" indent="-342900">
              <a:buFont typeface="Wingdings" pitchFamily="2" charset="2"/>
              <a:buChar char="Ø"/>
            </a:pPr>
            <a:endParaRPr lang="en-US" sz="2400" dirty="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The conductance is usually ignored because it is very small  compared to the capacitive susceptance. </a:t>
            </a: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The capacitance of a line is the result of the potential difference between conductors  </a:t>
            </a:r>
          </a:p>
          <a:p>
            <a:pPr marL="342900" lvl="2" indent="-342900">
              <a:buFont typeface="Wingdings" pitchFamily="2" charset="2"/>
              <a:buChar char="Ø"/>
            </a:pPr>
            <a:endParaRPr lang="en-US" sz="2400" dirty="0" smtClean="0">
              <a:latin typeface="Times New Roman" pitchFamily="18" charset="0"/>
              <a:cs typeface="Times New Roman" pitchFamily="18" charset="0"/>
            </a:endParaRPr>
          </a:p>
        </p:txBody>
      </p:sp>
    </p:spTree>
    <p:extLst>
      <p:ext uri="{BB962C8B-B14F-4D97-AF65-F5344CB8AC3E}">
        <p14:creationId xmlns:p14="http://schemas.microsoft.com/office/powerpoint/2010/main" val="3236509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3" name="TextBox 2"/>
          <p:cNvSpPr txBox="1"/>
          <p:nvPr/>
        </p:nvSpPr>
        <p:spPr>
          <a:xfrm>
            <a:off x="0" y="0"/>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Shunt Admittance of Overhead Parallel Lines</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r>
              <a:rPr lang="en-US" sz="2800" dirty="0" smtClean="0">
                <a:latin typeface="Times New Roman" pitchFamily="18" charset="0"/>
                <a:cs typeface="Times New Roman" pitchFamily="18" charset="0"/>
              </a:rPr>
              <a:t>Electric field of a charged round conductor</a:t>
            </a: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39200" y="1447800"/>
            <a:ext cx="5504600" cy="5189194"/>
          </a:xfrm>
          <a:prstGeom prst="rect">
            <a:avLst/>
          </a:prstGeom>
        </p:spPr>
      </p:pic>
      <p:sp>
        <p:nvSpPr>
          <p:cNvPr id="6" name="TextBox 5"/>
          <p:cNvSpPr txBox="1"/>
          <p:nvPr/>
        </p:nvSpPr>
        <p:spPr>
          <a:xfrm>
            <a:off x="381000" y="5943600"/>
            <a:ext cx="2057400" cy="461665"/>
          </a:xfrm>
          <a:prstGeom prst="rect">
            <a:avLst/>
          </a:prstGeom>
          <a:noFill/>
        </p:spPr>
        <p:txBody>
          <a:bodyPr wrap="square" rtlCol="0">
            <a:spAutoFit/>
          </a:bodyPr>
          <a:lstStyle/>
          <a:p>
            <a:r>
              <a:rPr lang="en-US" sz="2400" b="1" dirty="0" smtClean="0">
                <a:latin typeface="Times New Roman" pitchFamily="18" charset="0"/>
                <a:cs typeface="Times New Roman" pitchFamily="18" charset="0"/>
              </a:rPr>
              <a:t>Figure 8.0</a:t>
            </a:r>
            <a:endParaRPr lang="en-US" sz="2400" b="1" dirty="0">
              <a:latin typeface="Times New Roman" pitchFamily="18" charset="0"/>
              <a:cs typeface="Times New Roman" pitchFamily="18" charset="0"/>
            </a:endParaRPr>
          </a:p>
        </p:txBody>
      </p:sp>
    </p:spTree>
    <p:extLst>
      <p:ext uri="{BB962C8B-B14F-4D97-AF65-F5344CB8AC3E}">
        <p14:creationId xmlns:p14="http://schemas.microsoft.com/office/powerpoint/2010/main" val="2669011340"/>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3" name="TextBox 2"/>
          <p:cNvSpPr txBox="1"/>
          <p:nvPr/>
        </p:nvSpPr>
        <p:spPr>
          <a:xfrm>
            <a:off x="0" y="0"/>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Shunt Admittance of Overhead Parallel Lines</a:t>
            </a:r>
          </a:p>
        </p:txBody>
      </p:sp>
      <p:sp>
        <p:nvSpPr>
          <p:cNvPr id="4" name="TextBox 3"/>
          <p:cNvSpPr txBox="1"/>
          <p:nvPr/>
        </p:nvSpPr>
        <p:spPr>
          <a:xfrm>
            <a:off x="0" y="762000"/>
            <a:ext cx="9144000" cy="4862870"/>
          </a:xfrm>
          <a:prstGeom prst="rect">
            <a:avLst/>
          </a:prstGeom>
          <a:noFill/>
        </p:spPr>
        <p:txBody>
          <a:bodyPr wrap="square" rtlCol="0">
            <a:spAutoFit/>
          </a:bodyPr>
          <a:lstStyle/>
          <a:p>
            <a:pPr marL="342900" lvl="2" indent="-342900"/>
            <a:r>
              <a:rPr lang="en-US" sz="2800" dirty="0" smtClean="0"/>
              <a:t>	 </a:t>
            </a:r>
            <a:r>
              <a:rPr lang="en-US" sz="2800" dirty="0">
                <a:latin typeface="Times New Roman" pitchFamily="18" charset="0"/>
                <a:cs typeface="Times New Roman" pitchFamily="18" charset="0"/>
              </a:rPr>
              <a:t>Electric field of a charged round conductor</a:t>
            </a:r>
          </a:p>
          <a:p>
            <a:pPr marL="342900" lvl="2" indent="-342900">
              <a:buFont typeface="Arial" pitchFamily="34" charset="0"/>
              <a:buChar char="•"/>
            </a:pPr>
            <a:endParaRPr lang="en-US" dirty="0" smtClean="0"/>
          </a:p>
          <a:p>
            <a:pPr marL="342900" lvl="2" indent="-342900">
              <a:buFont typeface="Wingdings" pitchFamily="2" charset="2"/>
              <a:buChar char="Ø"/>
            </a:pPr>
            <a:r>
              <a:rPr lang="en-US" sz="2400" dirty="0" smtClean="0">
                <a:latin typeface="Times New Roman" pitchFamily="18" charset="0"/>
                <a:cs typeface="Times New Roman" pitchFamily="18" charset="0"/>
              </a:rPr>
              <a:t>A charged conductor creates an electric field that emanates outward from the center of the conductor. </a:t>
            </a:r>
          </a:p>
          <a:p>
            <a:pPr marL="342900" lvl="2" indent="-342900">
              <a:buFont typeface="Wingdings" pitchFamily="2" charset="2"/>
              <a:buChar char="Ø"/>
            </a:pPr>
            <a:endParaRPr lang="en-US" sz="2400" dirty="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Lines of equipotential are created outward from the center of the conductor. </a:t>
            </a:r>
          </a:p>
          <a:p>
            <a:pPr marL="342900" lvl="2" indent="-342900">
              <a:buFont typeface="Wingdings" pitchFamily="2" charset="2"/>
              <a:buChar char="Ø"/>
            </a:pPr>
            <a:endParaRPr lang="en-US" sz="2400" dirty="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A difference of potential between two points is a result of the electric field of the charged conductor. </a:t>
            </a:r>
          </a:p>
          <a:p>
            <a:pPr marL="342900" lvl="2" indent="-342900">
              <a:buFont typeface="Wingdings" pitchFamily="2" charset="2"/>
              <a:buChar char="Ø"/>
            </a:pPr>
            <a:endParaRPr lang="en-US" sz="2400" dirty="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When the potential difference between two points is known, then the capacitance between the two points can be computed.   </a:t>
            </a:r>
            <a:endParaRPr lang="en-US" sz="2400" dirty="0">
              <a:latin typeface="Times New Roman" pitchFamily="18" charset="0"/>
              <a:cs typeface="Times New Roman" pitchFamily="18" charset="0"/>
            </a:endParaRPr>
          </a:p>
        </p:txBody>
      </p:sp>
    </p:spTree>
    <p:extLst>
      <p:ext uri="{BB962C8B-B14F-4D97-AF65-F5344CB8AC3E}">
        <p14:creationId xmlns:p14="http://schemas.microsoft.com/office/powerpoint/2010/main" val="1198463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3" name="TextBox 2"/>
          <p:cNvSpPr txBox="1"/>
          <p:nvPr/>
        </p:nvSpPr>
        <p:spPr>
          <a:xfrm>
            <a:off x="0" y="0"/>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Shunt Admittance of Overhead Parallel Lines</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r>
              <a:rPr lang="en-US" sz="2800" dirty="0" smtClean="0">
                <a:latin typeface="Times New Roman" pitchFamily="18" charset="0"/>
                <a:cs typeface="Times New Roman" pitchFamily="18" charset="0"/>
              </a:rPr>
              <a:t>General Voltage Drop Equation</a:t>
            </a: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2000" y="1483568"/>
            <a:ext cx="3480621" cy="3181598"/>
          </a:xfrm>
          <a:prstGeom prst="rect">
            <a:avLst/>
          </a:prstGeom>
        </p:spPr>
      </p:pic>
      <mc:AlternateContent xmlns:mc="http://schemas.openxmlformats.org/markup-compatibility/2006" xmlns:a14="http://schemas.microsoft.com/office/drawing/2010/main">
        <mc:Choice Requires="a14">
          <p:sp>
            <p:nvSpPr>
              <p:cNvPr id="7" name="Rectangle 6"/>
              <p:cNvSpPr/>
              <p:nvPr/>
            </p:nvSpPr>
            <p:spPr>
              <a:xfrm>
                <a:off x="1371600" y="5638800"/>
                <a:ext cx="6400800" cy="789383"/>
              </a:xfrm>
              <a:prstGeom prst="rect">
                <a:avLst/>
              </a:prstGeom>
            </p:spPr>
            <p:txBody>
              <a:bodyPr wrap="square">
                <a:spAutoFit/>
              </a:bodyPr>
              <a:lstStyle/>
              <a:p>
                <a14:m>
                  <m:oMath xmlns:m="http://schemas.openxmlformats.org/officeDocument/2006/math">
                    <m:sSub>
                      <m:sSubPr>
                        <m:ctrlPr>
                          <a:rPr lang="en-US" sz="2800" i="1">
                            <a:latin typeface="Cambria Math"/>
                          </a:rPr>
                        </m:ctrlPr>
                      </m:sSubPr>
                      <m:e>
                        <m:r>
                          <a:rPr lang="en-US" sz="2800" i="1">
                            <a:latin typeface="Cambria Math"/>
                          </a:rPr>
                          <m:t>𝑉</m:t>
                        </m:r>
                      </m:e>
                      <m:sub>
                        <m:r>
                          <a:rPr lang="en-US" sz="2800" i="1">
                            <a:latin typeface="Cambria Math"/>
                          </a:rPr>
                          <m:t>𝑖𝑗</m:t>
                        </m:r>
                      </m:sub>
                    </m:sSub>
                    <m:r>
                      <a:rPr lang="en-US" sz="2800" i="1">
                        <a:latin typeface="Cambria Math"/>
                      </a:rPr>
                      <m:t>=</m:t>
                    </m:r>
                    <m:f>
                      <m:fPr>
                        <m:ctrlPr>
                          <a:rPr lang="en-US" sz="2800" i="1">
                            <a:latin typeface="Cambria Math"/>
                          </a:rPr>
                        </m:ctrlPr>
                      </m:fPr>
                      <m:num>
                        <m:r>
                          <a:rPr lang="en-US" sz="2800" i="1">
                            <a:latin typeface="Cambria Math"/>
                          </a:rPr>
                          <m:t>1</m:t>
                        </m:r>
                      </m:num>
                      <m:den>
                        <m:r>
                          <a:rPr lang="en-US" sz="2800" i="1">
                            <a:latin typeface="Cambria Math"/>
                          </a:rPr>
                          <m:t>2</m:t>
                        </m:r>
                        <m:r>
                          <a:rPr lang="en-US" sz="2800" i="1">
                            <a:latin typeface="Cambria Math"/>
                          </a:rPr>
                          <m:t>𝜋𝜀</m:t>
                        </m:r>
                      </m:den>
                    </m:f>
                    <m:nary>
                      <m:naryPr>
                        <m:chr m:val="∑"/>
                        <m:limLoc m:val="undOvr"/>
                        <m:ctrlPr>
                          <a:rPr lang="en-US" sz="2800" i="1">
                            <a:latin typeface="Cambria Math"/>
                          </a:rPr>
                        </m:ctrlPr>
                      </m:naryPr>
                      <m:sub>
                        <m:r>
                          <a:rPr lang="en-US" sz="2800" i="1">
                            <a:latin typeface="Cambria Math"/>
                          </a:rPr>
                          <m:t>𝑛</m:t>
                        </m:r>
                        <m:r>
                          <a:rPr lang="en-US" sz="2800" i="1">
                            <a:latin typeface="Cambria Math"/>
                          </a:rPr>
                          <m:t>=1</m:t>
                        </m:r>
                      </m:sub>
                      <m:sup>
                        <m:r>
                          <a:rPr lang="en-US" sz="2800" i="1">
                            <a:latin typeface="Cambria Math"/>
                          </a:rPr>
                          <m:t>𝑁</m:t>
                        </m:r>
                      </m:sup>
                      <m:e>
                        <m:sSub>
                          <m:sSubPr>
                            <m:ctrlPr>
                              <a:rPr lang="en-US" sz="2800" i="1">
                                <a:latin typeface="Cambria Math"/>
                              </a:rPr>
                            </m:ctrlPr>
                          </m:sSubPr>
                          <m:e>
                            <m:r>
                              <a:rPr lang="en-US" sz="2800" i="1">
                                <a:latin typeface="Cambria Math"/>
                              </a:rPr>
                              <m:t>𝑞</m:t>
                            </m:r>
                          </m:e>
                          <m:sub>
                            <m:r>
                              <a:rPr lang="en-US" sz="2800" i="1">
                                <a:latin typeface="Cambria Math"/>
                              </a:rPr>
                              <m:t>𝑛</m:t>
                            </m:r>
                          </m:sub>
                        </m:sSub>
                      </m:e>
                    </m:nary>
                    <m:func>
                      <m:funcPr>
                        <m:ctrlPr>
                          <a:rPr lang="en-US" sz="2800" i="1">
                            <a:latin typeface="Cambria Math"/>
                          </a:rPr>
                        </m:ctrlPr>
                      </m:funcPr>
                      <m:fName>
                        <m:r>
                          <m:rPr>
                            <m:sty m:val="p"/>
                          </m:rPr>
                          <a:rPr lang="en-US" sz="2800">
                            <a:latin typeface="Cambria Math"/>
                          </a:rPr>
                          <m:t>ln</m:t>
                        </m:r>
                      </m:fName>
                      <m:e>
                        <m:f>
                          <m:fPr>
                            <m:ctrlPr>
                              <a:rPr lang="en-US" sz="2800" i="1">
                                <a:latin typeface="Cambria Math"/>
                              </a:rPr>
                            </m:ctrlPr>
                          </m:fPr>
                          <m:num>
                            <m:sSub>
                              <m:sSubPr>
                                <m:ctrlPr>
                                  <a:rPr lang="en-US" sz="2800" i="1">
                                    <a:latin typeface="Cambria Math"/>
                                  </a:rPr>
                                </m:ctrlPr>
                              </m:sSubPr>
                              <m:e>
                                <m:r>
                                  <a:rPr lang="en-US" sz="2800" i="1">
                                    <a:latin typeface="Cambria Math"/>
                                  </a:rPr>
                                  <m:t>𝐷</m:t>
                                </m:r>
                              </m:e>
                              <m:sub>
                                <m:r>
                                  <a:rPr lang="en-US" sz="2800" i="1">
                                    <a:latin typeface="Cambria Math"/>
                                  </a:rPr>
                                  <m:t>𝑛𝑗</m:t>
                                </m:r>
                              </m:sub>
                            </m:sSub>
                          </m:num>
                          <m:den>
                            <m:sSub>
                              <m:sSubPr>
                                <m:ctrlPr>
                                  <a:rPr lang="en-US" sz="2800" i="1">
                                    <a:latin typeface="Cambria Math"/>
                                  </a:rPr>
                                </m:ctrlPr>
                              </m:sSubPr>
                              <m:e>
                                <m:r>
                                  <a:rPr lang="en-US" sz="2800" i="1">
                                    <a:latin typeface="Cambria Math"/>
                                  </a:rPr>
                                  <m:t>𝐷</m:t>
                                </m:r>
                              </m:e>
                              <m:sub>
                                <m:r>
                                  <a:rPr lang="en-US" sz="2800" i="1">
                                    <a:latin typeface="Cambria Math"/>
                                  </a:rPr>
                                  <m:t>𝑛𝑖</m:t>
                                </m:r>
                              </m:sub>
                            </m:sSub>
                          </m:den>
                        </m:f>
                      </m:e>
                    </m:func>
                  </m:oMath>
                </a14:m>
                <a:r>
                  <a:rPr lang="en-US" sz="2800" dirty="0" smtClean="0"/>
                  <a:t>			</a:t>
                </a:r>
                <a:r>
                  <a:rPr lang="en-US" sz="2800" dirty="0" smtClean="0">
                    <a:latin typeface="Times New Roman" pitchFamily="18" charset="0"/>
                    <a:cs typeface="Times New Roman" pitchFamily="18" charset="0"/>
                  </a:rPr>
                  <a:t>(63)</a:t>
                </a:r>
                <a:endParaRPr lang="en-US" sz="2800" dirty="0">
                  <a:latin typeface="Times New Roman" pitchFamily="18" charset="0"/>
                  <a:cs typeface="Times New Roman" pitchFamily="18" charset="0"/>
                </a:endParaRPr>
              </a:p>
            </p:txBody>
          </p:sp>
        </mc:Choice>
        <mc:Fallback xmlns="">
          <p:sp>
            <p:nvSpPr>
              <p:cNvPr id="7" name="Rectangle 6"/>
              <p:cNvSpPr>
                <a:spLocks noRot="1" noChangeAspect="1" noMove="1" noResize="1" noEditPoints="1" noAdjustHandles="1" noChangeArrowheads="1" noChangeShapeType="1" noTextEdit="1"/>
              </p:cNvSpPr>
              <p:nvPr/>
            </p:nvSpPr>
            <p:spPr>
              <a:xfrm>
                <a:off x="1371600" y="5638800"/>
                <a:ext cx="6400800" cy="789383"/>
              </a:xfrm>
              <a:prstGeom prst="rect">
                <a:avLst/>
              </a:prstGeom>
              <a:blipFill rotWithShape="1">
                <a:blip r:embed="rId4"/>
                <a:stretch>
                  <a:fillRect b="-1550"/>
                </a:stretch>
              </a:blipFill>
            </p:spPr>
            <p:txBody>
              <a:bodyPr/>
              <a:lstStyle/>
              <a:p>
                <a:r>
                  <a:rPr lang="en-US">
                    <a:noFill/>
                  </a:rPr>
                  <a:t> </a:t>
                </a:r>
              </a:p>
            </p:txBody>
          </p:sp>
        </mc:Fallback>
      </mc:AlternateContent>
      <p:sp>
        <p:nvSpPr>
          <p:cNvPr id="6" name="TextBox 5"/>
          <p:cNvSpPr txBox="1"/>
          <p:nvPr/>
        </p:nvSpPr>
        <p:spPr>
          <a:xfrm>
            <a:off x="3625645" y="2057400"/>
            <a:ext cx="1892710" cy="461665"/>
          </a:xfrm>
          <a:prstGeom prst="rect">
            <a:avLst/>
          </a:prstGeom>
          <a:noFill/>
        </p:spPr>
        <p:txBody>
          <a:bodyPr wrap="square" rtlCol="0">
            <a:spAutoFit/>
          </a:bodyPr>
          <a:lstStyle/>
          <a:p>
            <a:r>
              <a:rPr lang="en-US" sz="2400" b="1" dirty="0" smtClean="0">
                <a:latin typeface="Times New Roman" pitchFamily="18" charset="0"/>
                <a:cs typeface="Times New Roman" pitchFamily="18" charset="0"/>
              </a:rPr>
              <a:t>Figure 9.0</a:t>
            </a:r>
            <a:endParaRPr lang="en-US" sz="2400" b="1" dirty="0">
              <a:latin typeface="Times New Roman" pitchFamily="18" charset="0"/>
              <a:cs typeface="Times New Roman" pitchFamily="18" charset="0"/>
            </a:endParaRPr>
          </a:p>
        </p:txBody>
      </p:sp>
    </p:spTree>
    <p:extLst>
      <p:ext uri="{BB962C8B-B14F-4D97-AF65-F5344CB8AC3E}">
        <p14:creationId xmlns:p14="http://schemas.microsoft.com/office/powerpoint/2010/main" val="1563002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extBox 4"/>
              <p:cNvSpPr txBox="1"/>
              <p:nvPr/>
            </p:nvSpPr>
            <p:spPr>
              <a:xfrm>
                <a:off x="0" y="838200"/>
                <a:ext cx="9144000" cy="1877437"/>
              </a:xfrm>
              <a:prstGeom prst="rect">
                <a:avLst/>
              </a:prstGeom>
              <a:noFill/>
            </p:spPr>
            <p:txBody>
              <a:bodyPr wrap="square" rtlCol="0">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It is further assumed the sum of the currents will be zero. That is </a:t>
                </a:r>
              </a:p>
              <a:p>
                <a:pPr marL="342900" indent="-342900">
                  <a:buFont typeface="Arial" pitchFamily="34" charset="0"/>
                  <a:buChar char="•"/>
                </a:pPr>
                <a:endParaRPr lang="en-US" sz="2000" dirty="0" smtClean="0"/>
              </a:p>
              <a:p>
                <a:pPr algn="ctr"/>
                <a14:m>
                  <m:oMath xmlns:m="http://schemas.openxmlformats.org/officeDocument/2006/math">
                    <m:sSub>
                      <m:sSubPr>
                        <m:ctrlPr>
                          <a:rPr lang="en-US" sz="2400" i="1">
                            <a:latin typeface="Cambria Math"/>
                          </a:rPr>
                        </m:ctrlPr>
                      </m:sSubPr>
                      <m:e>
                        <m:r>
                          <a:rPr lang="en-US" sz="2400" i="1">
                            <a:latin typeface="Cambria Math"/>
                          </a:rPr>
                          <m:t>𝐼</m:t>
                        </m:r>
                      </m:e>
                      <m:sub>
                        <m:r>
                          <a:rPr lang="en-US" sz="2400" i="1">
                            <a:latin typeface="Cambria Math"/>
                          </a:rPr>
                          <m:t>1</m:t>
                        </m:r>
                      </m:sub>
                    </m:sSub>
                    <m:r>
                      <a:rPr lang="en-US" sz="2400" i="1">
                        <a:latin typeface="Cambria Math"/>
                      </a:rPr>
                      <m:t>+</m:t>
                    </m:r>
                    <m:sSub>
                      <m:sSubPr>
                        <m:ctrlPr>
                          <a:rPr lang="en-US" sz="2400" i="1">
                            <a:latin typeface="Cambria Math"/>
                          </a:rPr>
                        </m:ctrlPr>
                      </m:sSubPr>
                      <m:e>
                        <m:r>
                          <a:rPr lang="en-US" sz="2400" i="1">
                            <a:latin typeface="Cambria Math"/>
                          </a:rPr>
                          <m:t>𝐼</m:t>
                        </m:r>
                      </m:e>
                      <m:sub>
                        <m:r>
                          <a:rPr lang="en-US" sz="2400" i="1">
                            <a:latin typeface="Cambria Math"/>
                          </a:rPr>
                          <m:t>2</m:t>
                        </m:r>
                      </m:sub>
                    </m:sSub>
                    <m:r>
                      <a:rPr lang="en-US" sz="2400" i="1">
                        <a:latin typeface="Cambria Math"/>
                      </a:rPr>
                      <m:t>+⋯+</m:t>
                    </m:r>
                    <m:sSub>
                      <m:sSubPr>
                        <m:ctrlPr>
                          <a:rPr lang="en-US" sz="2400" i="1">
                            <a:latin typeface="Cambria Math"/>
                          </a:rPr>
                        </m:ctrlPr>
                      </m:sSubPr>
                      <m:e>
                        <m:r>
                          <a:rPr lang="en-US" sz="2400" i="1">
                            <a:latin typeface="Cambria Math"/>
                          </a:rPr>
                          <m:t>𝐼</m:t>
                        </m:r>
                      </m:e>
                      <m:sub>
                        <m:r>
                          <a:rPr lang="en-US" sz="2400" i="1">
                            <a:latin typeface="Cambria Math"/>
                          </a:rPr>
                          <m:t>𝑖</m:t>
                        </m:r>
                      </m:sub>
                    </m:sSub>
                    <m:r>
                      <a:rPr lang="en-US" sz="2400" i="1">
                        <a:latin typeface="Cambria Math"/>
                      </a:rPr>
                      <m:t>+⋯+</m:t>
                    </m:r>
                    <m:sSub>
                      <m:sSubPr>
                        <m:ctrlPr>
                          <a:rPr lang="en-US" sz="2400" i="1">
                            <a:latin typeface="Cambria Math"/>
                          </a:rPr>
                        </m:ctrlPr>
                      </m:sSubPr>
                      <m:e>
                        <m:r>
                          <a:rPr lang="en-US" sz="2400" i="1">
                            <a:latin typeface="Cambria Math"/>
                          </a:rPr>
                          <m:t>𝐼</m:t>
                        </m:r>
                      </m:e>
                      <m:sub>
                        <m:r>
                          <a:rPr lang="en-US" sz="2400" i="1">
                            <a:latin typeface="Cambria Math"/>
                          </a:rPr>
                          <m:t>𝑛</m:t>
                        </m:r>
                      </m:sub>
                    </m:sSub>
                    <m:r>
                      <a:rPr lang="en-US" sz="2400" i="1">
                        <a:latin typeface="Cambria Math"/>
                      </a:rPr>
                      <m:t>=0</m:t>
                    </m:r>
                  </m:oMath>
                </a14:m>
                <a:r>
                  <a:rPr lang="en-US" sz="2400" dirty="0" smtClean="0"/>
                  <a:t>	</a:t>
                </a:r>
                <a:r>
                  <a:rPr lang="en-US" sz="2400" dirty="0" smtClean="0">
                    <a:latin typeface="Times New Roman" pitchFamily="18" charset="0"/>
                    <a:cs typeface="Times New Roman" pitchFamily="18" charset="0"/>
                  </a:rPr>
                  <a:t>(1) </a:t>
                </a:r>
                <a:endParaRPr lang="en-US" sz="2400" dirty="0">
                  <a:latin typeface="Times New Roman" pitchFamily="18" charset="0"/>
                  <a:cs typeface="Times New Roman" pitchFamily="18" charset="0"/>
                </a:endParaRPr>
              </a:p>
              <a:p>
                <a:pPr marL="342900" indent="-342900">
                  <a:buFont typeface="Arial" pitchFamily="34" charset="0"/>
                  <a:buChar char="•"/>
                </a:pPr>
                <a:endParaRPr lang="en-US" sz="2000" dirty="0" smtClean="0"/>
              </a:p>
              <a:p>
                <a:pPr marL="342900" indent="-342900"/>
                <a:r>
                  <a:rPr lang="en-US" sz="2800" dirty="0" smtClean="0"/>
                  <a:t>	</a:t>
                </a:r>
                <a:endParaRPr lang="en-US" dirty="0"/>
              </a:p>
            </p:txBody>
          </p:sp>
        </mc:Choice>
        <mc:Fallback xmlns="">
          <p:sp>
            <p:nvSpPr>
              <p:cNvPr id="5" name="TextBox 4"/>
              <p:cNvSpPr txBox="1">
                <a:spLocks noRot="1" noChangeAspect="1" noMove="1" noResize="1" noEditPoints="1" noAdjustHandles="1" noChangeArrowheads="1" noChangeShapeType="1" noTextEdit="1"/>
              </p:cNvSpPr>
              <p:nvPr/>
            </p:nvSpPr>
            <p:spPr>
              <a:xfrm>
                <a:off x="0" y="838200"/>
                <a:ext cx="9144000" cy="1877437"/>
              </a:xfrm>
              <a:prstGeom prst="rect">
                <a:avLst/>
              </a:prstGeom>
              <a:blipFill rotWithShape="1">
                <a:blip r:embed="rId3"/>
                <a:stretch>
                  <a:fillRect l="-867" t="-260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0" y="2287250"/>
                <a:ext cx="9144000" cy="3806683"/>
              </a:xfrm>
              <a:prstGeom prst="rect">
                <a:avLst/>
              </a:prstGeom>
              <a:noFill/>
            </p:spPr>
            <p:txBody>
              <a:bodyPr wrap="square" rtlCol="0">
                <a:spAutoFit/>
              </a:bodyPr>
              <a:lstStyle/>
              <a:p>
                <a:pPr marL="342900" indent="-342900">
                  <a:buFont typeface="Wingdings" pitchFamily="2" charset="2"/>
                  <a:buChar char="Ø"/>
                </a:pPr>
                <a:r>
                  <a:rPr lang="en-US" sz="2000" dirty="0" smtClean="0">
                    <a:latin typeface="Times New Roman" pitchFamily="18" charset="0"/>
                    <a:cs typeface="Times New Roman" pitchFamily="18" charset="0"/>
                  </a:rPr>
                  <a:t>The total flux linking the conductor </a:t>
                </a:r>
                <a14:m>
                  <m:oMath xmlns:m="http://schemas.openxmlformats.org/officeDocument/2006/math">
                    <m:r>
                      <a:rPr lang="en-US" sz="2000" i="1" dirty="0" smtClean="0">
                        <a:latin typeface="Cambria Math"/>
                      </a:rPr>
                      <m:t>𝑖</m:t>
                    </m:r>
                  </m:oMath>
                </a14:m>
                <a:r>
                  <a:rPr lang="en-US" sz="2000" dirty="0" smtClean="0">
                    <a:latin typeface="Times New Roman" pitchFamily="18" charset="0"/>
                    <a:cs typeface="Times New Roman" pitchFamily="18" charset="0"/>
                  </a:rPr>
                  <a:t> is given by: </a:t>
                </a:r>
              </a:p>
              <a:p>
                <a:pPr marL="342900" indent="-342900">
                  <a:buFont typeface="Arial" pitchFamily="34" charset="0"/>
                  <a:buChar char="•"/>
                </a:pPr>
                <a:endParaRPr lang="en-US" sz="2000" dirty="0" smtClean="0"/>
              </a:p>
              <a:p>
                <a14:m>
                  <m:oMath xmlns:m="http://schemas.openxmlformats.org/officeDocument/2006/math">
                    <m:sSub>
                      <m:sSubPr>
                        <m:ctrlPr>
                          <a:rPr lang="en-US" sz="2000" i="1">
                            <a:latin typeface="Cambria Math"/>
                          </a:rPr>
                        </m:ctrlPr>
                      </m:sSubPr>
                      <m:e>
                        <m:r>
                          <m:rPr>
                            <m:sty m:val="p"/>
                          </m:rPr>
                          <a:rPr lang="en-US" sz="2000">
                            <a:latin typeface="Cambria Math"/>
                          </a:rPr>
                          <m:t>λ</m:t>
                        </m:r>
                      </m:e>
                      <m:sub>
                        <m:r>
                          <a:rPr lang="en-US" sz="2000" i="1">
                            <a:latin typeface="Cambria Math"/>
                          </a:rPr>
                          <m:t>𝑖</m:t>
                        </m:r>
                      </m:sub>
                    </m:sSub>
                    <m:r>
                      <a:rPr lang="en-US" sz="2000" i="1">
                        <a:latin typeface="Cambria Math"/>
                      </a:rPr>
                      <m:t>=2∙</m:t>
                    </m:r>
                    <m:sSup>
                      <m:sSupPr>
                        <m:ctrlPr>
                          <a:rPr lang="en-US" sz="2000" i="1">
                            <a:latin typeface="Cambria Math"/>
                          </a:rPr>
                        </m:ctrlPr>
                      </m:sSupPr>
                      <m:e>
                        <m:r>
                          <a:rPr lang="en-US" sz="2000" i="1">
                            <a:latin typeface="Cambria Math"/>
                          </a:rPr>
                          <m:t>10</m:t>
                        </m:r>
                      </m:e>
                      <m:sup>
                        <m:r>
                          <a:rPr lang="en-US" sz="2000" i="1">
                            <a:latin typeface="Cambria Math"/>
                          </a:rPr>
                          <m:t>−7</m:t>
                        </m:r>
                      </m:sup>
                    </m:sSup>
                    <m:r>
                      <a:rPr lang="en-US" sz="2000" i="1">
                        <a:latin typeface="Cambria Math"/>
                      </a:rPr>
                      <m:t>∙</m:t>
                    </m:r>
                    <m:d>
                      <m:dPr>
                        <m:ctrlPr>
                          <a:rPr lang="en-US" sz="2000" i="1" smtClean="0">
                            <a:latin typeface="Cambria Math"/>
                          </a:rPr>
                        </m:ctrlPr>
                      </m:dPr>
                      <m:e>
                        <m:sSub>
                          <m:sSubPr>
                            <m:ctrlPr>
                              <a:rPr lang="en-US" sz="2000" i="1">
                                <a:latin typeface="Cambria Math"/>
                              </a:rPr>
                            </m:ctrlPr>
                          </m:sSubPr>
                          <m:e>
                            <m:r>
                              <a:rPr lang="en-US" sz="2000" i="1">
                                <a:latin typeface="Cambria Math"/>
                              </a:rPr>
                              <m:t> </m:t>
                            </m:r>
                            <m:r>
                              <a:rPr lang="en-US" sz="2000" i="1">
                                <a:latin typeface="Cambria Math"/>
                              </a:rPr>
                              <m:t>𝐼</m:t>
                            </m:r>
                          </m:e>
                          <m:sub>
                            <m:r>
                              <a:rPr lang="en-US" sz="2000" i="1">
                                <a:latin typeface="Cambria Math"/>
                              </a:rPr>
                              <m:t>1</m:t>
                            </m:r>
                          </m:sub>
                        </m:sSub>
                        <m:r>
                          <a:rPr lang="en-US" sz="2000" i="1">
                            <a:latin typeface="Cambria Math"/>
                          </a:rPr>
                          <m:t>∙</m:t>
                        </m:r>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𝐷</m:t>
                                    </m:r>
                                  </m:e>
                                  <m:sub>
                                    <m:r>
                                      <a:rPr lang="en-US" sz="2000" i="1">
                                        <a:latin typeface="Cambria Math"/>
                                      </a:rPr>
                                      <m:t>𝑖</m:t>
                                    </m:r>
                                    <m:r>
                                      <a:rPr lang="en-US" sz="2000" i="1">
                                        <a:latin typeface="Cambria Math"/>
                                      </a:rPr>
                                      <m:t>1</m:t>
                                    </m:r>
                                  </m:sub>
                                </m:sSub>
                              </m:den>
                            </m:f>
                          </m:e>
                        </m:func>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2</m:t>
                            </m:r>
                          </m:sub>
                        </m:sSub>
                        <m:r>
                          <a:rPr lang="en-US" sz="2000" i="1">
                            <a:latin typeface="Cambria Math"/>
                          </a:rPr>
                          <m:t>∙</m:t>
                        </m:r>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𝐷</m:t>
                                    </m:r>
                                  </m:e>
                                  <m:sub>
                                    <m:r>
                                      <a:rPr lang="en-US" sz="2000" i="1">
                                        <a:latin typeface="Cambria Math"/>
                                      </a:rPr>
                                      <m:t>𝑖</m:t>
                                    </m:r>
                                    <m:r>
                                      <a:rPr lang="en-US" sz="2000" i="1">
                                        <a:latin typeface="Cambria Math"/>
                                      </a:rPr>
                                      <m:t>2</m:t>
                                    </m:r>
                                  </m:sub>
                                </m:sSub>
                              </m:den>
                            </m:f>
                          </m:e>
                        </m:func>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𝑖</m:t>
                            </m:r>
                          </m:sub>
                        </m:sSub>
                        <m:r>
                          <a:rPr lang="en-US" sz="2000" i="1">
                            <a:latin typeface="Cambria Math"/>
                          </a:rPr>
                          <m:t>∙</m:t>
                        </m:r>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i="1">
                                    <a:latin typeface="Cambria Math"/>
                                  </a:rPr>
                                  <m:t>1</m:t>
                                </m:r>
                              </m:num>
                              <m:den>
                                <m:r>
                                  <a:rPr lang="en-US" sz="2000" i="1">
                                    <a:latin typeface="Cambria Math"/>
                                  </a:rPr>
                                  <m:t>𝐺𝑀</m:t>
                                </m:r>
                                <m:sSub>
                                  <m:sSubPr>
                                    <m:ctrlPr>
                                      <a:rPr lang="en-US" sz="2000" i="1">
                                        <a:latin typeface="Cambria Math"/>
                                      </a:rPr>
                                    </m:ctrlPr>
                                  </m:sSubPr>
                                  <m:e>
                                    <m:r>
                                      <a:rPr lang="en-US" sz="2000" i="1">
                                        <a:latin typeface="Cambria Math"/>
                                      </a:rPr>
                                      <m:t>𝑅</m:t>
                                    </m:r>
                                  </m:e>
                                  <m:sub>
                                    <m:r>
                                      <a:rPr lang="en-US" sz="2000" i="1">
                                        <a:latin typeface="Cambria Math"/>
                                      </a:rPr>
                                      <m:t>𝑖</m:t>
                                    </m:r>
                                  </m:sub>
                                </m:sSub>
                              </m:den>
                            </m:f>
                          </m:e>
                        </m:func>
                        <m:r>
                          <a:rPr lang="en-US" sz="2000" i="1">
                            <a:latin typeface="Cambria Math"/>
                          </a:rPr>
                          <m:t>+⋯+</m:t>
                        </m:r>
                        <m:sSub>
                          <m:sSubPr>
                            <m:ctrlPr>
                              <a:rPr lang="en-US" sz="2000" i="1">
                                <a:latin typeface="Cambria Math"/>
                              </a:rPr>
                            </m:ctrlPr>
                          </m:sSubPr>
                          <m:e>
                            <m:r>
                              <a:rPr lang="en-US" sz="2000" i="1">
                                <a:latin typeface="Cambria Math"/>
                              </a:rPr>
                              <m:t>𝐼</m:t>
                            </m:r>
                          </m:e>
                          <m:sub>
                            <m:r>
                              <a:rPr lang="en-US" sz="2000" i="1">
                                <a:latin typeface="Cambria Math"/>
                              </a:rPr>
                              <m:t>𝑛</m:t>
                            </m:r>
                          </m:sub>
                        </m:sSub>
                        <m:r>
                          <a:rPr lang="en-US" sz="2000" i="1">
                            <a:latin typeface="Cambria Math"/>
                          </a:rPr>
                          <m:t>∙</m:t>
                        </m:r>
                        <m:func>
                          <m:funcPr>
                            <m:ctrlPr>
                              <a:rPr lang="en-US" sz="2000" i="1">
                                <a:latin typeface="Cambria Math"/>
                              </a:rPr>
                            </m:ctrlPr>
                          </m:funcPr>
                          <m:fName>
                            <m:r>
                              <m:rPr>
                                <m:sty m:val="p"/>
                              </m:rPr>
                              <a:rPr lang="en-US" sz="2000">
                                <a:latin typeface="Cambria Math"/>
                              </a:rPr>
                              <m:t>ln</m:t>
                            </m:r>
                          </m:fName>
                          <m:e>
                            <m:f>
                              <m:fPr>
                                <m:ctrlPr>
                                  <a:rPr lang="en-US" sz="2000" i="1">
                                    <a:latin typeface="Cambria Math"/>
                                  </a:rPr>
                                </m:ctrlPr>
                              </m:fPr>
                              <m:num>
                                <m:r>
                                  <a:rPr lang="en-US" sz="2000" i="1">
                                    <a:latin typeface="Cambria Math"/>
                                  </a:rPr>
                                  <m:t>1</m:t>
                                </m:r>
                              </m:num>
                              <m:den>
                                <m:sSub>
                                  <m:sSubPr>
                                    <m:ctrlPr>
                                      <a:rPr lang="en-US" sz="2000" i="1">
                                        <a:latin typeface="Cambria Math"/>
                                      </a:rPr>
                                    </m:ctrlPr>
                                  </m:sSubPr>
                                  <m:e>
                                    <m:r>
                                      <a:rPr lang="en-US" sz="2000" i="1">
                                        <a:latin typeface="Cambria Math"/>
                                      </a:rPr>
                                      <m:t>𝐷</m:t>
                                    </m:r>
                                  </m:e>
                                  <m:sub>
                                    <m:r>
                                      <a:rPr lang="en-US" sz="2000" i="1">
                                        <a:latin typeface="Cambria Math"/>
                                      </a:rPr>
                                      <m:t>𝑖𝑛</m:t>
                                    </m:r>
                                  </m:sub>
                                </m:sSub>
                              </m:den>
                            </m:f>
                          </m:e>
                        </m:func>
                      </m:e>
                    </m:d>
                  </m:oMath>
                </a14:m>
                <a:r>
                  <a:rPr lang="en-US" sz="2000" dirty="0"/>
                  <a:t> </a:t>
                </a:r>
                <a:r>
                  <a:rPr lang="en-US" sz="2000" dirty="0" smtClean="0">
                    <a:latin typeface="Times New Roman" pitchFamily="18" charset="0"/>
                    <a:cs typeface="Times New Roman" pitchFamily="18" charset="0"/>
                  </a:rPr>
                  <a:t>W-T/m    (2)</a:t>
                </a:r>
              </a:p>
              <a:p>
                <a:pPr algn="ctr"/>
                <a:endParaRPr lang="en-US" sz="2000" dirty="0"/>
              </a:p>
              <a:p>
                <a:pPr algn="ctr"/>
                <a:endParaRPr lang="en-US" sz="2000" dirty="0"/>
              </a:p>
              <a:p>
                <a:endParaRPr lang="en-US" sz="2000" dirty="0" smtClean="0"/>
              </a:p>
              <a:p>
                <a:r>
                  <a:rPr lang="en-US" sz="2000" dirty="0"/>
                  <a:t>	</a:t>
                </a:r>
                <a:r>
                  <a:rPr lang="en-US" sz="2400" dirty="0">
                    <a:latin typeface="Times New Roman" pitchFamily="18" charset="0"/>
                    <a:cs typeface="Times New Roman" pitchFamily="18" charset="0"/>
                  </a:rPr>
                  <a:t>where</a:t>
                </a:r>
                <a:r>
                  <a:rPr lang="en-US" sz="2400" dirty="0"/>
                  <a:t>:</a:t>
                </a:r>
                <a:r>
                  <a:rPr lang="en-US" sz="2000" dirty="0"/>
                  <a:t>	</a:t>
                </a:r>
                <a14:m>
                  <m:oMath xmlns:m="http://schemas.openxmlformats.org/officeDocument/2006/math">
                    <m:sSub>
                      <m:sSubPr>
                        <m:ctrlPr>
                          <a:rPr lang="en-US" sz="2400" i="1">
                            <a:latin typeface="Cambria Math"/>
                            <a:cs typeface="Times New Roman" pitchFamily="18" charset="0"/>
                          </a:rPr>
                        </m:ctrlPr>
                      </m:sSubPr>
                      <m:e>
                        <m:r>
                          <a:rPr lang="en-US" sz="2400">
                            <a:latin typeface="Cambria Math"/>
                            <a:cs typeface="Times New Roman" pitchFamily="18" charset="0"/>
                          </a:rPr>
                          <m:t>𝐷</m:t>
                        </m:r>
                      </m:e>
                      <m:sub>
                        <m:r>
                          <a:rPr lang="en-US" sz="2400">
                            <a:latin typeface="Cambria Math"/>
                            <a:cs typeface="Times New Roman" pitchFamily="18" charset="0"/>
                          </a:rPr>
                          <m:t>𝑖𝑛</m:t>
                        </m:r>
                      </m:sub>
                    </m:sSub>
                    <m:r>
                      <a:rPr lang="en-US" sz="2400">
                        <a:latin typeface="Cambria Math"/>
                        <a:cs typeface="Times New Roman" pitchFamily="18" charset="0"/>
                      </a:rPr>
                      <m:t>=</m:t>
                    </m:r>
                  </m:oMath>
                </a14:m>
                <a:r>
                  <a:rPr lang="en-US" sz="2400" dirty="0">
                    <a:latin typeface="Times New Roman" pitchFamily="18" charset="0"/>
                    <a:cs typeface="Times New Roman" pitchFamily="18" charset="0"/>
                  </a:rPr>
                  <a:t> Distance between conductor </a:t>
                </a:r>
                <a14:m>
                  <m:oMath xmlns:m="http://schemas.openxmlformats.org/officeDocument/2006/math">
                    <m:r>
                      <a:rPr lang="en-US" sz="2400">
                        <a:latin typeface="Cambria Math"/>
                        <a:cs typeface="Times New Roman" pitchFamily="18" charset="0"/>
                      </a:rPr>
                      <m:t>𝑖</m:t>
                    </m:r>
                    <m:r>
                      <a:rPr lang="en-US" sz="2400">
                        <a:latin typeface="Cambria Math"/>
                        <a:cs typeface="Times New Roman" pitchFamily="18" charset="0"/>
                      </a:rPr>
                      <m:t> </m:t>
                    </m:r>
                  </m:oMath>
                </a14:m>
                <a:r>
                  <a:rPr lang="en-US" sz="2400" dirty="0">
                    <a:latin typeface="Times New Roman" pitchFamily="18" charset="0"/>
                    <a:cs typeface="Times New Roman" pitchFamily="18" charset="0"/>
                  </a:rPr>
                  <a:t>and conductor </a:t>
                </a:r>
                <a14:m>
                  <m:oMath xmlns:m="http://schemas.openxmlformats.org/officeDocument/2006/math">
                    <m:r>
                      <a:rPr lang="en-US" sz="2400">
                        <a:latin typeface="Cambria Math"/>
                        <a:cs typeface="Times New Roman" pitchFamily="18" charset="0"/>
                      </a:rPr>
                      <m:t>𝑛</m:t>
                    </m:r>
                    <m:r>
                      <a:rPr lang="en-US" sz="2400">
                        <a:latin typeface="Cambria Math"/>
                        <a:cs typeface="Times New Roman" pitchFamily="18" charset="0"/>
                      </a:rPr>
                      <m:t> </m:t>
                    </m:r>
                  </m:oMath>
                </a14:m>
                <a:r>
                  <a:rPr lang="en-US" sz="2400" dirty="0">
                    <a:latin typeface="Times New Roman" pitchFamily="18" charset="0"/>
                    <a:cs typeface="Times New Roman" pitchFamily="18" charset="0"/>
                  </a:rPr>
                  <a:t>(ft.)</a:t>
                </a:r>
              </a:p>
              <a:p>
                <a:endParaRPr lang="en-US" sz="2000" dirty="0"/>
              </a:p>
              <a:p>
                <a:r>
                  <a:rPr lang="en-US" sz="2000" dirty="0"/>
                  <a:t>	</a:t>
                </a:r>
                <a:r>
                  <a:rPr lang="en-US" sz="2000" dirty="0" smtClean="0"/>
                  <a:t>	</a:t>
                </a:r>
                <a14:m>
                  <m:oMath xmlns:m="http://schemas.openxmlformats.org/officeDocument/2006/math">
                    <m:r>
                      <a:rPr lang="en-US" sz="2400">
                        <a:latin typeface="Cambria Math"/>
                        <a:cs typeface="Times New Roman" pitchFamily="18" charset="0"/>
                      </a:rPr>
                      <m:t>𝐺𝑀</m:t>
                    </m:r>
                    <m:sSub>
                      <m:sSubPr>
                        <m:ctrlPr>
                          <a:rPr lang="en-US" sz="2400" i="1">
                            <a:latin typeface="Cambria Math"/>
                            <a:cs typeface="Times New Roman" pitchFamily="18" charset="0"/>
                          </a:rPr>
                        </m:ctrlPr>
                      </m:sSubPr>
                      <m:e>
                        <m:r>
                          <a:rPr lang="en-US" sz="2400">
                            <a:latin typeface="Cambria Math"/>
                            <a:cs typeface="Times New Roman" pitchFamily="18" charset="0"/>
                          </a:rPr>
                          <m:t>𝑅</m:t>
                        </m:r>
                      </m:e>
                      <m:sub>
                        <m:r>
                          <a:rPr lang="en-US" sz="2400">
                            <a:latin typeface="Cambria Math"/>
                            <a:cs typeface="Times New Roman" pitchFamily="18" charset="0"/>
                          </a:rPr>
                          <m:t>𝑖</m:t>
                        </m:r>
                      </m:sub>
                    </m:sSub>
                  </m:oMath>
                </a14:m>
                <a:r>
                  <a:rPr lang="en-US" sz="2400" dirty="0">
                    <a:latin typeface="Times New Roman" pitchFamily="18" charset="0"/>
                    <a:cs typeface="Times New Roman" pitchFamily="18" charset="0"/>
                  </a:rPr>
                  <a:t> = Geometric Mean Radius of conductor </a:t>
                </a:r>
                <a14:m>
                  <m:oMath xmlns:m="http://schemas.openxmlformats.org/officeDocument/2006/math">
                    <m:r>
                      <a:rPr lang="en-US" sz="2400">
                        <a:latin typeface="Cambria Math"/>
                        <a:cs typeface="Times New Roman" pitchFamily="18" charset="0"/>
                      </a:rPr>
                      <m:t>𝑖</m:t>
                    </m:r>
                    <m:r>
                      <a:rPr lang="en-US" sz="2400">
                        <a:latin typeface="Cambria Math"/>
                        <a:cs typeface="Times New Roman" pitchFamily="18" charset="0"/>
                      </a:rPr>
                      <m:t> </m:t>
                    </m:r>
                  </m:oMath>
                </a14:m>
                <a:r>
                  <a:rPr lang="en-US" sz="2400" dirty="0">
                    <a:latin typeface="Times New Roman" pitchFamily="18" charset="0"/>
                    <a:cs typeface="Times New Roman" pitchFamily="18" charset="0"/>
                  </a:rPr>
                  <a:t>(ft.)</a:t>
                </a:r>
              </a:p>
              <a:p>
                <a:endParaRPr lang="en-US" sz="2000" dirty="0" smtClean="0"/>
              </a:p>
              <a:p>
                <a:pPr marL="342900" indent="-342900"/>
                <a:endParaRPr 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0" y="2287250"/>
                <a:ext cx="9144000" cy="3806683"/>
              </a:xfrm>
              <a:prstGeom prst="rect">
                <a:avLst/>
              </a:prstGeom>
              <a:blipFill rotWithShape="1">
                <a:blip r:embed="rId4"/>
                <a:stretch>
                  <a:fillRect l="-533" t="-800" r="-400"/>
                </a:stretch>
              </a:blipFill>
            </p:spPr>
            <p:txBody>
              <a:bodyPr/>
              <a:lstStyle/>
              <a:p>
                <a:r>
                  <a:rPr lang="en-US">
                    <a:noFill/>
                  </a:rPr>
                  <a:t> </a:t>
                </a:r>
              </a:p>
            </p:txBody>
          </p:sp>
        </mc:Fallback>
      </mc:AlternateContent>
      <p:sp>
        <p:nvSpPr>
          <p:cNvPr id="9" name="TextBox 8"/>
          <p:cNvSpPr txBox="1"/>
          <p:nvPr/>
        </p:nvSpPr>
        <p:spPr>
          <a:xfrm>
            <a:off x="0" y="0"/>
            <a:ext cx="9144000" cy="584775"/>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Series impedance of Overhead Lines (</a:t>
            </a:r>
            <a:r>
              <a:rPr lang="en-US" sz="3200" dirty="0" err="1" smtClean="0">
                <a:latin typeface="Times New Roman" pitchFamily="18" charset="0"/>
                <a:cs typeface="Times New Roman" pitchFamily="18" charset="0"/>
              </a:rPr>
              <a:t>Contd</a:t>
            </a:r>
            <a:r>
              <a:rPr lang="en-US" sz="3200" dirty="0" smtClean="0">
                <a:latin typeface="Times New Roman" pitchFamily="18" charset="0"/>
                <a:cs typeface="Times New Roman" pitchFamily="18" charset="0"/>
              </a:rPr>
              <a:t>…)</a:t>
            </a:r>
          </a:p>
        </p:txBody>
      </p:sp>
      <p:sp>
        <p:nvSpPr>
          <p:cNvPr id="8" name="TextBox 7"/>
          <p:cNvSpPr txBox="1"/>
          <p:nvPr/>
        </p:nvSpPr>
        <p:spPr>
          <a:xfrm>
            <a:off x="5715000" y="1371600"/>
            <a:ext cx="2057400" cy="369332"/>
          </a:xfrm>
          <a:prstGeom prst="rect">
            <a:avLst/>
          </a:prstGeom>
          <a:noFill/>
        </p:spPr>
        <p:txBody>
          <a:bodyPr wrap="square" rtlCol="0">
            <a:spAutoFit/>
          </a:bodyPr>
          <a:lstStyle/>
          <a:p>
            <a:pPr lvl="1"/>
            <a:endParaRPr lang="en-US" dirty="0">
              <a:solidFill>
                <a:srgbClr val="FF0000"/>
              </a:solidFill>
            </a:endParaRPr>
          </a:p>
        </p:txBody>
      </p:sp>
    </p:spTree>
    <p:extLst>
      <p:ext uri="{BB962C8B-B14F-4D97-AF65-F5344CB8AC3E}">
        <p14:creationId xmlns:p14="http://schemas.microsoft.com/office/powerpoint/2010/main" val="2114622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xEl>
                                              <p:pRg st="6" end="6"/>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allAtOnce"/>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1: </a:t>
            </a:r>
            <a:r>
              <a:rPr lang="en-US" dirty="0"/>
              <a:t>Overhead Lines </a:t>
            </a:r>
          </a:p>
        </p:txBody>
      </p:sp>
      <p:sp>
        <p:nvSpPr>
          <p:cNvPr id="3" name="Content Placeholder 2"/>
          <p:cNvSpPr>
            <a:spLocks noGrp="1"/>
          </p:cNvSpPr>
          <p:nvPr>
            <p:ph idx="1"/>
          </p:nvPr>
        </p:nvSpPr>
        <p:spPr/>
        <p:txBody>
          <a:bodyPr>
            <a:normAutofit fontScale="77500" lnSpcReduction="20000"/>
          </a:bodyPr>
          <a:lstStyle/>
          <a:p>
            <a:pPr>
              <a:spcAft>
                <a:spcPts val="600"/>
              </a:spcAft>
            </a:pPr>
            <a:r>
              <a:rPr lang="en-US" sz="3100" dirty="0" smtClean="0"/>
              <a:t>Series </a:t>
            </a:r>
            <a:r>
              <a:rPr lang="en-US" sz="3100" dirty="0"/>
              <a:t>impedance of Overhead Lines</a:t>
            </a:r>
          </a:p>
          <a:p>
            <a:pPr marL="971550" lvl="1" indent="-457200">
              <a:spcAft>
                <a:spcPts val="600"/>
              </a:spcAft>
            </a:pPr>
            <a:r>
              <a:rPr lang="en-US" sz="2600" dirty="0"/>
              <a:t>Transposed Three-phase Lines</a:t>
            </a:r>
          </a:p>
          <a:p>
            <a:pPr marL="971550" lvl="1" indent="-457200">
              <a:spcAft>
                <a:spcPts val="600"/>
              </a:spcAft>
            </a:pPr>
            <a:r>
              <a:rPr lang="en-US" sz="2600" dirty="0" err="1"/>
              <a:t>Untransposed</a:t>
            </a:r>
            <a:r>
              <a:rPr lang="en-US" sz="2600" dirty="0"/>
              <a:t> Distribution Lines</a:t>
            </a:r>
          </a:p>
          <a:p>
            <a:pPr marL="971550" lvl="1" indent="-457200">
              <a:spcAft>
                <a:spcPts val="600"/>
              </a:spcAft>
            </a:pPr>
            <a:r>
              <a:rPr lang="en-US" sz="2600" dirty="0"/>
              <a:t>Carson’s Equations</a:t>
            </a:r>
          </a:p>
          <a:p>
            <a:pPr marL="971550" lvl="1" indent="-457200">
              <a:spcAft>
                <a:spcPts val="600"/>
              </a:spcAft>
            </a:pPr>
            <a:r>
              <a:rPr lang="en-US" sz="2600" dirty="0"/>
              <a:t>Modified Carson’s Equations</a:t>
            </a:r>
          </a:p>
          <a:p>
            <a:pPr marL="971550" lvl="1" indent="-457200">
              <a:spcAft>
                <a:spcPts val="600"/>
              </a:spcAft>
            </a:pPr>
            <a:r>
              <a:rPr lang="en-US" sz="2600" dirty="0"/>
              <a:t>Primitive Impedance Matrix for Overhead Lines</a:t>
            </a:r>
          </a:p>
          <a:p>
            <a:pPr marL="971550" lvl="1" indent="-457200">
              <a:spcAft>
                <a:spcPts val="600"/>
              </a:spcAft>
            </a:pPr>
            <a:r>
              <a:rPr lang="en-US" sz="2600" dirty="0"/>
              <a:t>Phase Impedance Matrix for Overhead Lines</a:t>
            </a:r>
          </a:p>
          <a:p>
            <a:pPr marL="971550" lvl="1" indent="-457200">
              <a:spcAft>
                <a:spcPts val="600"/>
              </a:spcAft>
            </a:pPr>
            <a:r>
              <a:rPr lang="en-US" sz="2600" dirty="0"/>
              <a:t>Sequence Impedances</a:t>
            </a:r>
          </a:p>
          <a:p>
            <a:pPr marL="971550" lvl="1" indent="-457200">
              <a:spcAft>
                <a:spcPts val="600"/>
              </a:spcAft>
            </a:pPr>
            <a:r>
              <a:rPr lang="en-US" sz="2600" dirty="0"/>
              <a:t>Parallel Overhead Distribution </a:t>
            </a:r>
            <a:r>
              <a:rPr lang="en-US" sz="2600" dirty="0" smtClean="0"/>
              <a:t>Lines</a:t>
            </a:r>
          </a:p>
          <a:p>
            <a:pPr>
              <a:spcAft>
                <a:spcPts val="600"/>
              </a:spcAft>
            </a:pPr>
            <a:r>
              <a:rPr lang="en-US" sz="3100" b="1" u="sng" dirty="0" smtClean="0"/>
              <a:t>Shunt </a:t>
            </a:r>
            <a:r>
              <a:rPr lang="en-US" sz="3100" b="1" u="sng" dirty="0"/>
              <a:t>Admittance of Overhead Parallel </a:t>
            </a:r>
            <a:r>
              <a:rPr lang="en-US" sz="3100" b="1" u="sng" dirty="0" smtClean="0"/>
              <a:t>Lines</a:t>
            </a:r>
          </a:p>
          <a:p>
            <a:pPr>
              <a:spcAft>
                <a:spcPts val="600"/>
              </a:spcAft>
            </a:pPr>
            <a:r>
              <a:rPr lang="en-US" sz="3100" dirty="0" smtClean="0"/>
              <a:t>General Voltage Drop Equation</a:t>
            </a:r>
            <a:endParaRPr lang="en-US" dirty="0"/>
          </a:p>
        </p:txBody>
      </p:sp>
    </p:spTree>
    <p:extLst>
      <p:ext uri="{BB962C8B-B14F-4D97-AF65-F5344CB8AC3E}">
        <p14:creationId xmlns:p14="http://schemas.microsoft.com/office/powerpoint/2010/main" val="2162087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3" name="TextBox 2"/>
          <p:cNvSpPr txBox="1"/>
          <p:nvPr/>
        </p:nvSpPr>
        <p:spPr>
          <a:xfrm>
            <a:off x="0" y="0"/>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Shunt Admittance of Overhead Parallel Lines</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r>
              <a:rPr lang="en-US" sz="2800" dirty="0" smtClean="0">
                <a:latin typeface="Times New Roman" pitchFamily="18" charset="0"/>
                <a:cs typeface="Times New Roman" pitchFamily="18" charset="0"/>
              </a:rPr>
              <a:t>Definition</a:t>
            </a:r>
            <a:r>
              <a:rPr lang="en-US" sz="2800" b="1" dirty="0" smtClean="0">
                <a:latin typeface="Times New Roman" pitchFamily="18" charset="0"/>
                <a:cs typeface="Times New Roman" pitchFamily="18" charset="0"/>
              </a:rPr>
              <a:t> </a:t>
            </a:r>
            <a:r>
              <a:rPr lang="en-US" sz="2800" dirty="0" smtClean="0">
                <a:latin typeface="Times New Roman" pitchFamily="18" charset="0"/>
                <a:cs typeface="Times New Roman" pitchFamily="18" charset="0"/>
              </a:rPr>
              <a:t>of Terms</a:t>
            </a:r>
          </a:p>
        </p:txBody>
      </p:sp>
      <mc:AlternateContent xmlns:mc="http://schemas.openxmlformats.org/markup-compatibility/2006" xmlns:a14="http://schemas.microsoft.com/office/drawing/2010/main">
        <mc:Choice Requires="a14">
          <p:sp>
            <p:nvSpPr>
              <p:cNvPr id="5" name="Rectangle 4"/>
              <p:cNvSpPr/>
              <p:nvPr/>
            </p:nvSpPr>
            <p:spPr>
              <a:xfrm>
                <a:off x="773467" y="1676400"/>
                <a:ext cx="7543800" cy="4169283"/>
              </a:xfrm>
              <a:prstGeom prst="rect">
                <a:avLst/>
              </a:prstGeom>
            </p:spPr>
            <p:txBody>
              <a:bodyPr wrap="square">
                <a:spAutoFit/>
              </a:bodyPr>
              <a:lstStyle/>
              <a:p>
                <a:pPr>
                  <a:spcAft>
                    <a:spcPts val="1800"/>
                  </a:spcAft>
                </a:pPr>
                <a14:m>
                  <m:oMath xmlns:m="http://schemas.openxmlformats.org/officeDocument/2006/math">
                    <m:r>
                      <a:rPr lang="en-US" sz="2400" i="1">
                        <a:latin typeface="Cambria Math"/>
                      </a:rPr>
                      <m:t>𝜀</m:t>
                    </m:r>
                    <m:r>
                      <a:rPr lang="en-US" sz="2400" i="1">
                        <a:latin typeface="Cambria Math"/>
                      </a:rPr>
                      <m:t>=</m:t>
                    </m:r>
                    <m:sSub>
                      <m:sSubPr>
                        <m:ctrlPr>
                          <a:rPr lang="en-US" sz="2400" i="1">
                            <a:latin typeface="Cambria Math"/>
                          </a:rPr>
                        </m:ctrlPr>
                      </m:sSubPr>
                      <m:e>
                        <m:r>
                          <a:rPr lang="en-US" sz="2400" i="1">
                            <a:latin typeface="Cambria Math"/>
                          </a:rPr>
                          <m:t>𝜀</m:t>
                        </m:r>
                      </m:e>
                      <m:sub>
                        <m:r>
                          <a:rPr lang="en-US" sz="2400" i="1">
                            <a:latin typeface="Cambria Math"/>
                          </a:rPr>
                          <m:t>0</m:t>
                        </m:r>
                      </m:sub>
                    </m:sSub>
                    <m:sSub>
                      <m:sSubPr>
                        <m:ctrlPr>
                          <a:rPr lang="en-US" sz="2400" i="1">
                            <a:latin typeface="Cambria Math"/>
                          </a:rPr>
                        </m:ctrlPr>
                      </m:sSubPr>
                      <m:e>
                        <m:r>
                          <a:rPr lang="en-US" sz="2400" i="1">
                            <a:latin typeface="Cambria Math"/>
                          </a:rPr>
                          <m:t>𝜀</m:t>
                        </m:r>
                      </m:e>
                      <m:sub>
                        <m:r>
                          <a:rPr lang="en-US" sz="2400" i="1">
                            <a:latin typeface="Cambria Math"/>
                          </a:rPr>
                          <m:t>𝑟</m:t>
                        </m:r>
                      </m:sub>
                    </m:sSub>
                    <m:r>
                      <a:rPr lang="en-US" sz="2400" i="1">
                        <a:latin typeface="Cambria Math"/>
                      </a:rPr>
                      <m:t>=</m:t>
                    </m:r>
                  </m:oMath>
                </a14:m>
                <a:r>
                  <a:rPr lang="en-US" sz="2400" dirty="0">
                    <a:latin typeface="Times New Roman" pitchFamily="18" charset="0"/>
                    <a:cs typeface="Times New Roman" pitchFamily="18" charset="0"/>
                  </a:rPr>
                  <a:t>  permittivity of the medium</a:t>
                </a:r>
              </a:p>
              <a:p>
                <a:pPr>
                  <a:spcAft>
                    <a:spcPts val="1800"/>
                  </a:spcAft>
                </a:pPr>
                <a14:m>
                  <m:oMath xmlns:m="http://schemas.openxmlformats.org/officeDocument/2006/math">
                    <m:sSub>
                      <m:sSubPr>
                        <m:ctrlPr>
                          <a:rPr lang="en-US" sz="2400" i="1">
                            <a:latin typeface="Cambria Math"/>
                          </a:rPr>
                        </m:ctrlPr>
                      </m:sSubPr>
                      <m:e>
                        <m:r>
                          <a:rPr lang="en-US" sz="2400" i="1">
                            <a:latin typeface="Cambria Math"/>
                          </a:rPr>
                          <m:t>𝜀</m:t>
                        </m:r>
                      </m:e>
                      <m:sub>
                        <m:r>
                          <a:rPr lang="en-US" sz="2400" i="1">
                            <a:latin typeface="Cambria Math"/>
                          </a:rPr>
                          <m:t>0</m:t>
                        </m:r>
                      </m:sub>
                    </m:sSub>
                    <m:r>
                      <a:rPr lang="en-US" sz="2400" i="1">
                        <a:latin typeface="Cambria Math"/>
                      </a:rPr>
                      <m:t>=</m:t>
                    </m:r>
                  </m:oMath>
                </a14:m>
                <a:r>
                  <a:rPr lang="en-US" sz="2400" dirty="0">
                    <a:latin typeface="Times New Roman" pitchFamily="18" charset="0"/>
                    <a:cs typeface="Times New Roman" pitchFamily="18" charset="0"/>
                  </a:rPr>
                  <a:t>  permittivity of free space</a:t>
                </a:r>
                <a:r>
                  <a:rPr lang="en-US" sz="2400" dirty="0" smtClean="0">
                    <a:latin typeface="Times New Roman" pitchFamily="18" charset="0"/>
                    <a:cs typeface="Times New Roman" pitchFamily="18" charset="0"/>
                  </a:rPr>
                  <a:t> </a:t>
                </a:r>
                <a14:m>
                  <m:oMath xmlns:m="http://schemas.openxmlformats.org/officeDocument/2006/math">
                    <m:r>
                      <a:rPr lang="en-US" sz="2400" i="1">
                        <a:latin typeface="Cambria Math"/>
                      </a:rPr>
                      <m:t>=8.85×</m:t>
                    </m:r>
                    <m:sSup>
                      <m:sSupPr>
                        <m:ctrlPr>
                          <a:rPr lang="en-US" sz="2400" i="1">
                            <a:latin typeface="Cambria Math"/>
                          </a:rPr>
                        </m:ctrlPr>
                      </m:sSupPr>
                      <m:e>
                        <m:r>
                          <a:rPr lang="en-US" sz="2400" i="1">
                            <a:latin typeface="Cambria Math"/>
                          </a:rPr>
                          <m:t>10</m:t>
                        </m:r>
                      </m:e>
                      <m:sup>
                        <m:r>
                          <a:rPr lang="en-US" sz="2400" i="1">
                            <a:latin typeface="Cambria Math"/>
                          </a:rPr>
                          <m:t>−12</m:t>
                        </m:r>
                      </m:sup>
                    </m:sSup>
                    <m:r>
                      <a:rPr lang="en-US" sz="2400" i="1">
                        <a:latin typeface="Cambria Math"/>
                      </a:rPr>
                      <m:t>𝜇</m:t>
                    </m:r>
                  </m:oMath>
                </a14:m>
                <a:r>
                  <a:rPr lang="en-US" sz="2400" dirty="0">
                    <a:latin typeface="Times New Roman" pitchFamily="18" charset="0"/>
                    <a:cs typeface="Times New Roman" pitchFamily="18" charset="0"/>
                  </a:rPr>
                  <a:t>F/meter</a:t>
                </a:r>
              </a:p>
              <a:p>
                <a:pPr>
                  <a:spcAft>
                    <a:spcPts val="1800"/>
                  </a:spcAft>
                </a:pPr>
                <a14:m>
                  <m:oMath xmlns:m="http://schemas.openxmlformats.org/officeDocument/2006/math">
                    <m:sSub>
                      <m:sSubPr>
                        <m:ctrlPr>
                          <a:rPr lang="en-US" sz="2400" i="1">
                            <a:latin typeface="Cambria Math"/>
                          </a:rPr>
                        </m:ctrlPr>
                      </m:sSubPr>
                      <m:e>
                        <m:r>
                          <a:rPr lang="en-US" sz="2400" i="1">
                            <a:latin typeface="Cambria Math"/>
                          </a:rPr>
                          <m:t>𝜀</m:t>
                        </m:r>
                      </m:e>
                      <m:sub>
                        <m:r>
                          <a:rPr lang="en-US" sz="2400" i="1">
                            <a:latin typeface="Cambria Math"/>
                          </a:rPr>
                          <m:t>𝑟</m:t>
                        </m:r>
                      </m:sub>
                    </m:sSub>
                    <m:r>
                      <a:rPr lang="en-US" sz="2400" i="1">
                        <a:latin typeface="Cambria Math"/>
                      </a:rPr>
                      <m:t>=</m:t>
                    </m:r>
                  </m:oMath>
                </a14:m>
                <a:r>
                  <a:rPr lang="en-US" sz="2400" dirty="0">
                    <a:latin typeface="Times New Roman" pitchFamily="18" charset="0"/>
                    <a:cs typeface="Times New Roman" pitchFamily="18" charset="0"/>
                  </a:rPr>
                  <a:t> relative permittivity of the medium</a:t>
                </a:r>
              </a:p>
              <a:p>
                <a:pPr>
                  <a:spcAft>
                    <a:spcPts val="1800"/>
                  </a:spcAft>
                </a:pPr>
                <a:r>
                  <a:rPr lang="en-US" sz="2400" dirty="0">
                    <a:latin typeface="Times New Roman" pitchFamily="18" charset="0"/>
                    <a:cs typeface="Times New Roman" pitchFamily="18" charset="0"/>
                  </a:rPr>
                  <a:t> </a:t>
                </a:r>
                <a14:m>
                  <m:oMath xmlns:m="http://schemas.openxmlformats.org/officeDocument/2006/math">
                    <m:sSub>
                      <m:sSubPr>
                        <m:ctrlPr>
                          <a:rPr lang="en-US" sz="2400" i="1">
                            <a:latin typeface="Cambria Math"/>
                          </a:rPr>
                        </m:ctrlPr>
                      </m:sSubPr>
                      <m:e>
                        <m:r>
                          <a:rPr lang="en-US" sz="2400" i="1">
                            <a:latin typeface="Cambria Math"/>
                          </a:rPr>
                          <m:t>𝑞</m:t>
                        </m:r>
                      </m:e>
                      <m:sub>
                        <m:r>
                          <a:rPr lang="en-US" sz="2400" i="1">
                            <a:latin typeface="Cambria Math"/>
                          </a:rPr>
                          <m:t>𝑛</m:t>
                        </m:r>
                      </m:sub>
                    </m:sSub>
                    <m:r>
                      <a:rPr lang="en-US" sz="2400" i="1">
                        <a:latin typeface="Cambria Math"/>
                      </a:rPr>
                      <m:t>=</m:t>
                    </m:r>
                  </m:oMath>
                </a14:m>
                <a:r>
                  <a:rPr lang="en-US" sz="2400" dirty="0">
                    <a:latin typeface="Times New Roman" pitchFamily="18" charset="0"/>
                    <a:cs typeface="Times New Roman" pitchFamily="18" charset="0"/>
                  </a:rPr>
                  <a:t> charge density on conductor </a:t>
                </a:r>
                <a14:m>
                  <m:oMath xmlns:m="http://schemas.openxmlformats.org/officeDocument/2006/math">
                    <m:r>
                      <a:rPr lang="en-US" sz="2400" i="1">
                        <a:latin typeface="Cambria Math"/>
                      </a:rPr>
                      <m:t>𝑛</m:t>
                    </m:r>
                  </m:oMath>
                </a14:m>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cb</a:t>
                </a:r>
                <a:r>
                  <a:rPr lang="en-US" sz="2400" dirty="0">
                    <a:latin typeface="Times New Roman" pitchFamily="18" charset="0"/>
                    <a:cs typeface="Times New Roman" pitchFamily="18" charset="0"/>
                  </a:rPr>
                  <a:t>/meter</a:t>
                </a:r>
              </a:p>
              <a:p>
                <a:pPr>
                  <a:spcAft>
                    <a:spcPts val="1800"/>
                  </a:spcAft>
                </a:pPr>
                <a14:m>
                  <m:oMath xmlns:m="http://schemas.openxmlformats.org/officeDocument/2006/math">
                    <m:sSub>
                      <m:sSubPr>
                        <m:ctrlPr>
                          <a:rPr lang="en-US" sz="2400" i="1">
                            <a:latin typeface="Cambria Math"/>
                          </a:rPr>
                        </m:ctrlPr>
                      </m:sSubPr>
                      <m:e>
                        <m:r>
                          <a:rPr lang="en-US" sz="2400" i="1">
                            <a:latin typeface="Cambria Math"/>
                          </a:rPr>
                          <m:t>𝐷</m:t>
                        </m:r>
                      </m:e>
                      <m:sub>
                        <m:r>
                          <a:rPr lang="en-US" sz="2400" i="1">
                            <a:latin typeface="Cambria Math"/>
                          </a:rPr>
                          <m:t>𝑛𝑖</m:t>
                        </m:r>
                      </m:sub>
                    </m:sSub>
                    <m:r>
                      <a:rPr lang="en-US" sz="2400" i="1">
                        <a:latin typeface="Cambria Math"/>
                      </a:rPr>
                      <m:t>=</m:t>
                    </m:r>
                  </m:oMath>
                </a14:m>
                <a:r>
                  <a:rPr lang="en-US" sz="2400" dirty="0">
                    <a:latin typeface="Times New Roman" pitchFamily="18" charset="0"/>
                    <a:cs typeface="Times New Roman" pitchFamily="18" charset="0"/>
                  </a:rPr>
                  <a:t> distance between conductor </a:t>
                </a:r>
                <a14:m>
                  <m:oMath xmlns:m="http://schemas.openxmlformats.org/officeDocument/2006/math">
                    <m:r>
                      <a:rPr lang="en-US" sz="2400" i="1">
                        <a:latin typeface="Cambria Math"/>
                      </a:rPr>
                      <m:t>𝑛</m:t>
                    </m:r>
                  </m:oMath>
                </a14:m>
                <a:r>
                  <a:rPr lang="en-US" sz="2400" dirty="0">
                    <a:latin typeface="Times New Roman" pitchFamily="18" charset="0"/>
                    <a:cs typeface="Times New Roman" pitchFamily="18" charset="0"/>
                  </a:rPr>
                  <a:t> and conductor </a:t>
                </a:r>
                <a14:m>
                  <m:oMath xmlns:m="http://schemas.openxmlformats.org/officeDocument/2006/math">
                    <m:r>
                      <a:rPr lang="en-US" sz="2400" i="1">
                        <a:latin typeface="Cambria Math"/>
                      </a:rPr>
                      <m:t>𝑖</m:t>
                    </m:r>
                  </m:oMath>
                </a14:m>
                <a:r>
                  <a:rPr lang="en-US" sz="2400" dirty="0">
                    <a:latin typeface="Times New Roman" pitchFamily="18" charset="0"/>
                    <a:cs typeface="Times New Roman" pitchFamily="18" charset="0"/>
                  </a:rPr>
                  <a:t> (ft.)</a:t>
                </a:r>
              </a:p>
              <a:p>
                <a:pPr>
                  <a:spcAft>
                    <a:spcPts val="1800"/>
                  </a:spcAft>
                </a:pPr>
                <a14:m>
                  <m:oMath xmlns:m="http://schemas.openxmlformats.org/officeDocument/2006/math">
                    <m:sSub>
                      <m:sSubPr>
                        <m:ctrlPr>
                          <a:rPr lang="en-US" sz="2400" i="1">
                            <a:latin typeface="Cambria Math"/>
                          </a:rPr>
                        </m:ctrlPr>
                      </m:sSubPr>
                      <m:e>
                        <m:r>
                          <a:rPr lang="en-US" sz="2400" i="1">
                            <a:latin typeface="Cambria Math"/>
                          </a:rPr>
                          <m:t>𝐷</m:t>
                        </m:r>
                      </m:e>
                      <m:sub>
                        <m:r>
                          <a:rPr lang="en-US" sz="2400" i="1">
                            <a:latin typeface="Cambria Math"/>
                          </a:rPr>
                          <m:t>𝑛𝑗</m:t>
                        </m:r>
                      </m:sub>
                    </m:sSub>
                    <m:r>
                      <a:rPr lang="en-US" sz="2400" i="1">
                        <a:latin typeface="Cambria Math"/>
                      </a:rPr>
                      <m:t>=</m:t>
                    </m:r>
                  </m:oMath>
                </a14:m>
                <a:r>
                  <a:rPr lang="en-US" sz="2400" dirty="0">
                    <a:latin typeface="Times New Roman" pitchFamily="18" charset="0"/>
                    <a:cs typeface="Times New Roman" pitchFamily="18" charset="0"/>
                  </a:rPr>
                  <a:t> distance between conductor </a:t>
                </a:r>
                <a14:m>
                  <m:oMath xmlns:m="http://schemas.openxmlformats.org/officeDocument/2006/math">
                    <m:r>
                      <a:rPr lang="en-US" sz="2400" i="1">
                        <a:latin typeface="Cambria Math"/>
                      </a:rPr>
                      <m:t>𝑛</m:t>
                    </m:r>
                  </m:oMath>
                </a14:m>
                <a:r>
                  <a:rPr lang="en-US" sz="2400" dirty="0">
                    <a:latin typeface="Times New Roman" pitchFamily="18" charset="0"/>
                    <a:cs typeface="Times New Roman" pitchFamily="18" charset="0"/>
                  </a:rPr>
                  <a:t> and conductor </a:t>
                </a:r>
                <a14:m>
                  <m:oMath xmlns:m="http://schemas.openxmlformats.org/officeDocument/2006/math">
                    <m:r>
                      <a:rPr lang="en-US" sz="2400" i="1">
                        <a:latin typeface="Cambria Math"/>
                      </a:rPr>
                      <m:t>𝑗</m:t>
                    </m:r>
                  </m:oMath>
                </a14:m>
                <a:r>
                  <a:rPr lang="en-US" sz="2400" dirty="0">
                    <a:latin typeface="Times New Roman" pitchFamily="18" charset="0"/>
                    <a:cs typeface="Times New Roman" pitchFamily="18" charset="0"/>
                  </a:rPr>
                  <a:t> (ft.)</a:t>
                </a:r>
              </a:p>
              <a:p>
                <a:pPr>
                  <a:spcAft>
                    <a:spcPts val="1800"/>
                  </a:spcAft>
                </a:pPr>
                <a14:m>
                  <m:oMath xmlns:m="http://schemas.openxmlformats.org/officeDocument/2006/math">
                    <m:sSub>
                      <m:sSubPr>
                        <m:ctrlPr>
                          <a:rPr lang="en-US" sz="2400" i="1">
                            <a:latin typeface="Cambria Math"/>
                          </a:rPr>
                        </m:ctrlPr>
                      </m:sSubPr>
                      <m:e>
                        <m:r>
                          <a:rPr lang="en-US" sz="2400" i="1">
                            <a:latin typeface="Cambria Math"/>
                          </a:rPr>
                          <m:t>𝐷</m:t>
                        </m:r>
                      </m:e>
                      <m:sub>
                        <m:r>
                          <a:rPr lang="en-US" sz="2400" i="1">
                            <a:latin typeface="Cambria Math"/>
                          </a:rPr>
                          <m:t>𝑛𝑛</m:t>
                        </m:r>
                      </m:sub>
                    </m:sSub>
                    <m:r>
                      <a:rPr lang="en-US" sz="2400" i="1">
                        <a:latin typeface="Cambria Math"/>
                      </a:rPr>
                      <m:t>=</m:t>
                    </m:r>
                  </m:oMath>
                </a14:m>
                <a:r>
                  <a:rPr lang="en-US" sz="2400" dirty="0">
                    <a:latin typeface="Times New Roman" pitchFamily="18" charset="0"/>
                    <a:cs typeface="Times New Roman" pitchFamily="18" charset="0"/>
                  </a:rPr>
                  <a:t> radius (</a:t>
                </a:r>
                <a14:m>
                  <m:oMath xmlns:m="http://schemas.openxmlformats.org/officeDocument/2006/math">
                    <m:r>
                      <a:rPr lang="en-US" sz="2400" i="1">
                        <a:latin typeface="Cambria Math"/>
                      </a:rPr>
                      <m:t>𝑅</m:t>
                    </m:r>
                    <m:sSub>
                      <m:sSubPr>
                        <m:ctrlPr>
                          <a:rPr lang="en-US" sz="2400" i="1">
                            <a:latin typeface="Cambria Math"/>
                          </a:rPr>
                        </m:ctrlPr>
                      </m:sSubPr>
                      <m:e>
                        <m:r>
                          <a:rPr lang="en-US" sz="2400" i="1">
                            <a:latin typeface="Cambria Math"/>
                          </a:rPr>
                          <m:t>𝐷</m:t>
                        </m:r>
                      </m:e>
                      <m:sub>
                        <m:r>
                          <a:rPr lang="en-US" sz="2400" i="1">
                            <a:latin typeface="Cambria Math"/>
                          </a:rPr>
                          <m:t>𝑛</m:t>
                        </m:r>
                      </m:sub>
                    </m:sSub>
                  </m:oMath>
                </a14:m>
                <a:r>
                  <a:rPr lang="en-US" sz="2400" dirty="0">
                    <a:latin typeface="Times New Roman" pitchFamily="18" charset="0"/>
                    <a:cs typeface="Times New Roman" pitchFamily="18" charset="0"/>
                  </a:rPr>
                  <a:t>) of conductor </a:t>
                </a:r>
                <a14:m>
                  <m:oMath xmlns:m="http://schemas.openxmlformats.org/officeDocument/2006/math">
                    <m:r>
                      <a:rPr lang="en-US" sz="2400" i="1">
                        <a:latin typeface="Cambria Math"/>
                      </a:rPr>
                      <m:t>𝑛</m:t>
                    </m:r>
                  </m:oMath>
                </a14:m>
                <a:endParaRPr lang="en-US" sz="2400" dirty="0">
                  <a:latin typeface="Times New Roman" pitchFamily="18" charset="0"/>
                  <a:cs typeface="Times New Roman" pitchFamily="18" charset="0"/>
                </a:endParaRPr>
              </a:p>
            </p:txBody>
          </p:sp>
        </mc:Choice>
        <mc:Fallback xmlns="">
          <p:sp>
            <p:nvSpPr>
              <p:cNvPr id="5" name="Rectangle 4"/>
              <p:cNvSpPr>
                <a:spLocks noRot="1" noChangeAspect="1" noMove="1" noResize="1" noEditPoints="1" noAdjustHandles="1" noChangeArrowheads="1" noChangeShapeType="1" noTextEdit="1"/>
              </p:cNvSpPr>
              <p:nvPr/>
            </p:nvSpPr>
            <p:spPr>
              <a:xfrm>
                <a:off x="773467" y="1676400"/>
                <a:ext cx="7543800" cy="4169283"/>
              </a:xfrm>
              <a:prstGeom prst="rect">
                <a:avLst/>
              </a:prstGeom>
              <a:blipFill rotWithShape="1">
                <a:blip r:embed="rId3"/>
                <a:stretch>
                  <a:fillRect l="-243" t="-1170" b="-585"/>
                </a:stretch>
              </a:blipFill>
            </p:spPr>
            <p:txBody>
              <a:bodyPr/>
              <a:lstStyle/>
              <a:p>
                <a:r>
                  <a:rPr lang="en-US">
                    <a:noFill/>
                  </a:rPr>
                  <a:t> </a:t>
                </a:r>
              </a:p>
            </p:txBody>
          </p:sp>
        </mc:Fallback>
      </mc:AlternateContent>
    </p:spTree>
    <p:extLst>
      <p:ext uri="{BB962C8B-B14F-4D97-AF65-F5344CB8AC3E}">
        <p14:creationId xmlns:p14="http://schemas.microsoft.com/office/powerpoint/2010/main" val="1324191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3" name="TextBox 2"/>
          <p:cNvSpPr txBox="1"/>
          <p:nvPr/>
        </p:nvSpPr>
        <p:spPr>
          <a:xfrm>
            <a:off x="0" y="0"/>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Shunt Admittance of Overhead Parallel Lines</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r>
              <a:rPr lang="en-US" sz="2800" dirty="0" smtClean="0">
                <a:latin typeface="Times New Roman" pitchFamily="18" charset="0"/>
                <a:cs typeface="Times New Roman" pitchFamily="18" charset="0"/>
              </a:rPr>
              <a:t>Conductors and Images</a:t>
            </a: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57400" y="1285220"/>
            <a:ext cx="5619750" cy="5296698"/>
          </a:xfrm>
          <a:prstGeom prst="rect">
            <a:avLst/>
          </a:prstGeom>
        </p:spPr>
      </p:pic>
      <p:sp>
        <p:nvSpPr>
          <p:cNvPr id="6" name="TextBox 5"/>
          <p:cNvSpPr txBox="1"/>
          <p:nvPr/>
        </p:nvSpPr>
        <p:spPr>
          <a:xfrm>
            <a:off x="304800" y="5869632"/>
            <a:ext cx="1828800" cy="461665"/>
          </a:xfrm>
          <a:prstGeom prst="rect">
            <a:avLst/>
          </a:prstGeom>
          <a:noFill/>
        </p:spPr>
        <p:txBody>
          <a:bodyPr wrap="square" rtlCol="0">
            <a:spAutoFit/>
          </a:bodyPr>
          <a:lstStyle/>
          <a:p>
            <a:r>
              <a:rPr lang="en-US" sz="2400" b="1" dirty="0" smtClean="0">
                <a:latin typeface="Times New Roman" pitchFamily="18" charset="0"/>
                <a:cs typeface="Times New Roman" pitchFamily="18" charset="0"/>
              </a:rPr>
              <a:t>Figure 10.0</a:t>
            </a:r>
            <a:endParaRPr lang="en-US" sz="2400" b="1" dirty="0">
              <a:latin typeface="Times New Roman" pitchFamily="18" charset="0"/>
              <a:cs typeface="Times New Roman" pitchFamily="18" charset="0"/>
            </a:endParaRPr>
          </a:p>
        </p:txBody>
      </p:sp>
    </p:spTree>
    <p:extLst>
      <p:ext uri="{BB962C8B-B14F-4D97-AF65-F5344CB8AC3E}">
        <p14:creationId xmlns:p14="http://schemas.microsoft.com/office/powerpoint/2010/main" val="1804322041"/>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3" name="TextBox 2"/>
          <p:cNvSpPr txBox="1"/>
          <p:nvPr/>
        </p:nvSpPr>
        <p:spPr>
          <a:xfrm>
            <a:off x="0" y="0"/>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Shunt Admittance of Overhead Parallel Lines</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0" y="762000"/>
            <a:ext cx="9144000" cy="1569660"/>
          </a:xfrm>
          <a:prstGeom prst="rect">
            <a:avLst/>
          </a:prstGeom>
          <a:noFill/>
        </p:spPr>
        <p:txBody>
          <a:bodyPr wrap="square" rtlCol="0">
            <a:spAutoFit/>
          </a:bodyPr>
          <a:lstStyle/>
          <a:p>
            <a:pPr marL="342900" lvl="2" indent="-342900">
              <a:buFont typeface="Wingdings" pitchFamily="2" charset="2"/>
              <a:buChar char="Ø"/>
            </a:pPr>
            <a:r>
              <a:rPr lang="en-US" sz="2400" dirty="0" smtClean="0">
                <a:latin typeface="Times New Roman" pitchFamily="18" charset="0"/>
                <a:cs typeface="Times New Roman" pitchFamily="18" charset="0"/>
              </a:rPr>
              <a:t>The method of conductors and their images is employed in the calculation of the shunt capacitance of overhead lines. This is the same concept that was used for calculating series impedances in the general application of Carson’s Equations. </a:t>
            </a:r>
            <a:endParaRPr lang="en-US" sz="2400"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5" name="Rectangle 4"/>
              <p:cNvSpPr/>
              <p:nvPr/>
            </p:nvSpPr>
            <p:spPr>
              <a:xfrm>
                <a:off x="0" y="2362200"/>
                <a:ext cx="9144000" cy="5296450"/>
              </a:xfrm>
              <a:prstGeom prst="rect">
                <a:avLst/>
              </a:prstGeom>
            </p:spPr>
            <p:txBody>
              <a:bodyPr wrap="square">
                <a:spAutoFit/>
              </a:bodyPr>
              <a:lstStyle/>
              <a:p>
                <a:pPr algn="just">
                  <a:spcAft>
                    <a:spcPts val="1200"/>
                  </a:spcAft>
                </a:pPr>
                <a:r>
                  <a:rPr lang="en-US" sz="2400" dirty="0" smtClean="0"/>
                  <a:t>	</a:t>
                </a:r>
                <a14:m>
                  <m:oMath xmlns:m="http://schemas.openxmlformats.org/officeDocument/2006/math">
                    <m:sSub>
                      <m:sSubPr>
                        <m:ctrlPr>
                          <a:rPr lang="en-US" sz="2400" i="1" smtClean="0">
                            <a:latin typeface="Cambria Math"/>
                          </a:rPr>
                        </m:ctrlPr>
                      </m:sSubPr>
                      <m:e>
                        <m:r>
                          <a:rPr lang="en-US" sz="2400" i="1">
                            <a:latin typeface="Cambria Math"/>
                          </a:rPr>
                          <m:t>𝑉</m:t>
                        </m:r>
                      </m:e>
                      <m:sub>
                        <m:r>
                          <a:rPr lang="en-US" sz="2400" i="1">
                            <a:latin typeface="Cambria Math"/>
                          </a:rPr>
                          <m:t>𝑖𝑖</m:t>
                        </m:r>
                      </m:sub>
                    </m:sSub>
                    <m:r>
                      <a:rPr lang="en-US" sz="2400" b="0" i="1" smtClean="0">
                        <a:latin typeface="Cambria Math"/>
                      </a:rPr>
                      <m:t> </m:t>
                    </m:r>
                    <m:r>
                      <a:rPr lang="en-US" sz="2400" i="1">
                        <a:latin typeface="Cambria Math"/>
                      </a:rPr>
                      <m:t>=</m:t>
                    </m:r>
                    <m:f>
                      <m:fPr>
                        <m:ctrlPr>
                          <a:rPr lang="en-US" sz="2400" i="1">
                            <a:latin typeface="Cambria Math"/>
                          </a:rPr>
                        </m:ctrlPr>
                      </m:fPr>
                      <m:num>
                        <m:r>
                          <a:rPr lang="en-US" sz="2400" i="1">
                            <a:latin typeface="Cambria Math"/>
                          </a:rPr>
                          <m:t>1</m:t>
                        </m:r>
                      </m:num>
                      <m:den>
                        <m:r>
                          <a:rPr lang="en-US" sz="2400" i="1">
                            <a:latin typeface="Cambria Math"/>
                          </a:rPr>
                          <m:t>2</m:t>
                        </m:r>
                        <m:r>
                          <a:rPr lang="en-US" sz="2400" i="1">
                            <a:latin typeface="Cambria Math"/>
                          </a:rPr>
                          <m:t>𝜋𝜀</m:t>
                        </m:r>
                      </m:den>
                    </m:f>
                    <m:d>
                      <m:dPr>
                        <m:ctrlPr>
                          <a:rPr lang="en-US" sz="2400" i="1">
                            <a:latin typeface="Cambria Math"/>
                          </a:rPr>
                        </m:ctrlPr>
                      </m:dPr>
                      <m:e>
                        <m:sSub>
                          <m:sSubPr>
                            <m:ctrlPr>
                              <a:rPr lang="en-US" sz="2400" i="1">
                                <a:latin typeface="Cambria Math"/>
                              </a:rPr>
                            </m:ctrlPr>
                          </m:sSubPr>
                          <m:e>
                            <m:r>
                              <a:rPr lang="en-US" sz="2400" i="1">
                                <a:latin typeface="Cambria Math"/>
                              </a:rPr>
                              <m:t>𝑞</m:t>
                            </m:r>
                          </m:e>
                          <m:sub>
                            <m:r>
                              <a:rPr lang="en-US" sz="2400" i="1">
                                <a:latin typeface="Cambria Math"/>
                              </a:rPr>
                              <m:t>𝑖</m:t>
                            </m:r>
                          </m:sub>
                        </m:sSub>
                        <m:func>
                          <m:funcPr>
                            <m:ctrlPr>
                              <a:rPr lang="en-US" sz="2400" i="1">
                                <a:latin typeface="Cambria Math"/>
                              </a:rPr>
                            </m:ctrlPr>
                          </m:funcPr>
                          <m:fName>
                            <m:r>
                              <m:rPr>
                                <m:sty m:val="p"/>
                              </m:rPr>
                              <a:rPr lang="en-US" sz="2400">
                                <a:latin typeface="Cambria Math"/>
                              </a:rPr>
                              <m:t>ln</m:t>
                            </m:r>
                          </m:fName>
                          <m:e>
                            <m:f>
                              <m:fPr>
                                <m:ctrlPr>
                                  <a:rPr lang="en-US" sz="2400" i="1">
                                    <a:latin typeface="Cambria Math"/>
                                  </a:rPr>
                                </m:ctrlPr>
                              </m:fPr>
                              <m:num>
                                <m:sSub>
                                  <m:sSubPr>
                                    <m:ctrlPr>
                                      <a:rPr lang="en-US" sz="2400" i="1">
                                        <a:latin typeface="Cambria Math"/>
                                      </a:rPr>
                                    </m:ctrlPr>
                                  </m:sSubPr>
                                  <m:e>
                                    <m:r>
                                      <a:rPr lang="en-US" sz="2400" i="1">
                                        <a:latin typeface="Cambria Math"/>
                                      </a:rPr>
                                      <m:t>𝑆</m:t>
                                    </m:r>
                                  </m:e>
                                  <m:sub>
                                    <m:r>
                                      <a:rPr lang="en-US" sz="2400" i="1">
                                        <a:latin typeface="Cambria Math"/>
                                      </a:rPr>
                                      <m:t>𝑖𝑖</m:t>
                                    </m:r>
                                  </m:sub>
                                </m:sSub>
                              </m:num>
                              <m:den>
                                <m:r>
                                  <a:rPr lang="en-US" sz="2400" i="1">
                                    <a:latin typeface="Cambria Math"/>
                                  </a:rPr>
                                  <m:t>𝑅</m:t>
                                </m:r>
                                <m:sSub>
                                  <m:sSubPr>
                                    <m:ctrlPr>
                                      <a:rPr lang="en-US" sz="2400" i="1">
                                        <a:latin typeface="Cambria Math"/>
                                      </a:rPr>
                                    </m:ctrlPr>
                                  </m:sSubPr>
                                  <m:e>
                                    <m:r>
                                      <a:rPr lang="en-US" sz="2400" i="1">
                                        <a:latin typeface="Cambria Math"/>
                                      </a:rPr>
                                      <m:t>𝐷</m:t>
                                    </m:r>
                                  </m:e>
                                  <m:sub>
                                    <m:r>
                                      <a:rPr lang="en-US" sz="2400" i="1">
                                        <a:latin typeface="Cambria Math"/>
                                      </a:rPr>
                                      <m:t>𝑖</m:t>
                                    </m:r>
                                  </m:sub>
                                </m:sSub>
                              </m:den>
                            </m:f>
                            <m:r>
                              <a:rPr lang="en-US" sz="2400" i="1">
                                <a:latin typeface="Cambria Math"/>
                              </a:rPr>
                              <m:t>+</m:t>
                            </m:r>
                            <m:sSub>
                              <m:sSubPr>
                                <m:ctrlPr>
                                  <a:rPr lang="en-US" sz="2400" i="1">
                                    <a:latin typeface="Cambria Math"/>
                                  </a:rPr>
                                </m:ctrlPr>
                              </m:sSubPr>
                              <m:e>
                                <m:r>
                                  <a:rPr lang="en-US" sz="2400" i="1">
                                    <a:latin typeface="Cambria Math"/>
                                  </a:rPr>
                                  <m:t>𝑞</m:t>
                                </m:r>
                                <m:r>
                                  <a:rPr lang="en-US" sz="2400" i="1">
                                    <a:latin typeface="Cambria Math"/>
                                  </a:rPr>
                                  <m:t>′</m:t>
                                </m:r>
                              </m:e>
                              <m:sub>
                                <m:r>
                                  <a:rPr lang="en-US" sz="2400" i="1">
                                    <a:latin typeface="Cambria Math"/>
                                  </a:rPr>
                                  <m:t>𝑖</m:t>
                                </m:r>
                              </m:sub>
                            </m:sSub>
                            <m:func>
                              <m:funcPr>
                                <m:ctrlPr>
                                  <a:rPr lang="en-US" sz="2400" i="1">
                                    <a:latin typeface="Cambria Math"/>
                                  </a:rPr>
                                </m:ctrlPr>
                              </m:funcPr>
                              <m:fName>
                                <m:r>
                                  <m:rPr>
                                    <m:sty m:val="p"/>
                                  </m:rPr>
                                  <a:rPr lang="en-US" sz="2400">
                                    <a:latin typeface="Cambria Math"/>
                                  </a:rPr>
                                  <m:t>ln</m:t>
                                </m:r>
                              </m:fName>
                              <m:e>
                                <m:f>
                                  <m:fPr>
                                    <m:ctrlPr>
                                      <a:rPr lang="en-US" sz="2400" i="1">
                                        <a:latin typeface="Cambria Math"/>
                                      </a:rPr>
                                    </m:ctrlPr>
                                  </m:fPr>
                                  <m:num>
                                    <m:r>
                                      <a:rPr lang="en-US" sz="2400" i="1">
                                        <a:latin typeface="Cambria Math"/>
                                      </a:rPr>
                                      <m:t>𝑅</m:t>
                                    </m:r>
                                    <m:sSub>
                                      <m:sSubPr>
                                        <m:ctrlPr>
                                          <a:rPr lang="en-US" sz="2400" i="1">
                                            <a:latin typeface="Cambria Math"/>
                                          </a:rPr>
                                        </m:ctrlPr>
                                      </m:sSubPr>
                                      <m:e>
                                        <m:r>
                                          <a:rPr lang="en-US" sz="2400" i="1">
                                            <a:latin typeface="Cambria Math"/>
                                          </a:rPr>
                                          <m:t>𝐷</m:t>
                                        </m:r>
                                      </m:e>
                                      <m:sub>
                                        <m:r>
                                          <a:rPr lang="en-US" sz="2400" i="1">
                                            <a:latin typeface="Cambria Math"/>
                                          </a:rPr>
                                          <m:t>𝑖</m:t>
                                        </m:r>
                                      </m:sub>
                                    </m:sSub>
                                  </m:num>
                                  <m:den>
                                    <m:sSub>
                                      <m:sSubPr>
                                        <m:ctrlPr>
                                          <a:rPr lang="en-US" sz="2400" i="1">
                                            <a:latin typeface="Cambria Math"/>
                                          </a:rPr>
                                        </m:ctrlPr>
                                      </m:sSubPr>
                                      <m:e>
                                        <m:r>
                                          <a:rPr lang="en-US" sz="2400" i="1">
                                            <a:latin typeface="Cambria Math"/>
                                          </a:rPr>
                                          <m:t>𝑆</m:t>
                                        </m:r>
                                      </m:e>
                                      <m:sub>
                                        <m:r>
                                          <a:rPr lang="en-US" sz="2400" i="1">
                                            <a:latin typeface="Cambria Math"/>
                                          </a:rPr>
                                          <m:t>𝑖𝑖</m:t>
                                        </m:r>
                                      </m:sub>
                                    </m:sSub>
                                  </m:den>
                                </m:f>
                                <m:r>
                                  <a:rPr lang="en-US" sz="2400" i="1">
                                    <a:latin typeface="Cambria Math"/>
                                  </a:rPr>
                                  <m:t>+</m:t>
                                </m:r>
                                <m:sSub>
                                  <m:sSubPr>
                                    <m:ctrlPr>
                                      <a:rPr lang="en-US" sz="2400" i="1">
                                        <a:latin typeface="Cambria Math"/>
                                      </a:rPr>
                                    </m:ctrlPr>
                                  </m:sSubPr>
                                  <m:e>
                                    <m:r>
                                      <a:rPr lang="en-US" sz="2400" i="1">
                                        <a:latin typeface="Cambria Math"/>
                                      </a:rPr>
                                      <m:t>𝑞</m:t>
                                    </m:r>
                                  </m:e>
                                  <m:sub>
                                    <m:r>
                                      <a:rPr lang="en-US" sz="2400" i="1">
                                        <a:latin typeface="Cambria Math"/>
                                      </a:rPr>
                                      <m:t>𝑗</m:t>
                                    </m:r>
                                  </m:sub>
                                </m:sSub>
                                <m:func>
                                  <m:funcPr>
                                    <m:ctrlPr>
                                      <a:rPr lang="en-US" sz="2400" i="1">
                                        <a:latin typeface="Cambria Math"/>
                                      </a:rPr>
                                    </m:ctrlPr>
                                  </m:funcPr>
                                  <m:fName>
                                    <m:r>
                                      <m:rPr>
                                        <m:sty m:val="p"/>
                                      </m:rPr>
                                      <a:rPr lang="en-US" sz="2400">
                                        <a:latin typeface="Cambria Math"/>
                                      </a:rPr>
                                      <m:t>ln</m:t>
                                    </m:r>
                                  </m:fName>
                                  <m:e>
                                    <m:f>
                                      <m:fPr>
                                        <m:ctrlPr>
                                          <a:rPr lang="en-US" sz="2400" i="1">
                                            <a:latin typeface="Cambria Math"/>
                                          </a:rPr>
                                        </m:ctrlPr>
                                      </m:fPr>
                                      <m:num>
                                        <m:sSub>
                                          <m:sSubPr>
                                            <m:ctrlPr>
                                              <a:rPr lang="en-US" sz="2400" i="1">
                                                <a:latin typeface="Cambria Math"/>
                                              </a:rPr>
                                            </m:ctrlPr>
                                          </m:sSubPr>
                                          <m:e>
                                            <m:r>
                                              <a:rPr lang="en-US" sz="2400" i="1">
                                                <a:latin typeface="Cambria Math"/>
                                              </a:rPr>
                                              <m:t>𝑆</m:t>
                                            </m:r>
                                          </m:e>
                                          <m:sub>
                                            <m:r>
                                              <a:rPr lang="en-US" sz="2400" i="1">
                                                <a:latin typeface="Cambria Math"/>
                                              </a:rPr>
                                              <m:t>𝑖𝑗</m:t>
                                            </m:r>
                                          </m:sub>
                                        </m:sSub>
                                      </m:num>
                                      <m:den>
                                        <m:sSub>
                                          <m:sSubPr>
                                            <m:ctrlPr>
                                              <a:rPr lang="en-US" sz="2400" i="1">
                                                <a:latin typeface="Cambria Math"/>
                                              </a:rPr>
                                            </m:ctrlPr>
                                          </m:sSubPr>
                                          <m:e>
                                            <m:r>
                                              <a:rPr lang="en-US" sz="2400" i="1">
                                                <a:latin typeface="Cambria Math"/>
                                              </a:rPr>
                                              <m:t>𝐷</m:t>
                                            </m:r>
                                          </m:e>
                                          <m:sub>
                                            <m:r>
                                              <a:rPr lang="en-US" sz="2400" i="1">
                                                <a:latin typeface="Cambria Math"/>
                                              </a:rPr>
                                              <m:t>𝑖𝑗</m:t>
                                            </m:r>
                                          </m:sub>
                                        </m:sSub>
                                      </m:den>
                                    </m:f>
                                  </m:e>
                                </m:func>
                              </m:e>
                            </m:func>
                          </m:e>
                        </m:func>
                        <m:r>
                          <a:rPr lang="en-US" sz="2400" i="1">
                            <a:latin typeface="Cambria Math"/>
                          </a:rPr>
                          <m:t>+</m:t>
                        </m:r>
                        <m:sSub>
                          <m:sSubPr>
                            <m:ctrlPr>
                              <a:rPr lang="en-US" sz="2400" i="1">
                                <a:latin typeface="Cambria Math"/>
                              </a:rPr>
                            </m:ctrlPr>
                          </m:sSubPr>
                          <m:e>
                            <m:r>
                              <a:rPr lang="en-US" sz="2400" i="1">
                                <a:latin typeface="Cambria Math"/>
                              </a:rPr>
                              <m:t>𝑞</m:t>
                            </m:r>
                            <m:r>
                              <a:rPr lang="en-US" sz="2400" i="1">
                                <a:latin typeface="Cambria Math"/>
                              </a:rPr>
                              <m:t>′</m:t>
                            </m:r>
                          </m:e>
                          <m:sub>
                            <m:r>
                              <a:rPr lang="en-US" sz="2400" i="1">
                                <a:latin typeface="Cambria Math"/>
                              </a:rPr>
                              <m:t>𝑗</m:t>
                            </m:r>
                          </m:sub>
                        </m:sSub>
                        <m:func>
                          <m:funcPr>
                            <m:ctrlPr>
                              <a:rPr lang="en-US" sz="2400" i="1">
                                <a:latin typeface="Cambria Math"/>
                              </a:rPr>
                            </m:ctrlPr>
                          </m:funcPr>
                          <m:fName>
                            <m:r>
                              <m:rPr>
                                <m:sty m:val="p"/>
                              </m:rPr>
                              <a:rPr lang="en-US" sz="2400">
                                <a:latin typeface="Cambria Math"/>
                              </a:rPr>
                              <m:t>ln</m:t>
                            </m:r>
                          </m:fName>
                          <m:e>
                            <m:f>
                              <m:fPr>
                                <m:ctrlPr>
                                  <a:rPr lang="en-US" sz="2400" i="1">
                                    <a:latin typeface="Cambria Math"/>
                                  </a:rPr>
                                </m:ctrlPr>
                              </m:fPr>
                              <m:num>
                                <m:sSub>
                                  <m:sSubPr>
                                    <m:ctrlPr>
                                      <a:rPr lang="en-US" sz="2400" i="1">
                                        <a:latin typeface="Cambria Math"/>
                                      </a:rPr>
                                    </m:ctrlPr>
                                  </m:sSubPr>
                                  <m:e>
                                    <m:r>
                                      <a:rPr lang="en-US" sz="2400" i="1">
                                        <a:latin typeface="Cambria Math"/>
                                      </a:rPr>
                                      <m:t>𝐷</m:t>
                                    </m:r>
                                  </m:e>
                                  <m:sub>
                                    <m:r>
                                      <a:rPr lang="en-US" sz="2400" i="1">
                                        <a:latin typeface="Cambria Math"/>
                                      </a:rPr>
                                      <m:t>𝑖𝑗</m:t>
                                    </m:r>
                                  </m:sub>
                                </m:sSub>
                              </m:num>
                              <m:den>
                                <m:sSub>
                                  <m:sSubPr>
                                    <m:ctrlPr>
                                      <a:rPr lang="en-US" sz="2400" i="1">
                                        <a:latin typeface="Cambria Math"/>
                                      </a:rPr>
                                    </m:ctrlPr>
                                  </m:sSubPr>
                                  <m:e>
                                    <m:r>
                                      <a:rPr lang="en-US" sz="2400" i="1">
                                        <a:latin typeface="Cambria Math"/>
                                      </a:rPr>
                                      <m:t>𝑆</m:t>
                                    </m:r>
                                  </m:e>
                                  <m:sub>
                                    <m:r>
                                      <a:rPr lang="en-US" sz="2400" i="1">
                                        <a:latin typeface="Cambria Math"/>
                                      </a:rPr>
                                      <m:t>𝑖𝑗</m:t>
                                    </m:r>
                                  </m:sub>
                                </m:sSub>
                              </m:den>
                            </m:f>
                          </m:e>
                        </m:func>
                      </m:e>
                    </m:d>
                  </m:oMath>
                </a14:m>
                <a:r>
                  <a:rPr lang="en-US" sz="2400" dirty="0" smtClean="0"/>
                  <a:t>	</a:t>
                </a:r>
                <a:r>
                  <a:rPr lang="en-US" sz="2400" dirty="0" smtClean="0">
                    <a:latin typeface="Times New Roman" pitchFamily="18" charset="0"/>
                    <a:cs typeface="Times New Roman" pitchFamily="18" charset="0"/>
                  </a:rPr>
                  <a:t>(64)</a:t>
                </a:r>
              </a:p>
              <a:p>
                <a:pPr algn="just">
                  <a:spcAft>
                    <a:spcPts val="1200"/>
                  </a:spcAft>
                </a:pPr>
                <a:endParaRPr lang="en-US" sz="2400" dirty="0" smtClean="0">
                  <a:latin typeface="Times New Roman" pitchFamily="18" charset="0"/>
                  <a:cs typeface="Times New Roman" pitchFamily="18" charset="0"/>
                </a:endParaRPr>
              </a:p>
              <a:p>
                <a:pPr algn="just">
                  <a:spcAft>
                    <a:spcPts val="1200"/>
                  </a:spcAft>
                </a:pPr>
                <a:r>
                  <a:rPr lang="en-US" sz="2400" dirty="0" smtClean="0"/>
                  <a:t>	</a:t>
                </a:r>
                <a:r>
                  <a:rPr lang="en-US" sz="2400" dirty="0" smtClean="0">
                    <a:latin typeface="Times New Roman" pitchFamily="18" charset="0"/>
                    <a:cs typeface="Times New Roman" pitchFamily="18" charset="0"/>
                  </a:rPr>
                  <a:t>when </a:t>
                </a:r>
                <a:r>
                  <a:rPr lang="en-US" sz="2400" dirty="0">
                    <a:latin typeface="Times New Roman" pitchFamily="18" charset="0"/>
                    <a:cs typeface="Times New Roman" pitchFamily="18" charset="0"/>
                  </a:rPr>
                  <a:t>assuming:</a:t>
                </a:r>
              </a:p>
              <a:p>
                <a:pPr algn="just">
                  <a:spcAft>
                    <a:spcPts val="1200"/>
                  </a:spcAft>
                </a:pPr>
                <a:r>
                  <a:rPr lang="en-US" sz="2400" dirty="0"/>
                  <a:t>		</a:t>
                </a:r>
                <a:r>
                  <a:rPr lang="en-US" sz="2400" dirty="0" smtClean="0"/>
                  <a:t>	</a:t>
                </a:r>
                <a14:m>
                  <m:oMath xmlns:m="http://schemas.openxmlformats.org/officeDocument/2006/math">
                    <m:sSub>
                      <m:sSubPr>
                        <m:ctrlPr>
                          <a:rPr lang="en-US" sz="2400" i="1">
                            <a:latin typeface="Cambria Math"/>
                          </a:rPr>
                        </m:ctrlPr>
                      </m:sSubPr>
                      <m:e>
                        <m:r>
                          <a:rPr lang="en-US" sz="2400" i="1">
                            <a:latin typeface="Cambria Math"/>
                          </a:rPr>
                          <m:t>𝑞</m:t>
                        </m:r>
                        <m:r>
                          <a:rPr lang="en-US" sz="2400" i="1">
                            <a:latin typeface="Cambria Math"/>
                          </a:rPr>
                          <m:t>′</m:t>
                        </m:r>
                      </m:e>
                      <m:sub>
                        <m:r>
                          <a:rPr lang="en-US" sz="2400" i="1">
                            <a:latin typeface="Cambria Math"/>
                          </a:rPr>
                          <m:t>𝑖</m:t>
                        </m:r>
                      </m:sub>
                    </m:sSub>
                    <m:r>
                      <a:rPr lang="en-US" sz="2400" i="1">
                        <a:latin typeface="Cambria Math"/>
                      </a:rPr>
                      <m:t> =−</m:t>
                    </m:r>
                    <m:sSub>
                      <m:sSubPr>
                        <m:ctrlPr>
                          <a:rPr lang="en-US" sz="2400" i="1">
                            <a:latin typeface="Cambria Math"/>
                          </a:rPr>
                        </m:ctrlPr>
                      </m:sSubPr>
                      <m:e>
                        <m:r>
                          <a:rPr lang="en-US" sz="2400" i="1">
                            <a:latin typeface="Cambria Math"/>
                          </a:rPr>
                          <m:t>𝑞</m:t>
                        </m:r>
                      </m:e>
                      <m:sub>
                        <m:r>
                          <a:rPr lang="en-US" sz="2400" i="1">
                            <a:latin typeface="Cambria Math"/>
                          </a:rPr>
                          <m:t>𝑖</m:t>
                        </m:r>
                      </m:sub>
                    </m:sSub>
                  </m:oMath>
                </a14:m>
                <a:endParaRPr lang="en-US" sz="2400" dirty="0"/>
              </a:p>
              <a:p>
                <a:pPr algn="just">
                  <a:spcAft>
                    <a:spcPts val="1200"/>
                  </a:spcAft>
                </a:pPr>
                <a:r>
                  <a:rPr lang="en-US" sz="2400" dirty="0"/>
                  <a:t>		</a:t>
                </a:r>
                <a:r>
                  <a:rPr lang="en-US" sz="2400" dirty="0" smtClean="0"/>
                  <a:t>	</a:t>
                </a:r>
                <a14:m>
                  <m:oMath xmlns:m="http://schemas.openxmlformats.org/officeDocument/2006/math">
                    <m:sSub>
                      <m:sSubPr>
                        <m:ctrlPr>
                          <a:rPr lang="en-US" sz="2400" i="1">
                            <a:latin typeface="Cambria Math"/>
                          </a:rPr>
                        </m:ctrlPr>
                      </m:sSubPr>
                      <m:e>
                        <m:r>
                          <a:rPr lang="en-US" sz="2400" i="1">
                            <a:latin typeface="Cambria Math"/>
                          </a:rPr>
                          <m:t>𝑞</m:t>
                        </m:r>
                        <m:r>
                          <a:rPr lang="en-US" sz="2400" i="1">
                            <a:latin typeface="Cambria Math"/>
                          </a:rPr>
                          <m:t>′</m:t>
                        </m:r>
                      </m:e>
                      <m:sub>
                        <m:r>
                          <a:rPr lang="en-US" sz="2400" i="1">
                            <a:latin typeface="Cambria Math"/>
                          </a:rPr>
                          <m:t>𝑗</m:t>
                        </m:r>
                      </m:sub>
                    </m:sSub>
                    <m:r>
                      <a:rPr lang="en-US" sz="2400" i="1">
                        <a:latin typeface="Cambria Math"/>
                      </a:rPr>
                      <m:t> =−</m:t>
                    </m:r>
                    <m:sSub>
                      <m:sSubPr>
                        <m:ctrlPr>
                          <a:rPr lang="en-US" sz="2400" i="1">
                            <a:latin typeface="Cambria Math"/>
                          </a:rPr>
                        </m:ctrlPr>
                      </m:sSubPr>
                      <m:e>
                        <m:r>
                          <a:rPr lang="en-US" sz="2400" i="1">
                            <a:latin typeface="Cambria Math"/>
                          </a:rPr>
                          <m:t>𝑞</m:t>
                        </m:r>
                      </m:e>
                      <m:sub>
                        <m:r>
                          <a:rPr lang="en-US" sz="2400" i="1">
                            <a:latin typeface="Cambria Math"/>
                          </a:rPr>
                          <m:t>𝑗</m:t>
                        </m:r>
                      </m:sub>
                    </m:sSub>
                  </m:oMath>
                </a14:m>
                <a:r>
                  <a:rPr lang="en-US" sz="2400" dirty="0"/>
                  <a:t>					</a:t>
                </a:r>
                <a:r>
                  <a:rPr lang="en-US" sz="2400" dirty="0" smtClean="0">
                    <a:latin typeface="Times New Roman" pitchFamily="18" charset="0"/>
                    <a:cs typeface="Times New Roman" pitchFamily="18" charset="0"/>
                  </a:rPr>
                  <a:t>(</a:t>
                </a:r>
                <a:r>
                  <a:rPr lang="en-US" sz="2400" dirty="0">
                    <a:latin typeface="Times New Roman" pitchFamily="18" charset="0"/>
                    <a:cs typeface="Times New Roman" pitchFamily="18" charset="0"/>
                  </a:rPr>
                  <a:t>66)</a:t>
                </a:r>
              </a:p>
              <a:p>
                <a:pPr algn="just">
                  <a:spcAft>
                    <a:spcPts val="1200"/>
                  </a:spcAft>
                </a:pPr>
                <a:endParaRPr lang="en-US" sz="2400" dirty="0">
                  <a:latin typeface="Times New Roman" pitchFamily="18" charset="0"/>
                  <a:cs typeface="Times New Roman" pitchFamily="18" charset="0"/>
                </a:endParaRPr>
              </a:p>
              <a:p>
                <a:pPr algn="just">
                  <a:spcAft>
                    <a:spcPts val="1200"/>
                  </a:spcAft>
                </a:pPr>
                <a:r>
                  <a:rPr lang="en-US" sz="2400" dirty="0" smtClean="0"/>
                  <a:t>	</a:t>
                </a:r>
                <a14:m>
                  <m:oMath xmlns:m="http://schemas.openxmlformats.org/officeDocument/2006/math">
                    <m:sSub>
                      <m:sSubPr>
                        <m:ctrlPr>
                          <a:rPr lang="en-US" sz="2400" i="1">
                            <a:latin typeface="Cambria Math"/>
                          </a:rPr>
                        </m:ctrlPr>
                      </m:sSubPr>
                      <m:e>
                        <m:r>
                          <a:rPr lang="en-US" sz="2400" i="1">
                            <a:latin typeface="Cambria Math"/>
                          </a:rPr>
                          <m:t>𝑉</m:t>
                        </m:r>
                      </m:e>
                      <m:sub>
                        <m:r>
                          <a:rPr lang="en-US" sz="2400" i="1">
                            <a:latin typeface="Cambria Math"/>
                          </a:rPr>
                          <m:t>𝑖𝑔</m:t>
                        </m:r>
                      </m:sub>
                    </m:sSub>
                    <m:r>
                      <a:rPr lang="en-US" sz="2400" i="1">
                        <a:latin typeface="Cambria Math"/>
                      </a:rPr>
                      <m:t>=</m:t>
                    </m:r>
                    <m:f>
                      <m:fPr>
                        <m:ctrlPr>
                          <a:rPr lang="en-US" sz="2400" i="1">
                            <a:latin typeface="Cambria Math"/>
                          </a:rPr>
                        </m:ctrlPr>
                      </m:fPr>
                      <m:num>
                        <m:r>
                          <a:rPr lang="en-US" sz="2400" i="1">
                            <a:latin typeface="Cambria Math"/>
                          </a:rPr>
                          <m:t>1</m:t>
                        </m:r>
                      </m:num>
                      <m:den>
                        <m:r>
                          <a:rPr lang="en-US" sz="2400" i="1">
                            <a:latin typeface="Cambria Math"/>
                          </a:rPr>
                          <m:t>2</m:t>
                        </m:r>
                        <m:r>
                          <a:rPr lang="en-US" sz="2400" i="1">
                            <a:latin typeface="Cambria Math"/>
                          </a:rPr>
                          <m:t>𝜋𝜀</m:t>
                        </m:r>
                      </m:den>
                    </m:f>
                    <m:d>
                      <m:dPr>
                        <m:ctrlPr>
                          <a:rPr lang="en-US" sz="2400" i="1">
                            <a:latin typeface="Cambria Math"/>
                          </a:rPr>
                        </m:ctrlPr>
                      </m:dPr>
                      <m:e>
                        <m:sSub>
                          <m:sSubPr>
                            <m:ctrlPr>
                              <a:rPr lang="en-US" sz="2400" i="1">
                                <a:latin typeface="Cambria Math"/>
                              </a:rPr>
                            </m:ctrlPr>
                          </m:sSubPr>
                          <m:e>
                            <m:r>
                              <a:rPr lang="en-US" sz="2400" i="1">
                                <a:latin typeface="Cambria Math"/>
                              </a:rPr>
                              <m:t>𝑞</m:t>
                            </m:r>
                          </m:e>
                          <m:sub>
                            <m:r>
                              <a:rPr lang="en-US" sz="2400" i="1">
                                <a:latin typeface="Cambria Math"/>
                              </a:rPr>
                              <m:t>𝑖</m:t>
                            </m:r>
                          </m:sub>
                        </m:sSub>
                        <m:func>
                          <m:funcPr>
                            <m:ctrlPr>
                              <a:rPr lang="en-US" sz="2400" i="1">
                                <a:latin typeface="Cambria Math"/>
                              </a:rPr>
                            </m:ctrlPr>
                          </m:funcPr>
                          <m:fName>
                            <m:r>
                              <m:rPr>
                                <m:sty m:val="p"/>
                              </m:rPr>
                              <a:rPr lang="en-US" sz="2400">
                                <a:latin typeface="Cambria Math"/>
                              </a:rPr>
                              <m:t>ln</m:t>
                            </m:r>
                          </m:fName>
                          <m:e>
                            <m:f>
                              <m:fPr>
                                <m:ctrlPr>
                                  <a:rPr lang="en-US" sz="2400" i="1">
                                    <a:latin typeface="Cambria Math"/>
                                  </a:rPr>
                                </m:ctrlPr>
                              </m:fPr>
                              <m:num>
                                <m:sSub>
                                  <m:sSubPr>
                                    <m:ctrlPr>
                                      <a:rPr lang="en-US" sz="2400" i="1">
                                        <a:latin typeface="Cambria Math"/>
                                      </a:rPr>
                                    </m:ctrlPr>
                                  </m:sSubPr>
                                  <m:e>
                                    <m:r>
                                      <a:rPr lang="en-US" sz="2400" i="1">
                                        <a:latin typeface="Cambria Math"/>
                                      </a:rPr>
                                      <m:t>𝑆</m:t>
                                    </m:r>
                                  </m:e>
                                  <m:sub>
                                    <m:r>
                                      <a:rPr lang="en-US" sz="2400" i="1">
                                        <a:latin typeface="Cambria Math"/>
                                      </a:rPr>
                                      <m:t>𝑖𝑖</m:t>
                                    </m:r>
                                  </m:sub>
                                </m:sSub>
                              </m:num>
                              <m:den>
                                <m:r>
                                  <a:rPr lang="en-US" sz="2400" i="1">
                                    <a:latin typeface="Cambria Math"/>
                                  </a:rPr>
                                  <m:t>𝑅</m:t>
                                </m:r>
                                <m:sSub>
                                  <m:sSubPr>
                                    <m:ctrlPr>
                                      <a:rPr lang="en-US" sz="2400" i="1">
                                        <a:latin typeface="Cambria Math"/>
                                      </a:rPr>
                                    </m:ctrlPr>
                                  </m:sSubPr>
                                  <m:e>
                                    <m:r>
                                      <a:rPr lang="en-US" sz="2400" i="1">
                                        <a:latin typeface="Cambria Math"/>
                                      </a:rPr>
                                      <m:t>𝐷</m:t>
                                    </m:r>
                                  </m:e>
                                  <m:sub>
                                    <m:r>
                                      <a:rPr lang="en-US" sz="2400" i="1">
                                        <a:latin typeface="Cambria Math"/>
                                      </a:rPr>
                                      <m:t>𝑖</m:t>
                                    </m:r>
                                  </m:sub>
                                </m:sSub>
                              </m:den>
                            </m:f>
                            <m:r>
                              <a:rPr lang="en-US" sz="2400" i="1">
                                <a:latin typeface="Cambria Math"/>
                              </a:rPr>
                              <m:t>+</m:t>
                            </m:r>
                            <m:sSub>
                              <m:sSubPr>
                                <m:ctrlPr>
                                  <a:rPr lang="en-US" sz="2400" i="1">
                                    <a:latin typeface="Cambria Math"/>
                                  </a:rPr>
                                </m:ctrlPr>
                              </m:sSubPr>
                              <m:e>
                                <m:r>
                                  <a:rPr lang="en-US" sz="2400" i="1">
                                    <a:latin typeface="Cambria Math"/>
                                  </a:rPr>
                                  <m:t>𝑞</m:t>
                                </m:r>
                              </m:e>
                              <m:sub>
                                <m:r>
                                  <a:rPr lang="en-US" sz="2400" i="1">
                                    <a:latin typeface="Cambria Math"/>
                                  </a:rPr>
                                  <m:t>𝑗</m:t>
                                </m:r>
                              </m:sub>
                            </m:sSub>
                            <m:func>
                              <m:funcPr>
                                <m:ctrlPr>
                                  <a:rPr lang="en-US" sz="2400" i="1">
                                    <a:latin typeface="Cambria Math"/>
                                  </a:rPr>
                                </m:ctrlPr>
                              </m:funcPr>
                              <m:fName>
                                <m:r>
                                  <m:rPr>
                                    <m:sty m:val="p"/>
                                  </m:rPr>
                                  <a:rPr lang="en-US" sz="2400">
                                    <a:latin typeface="Cambria Math"/>
                                  </a:rPr>
                                  <m:t>ln</m:t>
                                </m:r>
                              </m:fName>
                              <m:e>
                                <m:f>
                                  <m:fPr>
                                    <m:ctrlPr>
                                      <a:rPr lang="en-US" sz="2400" i="1">
                                        <a:latin typeface="Cambria Math"/>
                                      </a:rPr>
                                    </m:ctrlPr>
                                  </m:fPr>
                                  <m:num>
                                    <m:sSub>
                                      <m:sSubPr>
                                        <m:ctrlPr>
                                          <a:rPr lang="en-US" sz="2400" i="1">
                                            <a:latin typeface="Cambria Math"/>
                                          </a:rPr>
                                        </m:ctrlPr>
                                      </m:sSubPr>
                                      <m:e>
                                        <m:r>
                                          <a:rPr lang="en-US" sz="2400" i="1">
                                            <a:latin typeface="Cambria Math"/>
                                          </a:rPr>
                                          <m:t>𝑆</m:t>
                                        </m:r>
                                      </m:e>
                                      <m:sub>
                                        <m:r>
                                          <a:rPr lang="en-US" sz="2400" i="1">
                                            <a:latin typeface="Cambria Math"/>
                                          </a:rPr>
                                          <m:t>𝑖𝑗</m:t>
                                        </m:r>
                                      </m:sub>
                                    </m:sSub>
                                  </m:num>
                                  <m:den>
                                    <m:sSub>
                                      <m:sSubPr>
                                        <m:ctrlPr>
                                          <a:rPr lang="en-US" sz="2400" i="1">
                                            <a:latin typeface="Cambria Math"/>
                                          </a:rPr>
                                        </m:ctrlPr>
                                      </m:sSubPr>
                                      <m:e>
                                        <m:r>
                                          <a:rPr lang="en-US" sz="2400" i="1">
                                            <a:latin typeface="Cambria Math"/>
                                          </a:rPr>
                                          <m:t>𝐷</m:t>
                                        </m:r>
                                      </m:e>
                                      <m:sub>
                                        <m:r>
                                          <a:rPr lang="en-US" sz="2400" i="1">
                                            <a:latin typeface="Cambria Math"/>
                                          </a:rPr>
                                          <m:t>𝑖𝑗</m:t>
                                        </m:r>
                                      </m:sub>
                                    </m:sSub>
                                  </m:den>
                                </m:f>
                              </m:e>
                            </m:func>
                          </m:e>
                        </m:func>
                      </m:e>
                    </m:d>
                  </m:oMath>
                </a14:m>
                <a:r>
                  <a:rPr lang="en-US" sz="2400" dirty="0" smtClean="0"/>
                  <a:t>				</a:t>
                </a:r>
                <a:r>
                  <a:rPr lang="en-US" sz="2400" dirty="0" smtClean="0">
                    <a:latin typeface="Times New Roman" pitchFamily="18" charset="0"/>
                    <a:cs typeface="Times New Roman" pitchFamily="18" charset="0"/>
                  </a:rPr>
                  <a:t>(65)</a:t>
                </a:r>
              </a:p>
              <a:p>
                <a:pPr algn="just">
                  <a:spcAft>
                    <a:spcPts val="1200"/>
                  </a:spcAft>
                </a:pPr>
                <a:r>
                  <a:rPr lang="en-US" sz="2400" dirty="0" smtClean="0"/>
                  <a:t> </a:t>
                </a:r>
              </a:p>
              <a:p>
                <a:pPr algn="just">
                  <a:spcAft>
                    <a:spcPts val="1200"/>
                  </a:spcAft>
                </a:pPr>
                <a:r>
                  <a:rPr lang="en-US" sz="2400" dirty="0" smtClean="0"/>
                  <a:t>	</a:t>
                </a:r>
                <a:endParaRPr lang="en-US" sz="2400" dirty="0">
                  <a:latin typeface="Times New Roman" pitchFamily="18" charset="0"/>
                  <a:cs typeface="Times New Roman" pitchFamily="18" charset="0"/>
                </a:endParaRPr>
              </a:p>
            </p:txBody>
          </p:sp>
        </mc:Choice>
        <mc:Fallback xmlns="">
          <p:sp>
            <p:nvSpPr>
              <p:cNvPr id="5" name="Rectangle 4"/>
              <p:cNvSpPr>
                <a:spLocks noRot="1" noChangeAspect="1" noMove="1" noResize="1" noEditPoints="1" noAdjustHandles="1" noChangeArrowheads="1" noChangeShapeType="1" noTextEdit="1"/>
              </p:cNvSpPr>
              <p:nvPr/>
            </p:nvSpPr>
            <p:spPr>
              <a:xfrm>
                <a:off x="0" y="2362200"/>
                <a:ext cx="9144000" cy="5296450"/>
              </a:xfrm>
              <a:prstGeom prst="rect">
                <a:avLst/>
              </a:prstGeom>
              <a:blipFill rotWithShape="1">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926192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3" name="TextBox 2"/>
          <p:cNvSpPr txBox="1"/>
          <p:nvPr/>
        </p:nvSpPr>
        <p:spPr>
          <a:xfrm>
            <a:off x="0" y="0"/>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Shunt Admittance of Overhead Parallel Lines</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0" y="762000"/>
            <a:ext cx="9144000" cy="800219"/>
          </a:xfrm>
          <a:prstGeom prst="rect">
            <a:avLst/>
          </a:prstGeom>
          <a:noFill/>
        </p:spPr>
        <p:txBody>
          <a:bodyPr wrap="square" rtlCol="0">
            <a:spAutoFit/>
          </a:bodyPr>
          <a:lstStyle/>
          <a:p>
            <a:pPr marL="342900" lvl="2" indent="-342900"/>
            <a:r>
              <a:rPr lang="en-US" sz="2800" dirty="0" smtClean="0"/>
              <a:t>	</a:t>
            </a:r>
            <a:r>
              <a:rPr lang="en-US" sz="2400" dirty="0" smtClean="0">
                <a:latin typeface="Times New Roman" pitchFamily="18" charset="0"/>
                <a:cs typeface="Times New Roman" pitchFamily="18" charset="0"/>
              </a:rPr>
              <a:t>where </a:t>
            </a:r>
          </a:p>
          <a:p>
            <a:pPr marL="342900" lvl="2" indent="-342900"/>
            <a:r>
              <a:rPr lang="en-US" dirty="0" smtClean="0"/>
              <a:t>	</a:t>
            </a:r>
            <a:endParaRPr lang="en-US" dirty="0"/>
          </a:p>
        </p:txBody>
      </p:sp>
      <p:sp>
        <p:nvSpPr>
          <p:cNvPr id="9" name="Rectangle 8"/>
          <p:cNvSpPr/>
          <p:nvPr/>
        </p:nvSpPr>
        <p:spPr>
          <a:xfrm>
            <a:off x="0" y="3352800"/>
            <a:ext cx="9144000" cy="1569660"/>
          </a:xfrm>
          <a:prstGeom prst="rect">
            <a:avLst/>
          </a:prstGeom>
        </p:spPr>
        <p:txBody>
          <a:bodyPr wrap="square">
            <a:spAutoFit/>
          </a:bodyPr>
          <a:lstStyle/>
          <a:p>
            <a:pPr marL="342900" indent="-342900" algn="just">
              <a:buFont typeface="Wingdings" pitchFamily="2" charset="2"/>
              <a:buChar char="Ø"/>
            </a:pPr>
            <a:r>
              <a:rPr lang="en-US" sz="2400" dirty="0" smtClean="0">
                <a:latin typeface="Times New Roman" pitchFamily="18" charset="0"/>
                <a:cs typeface="Times New Roman" pitchFamily="18" charset="0"/>
              </a:rPr>
              <a:t>The first step is to create the primitive potential coefficient matrix, where the elements of the primitive potential coefficient matrix are given by</a:t>
            </a:r>
          </a:p>
          <a:p>
            <a:pPr algn="just"/>
            <a:r>
              <a:rPr lang="en-US" sz="2400" dirty="0" smtClean="0">
                <a:latin typeface="Times New Roman" pitchFamily="18" charset="0"/>
                <a:cs typeface="Times New Roman" pitchFamily="18" charset="0"/>
              </a:rPr>
              <a:t> </a:t>
            </a:r>
            <a:endParaRPr lang="en-US" sz="2400"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5" name="Rectangle 4"/>
              <p:cNvSpPr/>
              <p:nvPr/>
            </p:nvSpPr>
            <p:spPr>
              <a:xfrm>
                <a:off x="537594" y="1285220"/>
                <a:ext cx="8458200" cy="1859996"/>
              </a:xfrm>
              <a:prstGeom prst="rect">
                <a:avLst/>
              </a:prstGeom>
            </p:spPr>
            <p:txBody>
              <a:bodyPr wrap="square">
                <a:spAutoFit/>
              </a:bodyPr>
              <a:lstStyle/>
              <a:p>
                <a:pPr>
                  <a:spcAft>
                    <a:spcPts val="600"/>
                  </a:spcAft>
                </a:pPr>
                <a14:m>
                  <m:oMath xmlns:m="http://schemas.openxmlformats.org/officeDocument/2006/math">
                    <m:sSub>
                      <m:sSubPr>
                        <m:ctrlPr>
                          <a:rPr lang="en-US" sz="2400" i="1">
                            <a:latin typeface="Cambria Math"/>
                          </a:rPr>
                        </m:ctrlPr>
                      </m:sSubPr>
                      <m:e>
                        <m:r>
                          <a:rPr lang="en-US" sz="2400" i="1">
                            <a:latin typeface="Cambria Math"/>
                          </a:rPr>
                          <m:t>𝑆</m:t>
                        </m:r>
                      </m:e>
                      <m:sub>
                        <m:r>
                          <a:rPr lang="en-US" sz="2400" i="1">
                            <a:latin typeface="Cambria Math"/>
                          </a:rPr>
                          <m:t>𝑖𝑖</m:t>
                        </m:r>
                      </m:sub>
                    </m:sSub>
                    <m:r>
                      <a:rPr lang="en-US" sz="2400" i="1">
                        <a:latin typeface="Cambria Math"/>
                      </a:rPr>
                      <m:t>=</m:t>
                    </m:r>
                  </m:oMath>
                </a14:m>
                <a:r>
                  <a:rPr lang="en-US" sz="2400" dirty="0">
                    <a:latin typeface="Times New Roman" pitchFamily="18" charset="0"/>
                    <a:cs typeface="Times New Roman" pitchFamily="18" charset="0"/>
                  </a:rPr>
                  <a:t> distance of the conductor </a:t>
                </a:r>
                <a14:m>
                  <m:oMath xmlns:m="http://schemas.openxmlformats.org/officeDocument/2006/math">
                    <m:r>
                      <a:rPr lang="en-US" sz="2400" i="1">
                        <a:latin typeface="Cambria Math"/>
                      </a:rPr>
                      <m:t>𝑖</m:t>
                    </m:r>
                  </m:oMath>
                </a14:m>
                <a:r>
                  <a:rPr lang="en-US" sz="2400" dirty="0">
                    <a:latin typeface="Times New Roman" pitchFamily="18" charset="0"/>
                    <a:cs typeface="Times New Roman" pitchFamily="18" charset="0"/>
                  </a:rPr>
                  <a:t> to its image </a:t>
                </a:r>
                <a14:m>
                  <m:oMath xmlns:m="http://schemas.openxmlformats.org/officeDocument/2006/math">
                    <m:r>
                      <a:rPr lang="en-US" sz="2400" i="1">
                        <a:latin typeface="Cambria Math"/>
                      </a:rPr>
                      <m:t>𝑖</m:t>
                    </m:r>
                    <m:r>
                      <a:rPr lang="en-US" sz="2400" i="1">
                        <a:latin typeface="Cambria Math"/>
                      </a:rPr>
                      <m:t>′</m:t>
                    </m:r>
                  </m:oMath>
                </a14:m>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ft</a:t>
                </a:r>
                <a:r>
                  <a:rPr lang="en-US" sz="2400" dirty="0">
                    <a:latin typeface="Times New Roman" pitchFamily="18" charset="0"/>
                    <a:cs typeface="Times New Roman" pitchFamily="18" charset="0"/>
                  </a:rPr>
                  <a:t>)</a:t>
                </a:r>
              </a:p>
              <a:p>
                <a:pPr>
                  <a:spcAft>
                    <a:spcPts val="600"/>
                  </a:spcAft>
                </a:pPr>
                <a14:m>
                  <m:oMath xmlns:m="http://schemas.openxmlformats.org/officeDocument/2006/math">
                    <m:sSub>
                      <m:sSubPr>
                        <m:ctrlPr>
                          <a:rPr lang="en-US" sz="2400" i="1">
                            <a:latin typeface="Cambria Math"/>
                          </a:rPr>
                        </m:ctrlPr>
                      </m:sSubPr>
                      <m:e>
                        <m:r>
                          <a:rPr lang="en-US" sz="2400" i="1">
                            <a:latin typeface="Cambria Math"/>
                          </a:rPr>
                          <m:t>𝑆</m:t>
                        </m:r>
                      </m:e>
                      <m:sub>
                        <m:r>
                          <a:rPr lang="en-US" sz="2400" i="1">
                            <a:latin typeface="Cambria Math"/>
                          </a:rPr>
                          <m:t>𝑖𝑗</m:t>
                        </m:r>
                      </m:sub>
                    </m:sSub>
                    <m:r>
                      <a:rPr lang="en-US" sz="2400" i="1">
                        <a:latin typeface="Cambria Math"/>
                      </a:rPr>
                      <m:t>=</m:t>
                    </m:r>
                  </m:oMath>
                </a14:m>
                <a:r>
                  <a:rPr lang="en-US" sz="2400" dirty="0">
                    <a:latin typeface="Times New Roman" pitchFamily="18" charset="0"/>
                    <a:cs typeface="Times New Roman" pitchFamily="18" charset="0"/>
                  </a:rPr>
                  <a:t> distance of the conductor </a:t>
                </a:r>
                <a14:m>
                  <m:oMath xmlns:m="http://schemas.openxmlformats.org/officeDocument/2006/math">
                    <m:r>
                      <a:rPr lang="en-US" sz="2400" i="1">
                        <a:latin typeface="Cambria Math"/>
                      </a:rPr>
                      <m:t>𝑖</m:t>
                    </m:r>
                  </m:oMath>
                </a14:m>
                <a:r>
                  <a:rPr lang="en-US" sz="2400" dirty="0">
                    <a:latin typeface="Times New Roman" pitchFamily="18" charset="0"/>
                    <a:cs typeface="Times New Roman" pitchFamily="18" charset="0"/>
                  </a:rPr>
                  <a:t> to the image of conductor </a:t>
                </a:r>
                <a14:m>
                  <m:oMath xmlns:m="http://schemas.openxmlformats.org/officeDocument/2006/math">
                    <m:r>
                      <a:rPr lang="en-US" sz="2400" i="1">
                        <a:latin typeface="Cambria Math"/>
                      </a:rPr>
                      <m:t>𝑗</m:t>
                    </m:r>
                  </m:oMath>
                </a14:m>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ft</a:t>
                </a:r>
                <a:r>
                  <a:rPr lang="en-US" sz="2400" dirty="0">
                    <a:latin typeface="Times New Roman" pitchFamily="18" charset="0"/>
                    <a:cs typeface="Times New Roman" pitchFamily="18" charset="0"/>
                  </a:rPr>
                  <a:t>)</a:t>
                </a:r>
              </a:p>
              <a:p>
                <a:pPr>
                  <a:spcAft>
                    <a:spcPts val="600"/>
                  </a:spcAft>
                </a:pPr>
                <a14:m>
                  <m:oMath xmlns:m="http://schemas.openxmlformats.org/officeDocument/2006/math">
                    <m:sSub>
                      <m:sSubPr>
                        <m:ctrlPr>
                          <a:rPr lang="en-US" sz="2400" i="1">
                            <a:latin typeface="Cambria Math"/>
                          </a:rPr>
                        </m:ctrlPr>
                      </m:sSubPr>
                      <m:e>
                        <m:r>
                          <a:rPr lang="en-US" sz="2400" i="1">
                            <a:latin typeface="Cambria Math"/>
                          </a:rPr>
                          <m:t>𝐷</m:t>
                        </m:r>
                      </m:e>
                      <m:sub>
                        <m:r>
                          <a:rPr lang="en-US" sz="2400" i="1">
                            <a:latin typeface="Cambria Math"/>
                          </a:rPr>
                          <m:t>𝑖𝑗</m:t>
                        </m:r>
                      </m:sub>
                    </m:sSub>
                    <m:r>
                      <a:rPr lang="en-US" sz="2400" i="1">
                        <a:latin typeface="Cambria Math"/>
                      </a:rPr>
                      <m:t>=</m:t>
                    </m:r>
                  </m:oMath>
                </a14:m>
                <a:r>
                  <a:rPr lang="en-US" sz="2400" dirty="0">
                    <a:latin typeface="Times New Roman" pitchFamily="18" charset="0"/>
                    <a:cs typeface="Times New Roman" pitchFamily="18" charset="0"/>
                  </a:rPr>
                  <a:t> distance of the conductor </a:t>
                </a:r>
                <a14:m>
                  <m:oMath xmlns:m="http://schemas.openxmlformats.org/officeDocument/2006/math">
                    <m:r>
                      <a:rPr lang="en-US" sz="2400" i="1">
                        <a:latin typeface="Cambria Math"/>
                      </a:rPr>
                      <m:t>𝑖</m:t>
                    </m:r>
                  </m:oMath>
                </a14:m>
                <a:r>
                  <a:rPr lang="en-US" sz="2400" dirty="0">
                    <a:latin typeface="Times New Roman" pitchFamily="18" charset="0"/>
                    <a:cs typeface="Times New Roman" pitchFamily="18" charset="0"/>
                  </a:rPr>
                  <a:t> to conductor </a:t>
                </a:r>
                <a14:m>
                  <m:oMath xmlns:m="http://schemas.openxmlformats.org/officeDocument/2006/math">
                    <m:r>
                      <a:rPr lang="en-US" sz="2400" i="1">
                        <a:latin typeface="Cambria Math"/>
                      </a:rPr>
                      <m:t>𝑗</m:t>
                    </m:r>
                  </m:oMath>
                </a14:m>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ft</a:t>
                </a:r>
                <a:r>
                  <a:rPr lang="en-US" sz="2400" dirty="0">
                    <a:latin typeface="Times New Roman" pitchFamily="18" charset="0"/>
                    <a:cs typeface="Times New Roman" pitchFamily="18" charset="0"/>
                  </a:rPr>
                  <a:t>)</a:t>
                </a:r>
              </a:p>
              <a:p>
                <a:pPr>
                  <a:spcAft>
                    <a:spcPts val="600"/>
                  </a:spcAft>
                </a:pPr>
                <a14:m>
                  <m:oMath xmlns:m="http://schemas.openxmlformats.org/officeDocument/2006/math">
                    <m:sSub>
                      <m:sSubPr>
                        <m:ctrlPr>
                          <a:rPr lang="en-US" sz="2400" i="1">
                            <a:latin typeface="Cambria Math"/>
                          </a:rPr>
                        </m:ctrlPr>
                      </m:sSubPr>
                      <m:e>
                        <m:r>
                          <a:rPr lang="en-US" sz="2400" i="1">
                            <a:latin typeface="Cambria Math"/>
                          </a:rPr>
                          <m:t>𝑅𝐷</m:t>
                        </m:r>
                      </m:e>
                      <m:sub>
                        <m:r>
                          <a:rPr lang="en-US" sz="2400" i="1">
                            <a:latin typeface="Cambria Math"/>
                          </a:rPr>
                          <m:t>𝑖</m:t>
                        </m:r>
                      </m:sub>
                    </m:sSub>
                    <m:r>
                      <a:rPr lang="en-US" sz="2400" i="1">
                        <a:latin typeface="Cambria Math"/>
                      </a:rPr>
                      <m:t>=</m:t>
                    </m:r>
                  </m:oMath>
                </a14:m>
                <a:r>
                  <a:rPr lang="en-US" sz="2400" dirty="0">
                    <a:latin typeface="Times New Roman" pitchFamily="18" charset="0"/>
                    <a:cs typeface="Times New Roman" pitchFamily="18" charset="0"/>
                  </a:rPr>
                  <a:t> radius of conductor </a:t>
                </a:r>
                <a14:m>
                  <m:oMath xmlns:m="http://schemas.openxmlformats.org/officeDocument/2006/math">
                    <m:r>
                      <a:rPr lang="en-US" sz="2400" i="1">
                        <a:latin typeface="Cambria Math"/>
                      </a:rPr>
                      <m:t>𝑖</m:t>
                    </m:r>
                  </m:oMath>
                </a14:m>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ft</a:t>
                </a:r>
                <a:r>
                  <a:rPr lang="en-US" sz="2400" dirty="0">
                    <a:latin typeface="Times New Roman" pitchFamily="18" charset="0"/>
                    <a:cs typeface="Times New Roman" pitchFamily="18" charset="0"/>
                  </a:rPr>
                  <a:t>)</a:t>
                </a:r>
              </a:p>
            </p:txBody>
          </p:sp>
        </mc:Choice>
        <mc:Fallback xmlns="">
          <p:sp>
            <p:nvSpPr>
              <p:cNvPr id="5" name="Rectangle 4"/>
              <p:cNvSpPr>
                <a:spLocks noRot="1" noChangeAspect="1" noMove="1" noResize="1" noEditPoints="1" noAdjustHandles="1" noChangeArrowheads="1" noChangeShapeType="1" noTextEdit="1"/>
              </p:cNvSpPr>
              <p:nvPr/>
            </p:nvSpPr>
            <p:spPr>
              <a:xfrm>
                <a:off x="537594" y="1285220"/>
                <a:ext cx="8458200" cy="1859996"/>
              </a:xfrm>
              <a:prstGeom prst="rect">
                <a:avLst/>
              </a:prstGeom>
              <a:blipFill rotWithShape="1">
                <a:blip r:embed="rId3"/>
                <a:stretch>
                  <a:fillRect l="-144" t="-2623" b="-65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p:cNvSpPr/>
              <p:nvPr/>
            </p:nvSpPr>
            <p:spPr>
              <a:xfrm>
                <a:off x="2286000" y="4916581"/>
                <a:ext cx="6324600" cy="1457515"/>
              </a:xfrm>
              <a:prstGeom prst="rect">
                <a:avLst/>
              </a:prstGeom>
            </p:spPr>
            <p:txBody>
              <a:bodyPr wrap="square">
                <a:spAutoFit/>
              </a:bodyPr>
              <a:lstStyle/>
              <a:p>
                <a:pPr>
                  <a:spcAft>
                    <a:spcPts val="1200"/>
                  </a:spcAft>
                </a:pPr>
                <a14:m>
                  <m:oMath xmlns:m="http://schemas.openxmlformats.org/officeDocument/2006/math">
                    <m:sSub>
                      <m:sSubPr>
                        <m:ctrlPr>
                          <a:rPr lang="en-US" sz="2400" i="1">
                            <a:latin typeface="Cambria Math"/>
                          </a:rPr>
                        </m:ctrlPr>
                      </m:sSubPr>
                      <m:e>
                        <m:acc>
                          <m:accPr>
                            <m:chr m:val="̂"/>
                            <m:ctrlPr>
                              <a:rPr lang="en-US" sz="2400" i="1">
                                <a:latin typeface="Cambria Math"/>
                              </a:rPr>
                            </m:ctrlPr>
                          </m:accPr>
                          <m:e>
                            <m:r>
                              <a:rPr lang="en-US" sz="2400" i="1">
                                <a:latin typeface="Cambria Math"/>
                              </a:rPr>
                              <m:t>𝑃</m:t>
                            </m:r>
                          </m:e>
                        </m:acc>
                      </m:e>
                      <m:sub>
                        <m:r>
                          <a:rPr lang="en-US" sz="2400" i="1">
                            <a:latin typeface="Cambria Math"/>
                          </a:rPr>
                          <m:t>𝑖𝑖</m:t>
                        </m:r>
                      </m:sub>
                    </m:sSub>
                    <m:r>
                      <a:rPr lang="en-US" sz="2400" i="1">
                        <a:latin typeface="Cambria Math"/>
                      </a:rPr>
                      <m:t>=11.17689</m:t>
                    </m:r>
                    <m:func>
                      <m:funcPr>
                        <m:ctrlPr>
                          <a:rPr lang="en-US" sz="2400" i="1">
                            <a:latin typeface="Cambria Math"/>
                          </a:rPr>
                        </m:ctrlPr>
                      </m:funcPr>
                      <m:fName>
                        <m:r>
                          <m:rPr>
                            <m:sty m:val="p"/>
                          </m:rPr>
                          <a:rPr lang="en-US" sz="2400">
                            <a:latin typeface="Cambria Math"/>
                          </a:rPr>
                          <m:t>ln</m:t>
                        </m:r>
                      </m:fName>
                      <m:e>
                        <m:f>
                          <m:fPr>
                            <m:ctrlPr>
                              <a:rPr lang="en-US" sz="2400" i="1">
                                <a:latin typeface="Cambria Math"/>
                              </a:rPr>
                            </m:ctrlPr>
                          </m:fPr>
                          <m:num>
                            <m:sSub>
                              <m:sSubPr>
                                <m:ctrlPr>
                                  <a:rPr lang="en-US" sz="2400" i="1">
                                    <a:latin typeface="Cambria Math"/>
                                  </a:rPr>
                                </m:ctrlPr>
                              </m:sSubPr>
                              <m:e>
                                <m:r>
                                  <a:rPr lang="en-US" sz="2400" i="1">
                                    <a:latin typeface="Cambria Math"/>
                                  </a:rPr>
                                  <m:t>𝑆</m:t>
                                </m:r>
                              </m:e>
                              <m:sub>
                                <m:r>
                                  <a:rPr lang="en-US" sz="2400" i="1">
                                    <a:latin typeface="Cambria Math"/>
                                  </a:rPr>
                                  <m:t>𝑖𝑖</m:t>
                                </m:r>
                              </m:sub>
                            </m:sSub>
                          </m:num>
                          <m:den>
                            <m:sSub>
                              <m:sSubPr>
                                <m:ctrlPr>
                                  <a:rPr lang="en-US" sz="2400" i="1">
                                    <a:latin typeface="Cambria Math"/>
                                  </a:rPr>
                                </m:ctrlPr>
                              </m:sSubPr>
                              <m:e>
                                <m:r>
                                  <a:rPr lang="en-US" sz="2400" i="1">
                                    <a:latin typeface="Cambria Math"/>
                                  </a:rPr>
                                  <m:t>𝑅𝐷</m:t>
                                </m:r>
                              </m:e>
                              <m:sub>
                                <m:r>
                                  <a:rPr lang="en-US" sz="2400" i="1">
                                    <a:latin typeface="Cambria Math"/>
                                  </a:rPr>
                                  <m:t>𝑖</m:t>
                                </m:r>
                              </m:sub>
                            </m:sSub>
                          </m:den>
                        </m:f>
                      </m:e>
                    </m:func>
                  </m:oMath>
                </a14:m>
                <a:r>
                  <a:rPr lang="en-US" sz="2400" dirty="0"/>
                  <a:t>  </a:t>
                </a:r>
                <a:r>
                  <a:rPr lang="en-US" sz="2400" dirty="0">
                    <a:latin typeface="Times New Roman" pitchFamily="18" charset="0"/>
                    <a:cs typeface="Times New Roman" pitchFamily="18" charset="0"/>
                  </a:rPr>
                  <a:t>mile/</a:t>
                </a:r>
                <a14:m>
                  <m:oMath xmlns:m="http://schemas.openxmlformats.org/officeDocument/2006/math">
                    <m:r>
                      <a:rPr lang="en-US" sz="2400" i="1">
                        <a:latin typeface="Cambria Math"/>
                      </a:rPr>
                      <m:t>𝜇</m:t>
                    </m:r>
                  </m:oMath>
                </a14:m>
                <a:r>
                  <a:rPr lang="en-US" sz="2400" dirty="0" smtClean="0">
                    <a:latin typeface="Times New Roman" pitchFamily="18" charset="0"/>
                    <a:cs typeface="Times New Roman" pitchFamily="18" charset="0"/>
                  </a:rPr>
                  <a:t>F	(67)</a:t>
                </a:r>
                <a:endParaRPr lang="en-US" sz="2400" dirty="0">
                  <a:latin typeface="Times New Roman" pitchFamily="18" charset="0"/>
                  <a:cs typeface="Times New Roman" pitchFamily="18" charset="0"/>
                </a:endParaRPr>
              </a:p>
              <a:p>
                <a:pPr>
                  <a:spcAft>
                    <a:spcPts val="1200"/>
                  </a:spcAft>
                </a:pPr>
                <a14:m>
                  <m:oMath xmlns:m="http://schemas.openxmlformats.org/officeDocument/2006/math">
                    <m:sSub>
                      <m:sSubPr>
                        <m:ctrlPr>
                          <a:rPr lang="en-US" sz="2400" i="1">
                            <a:latin typeface="Cambria Math"/>
                          </a:rPr>
                        </m:ctrlPr>
                      </m:sSubPr>
                      <m:e>
                        <m:acc>
                          <m:accPr>
                            <m:chr m:val="̂"/>
                            <m:ctrlPr>
                              <a:rPr lang="en-US" sz="2400" i="1">
                                <a:latin typeface="Cambria Math"/>
                              </a:rPr>
                            </m:ctrlPr>
                          </m:accPr>
                          <m:e>
                            <m:r>
                              <a:rPr lang="en-US" sz="2400" i="1">
                                <a:latin typeface="Cambria Math"/>
                              </a:rPr>
                              <m:t>𝑃</m:t>
                            </m:r>
                          </m:e>
                        </m:acc>
                      </m:e>
                      <m:sub>
                        <m:r>
                          <a:rPr lang="en-US" sz="2400" i="1">
                            <a:latin typeface="Cambria Math"/>
                          </a:rPr>
                          <m:t>𝑖𝑗</m:t>
                        </m:r>
                      </m:sub>
                    </m:sSub>
                    <m:r>
                      <a:rPr lang="en-US" sz="2400" i="1">
                        <a:latin typeface="Cambria Math"/>
                      </a:rPr>
                      <m:t>=11.17689</m:t>
                    </m:r>
                    <m:func>
                      <m:funcPr>
                        <m:ctrlPr>
                          <a:rPr lang="en-US" sz="2400" i="1">
                            <a:latin typeface="Cambria Math"/>
                          </a:rPr>
                        </m:ctrlPr>
                      </m:funcPr>
                      <m:fName>
                        <m:r>
                          <m:rPr>
                            <m:sty m:val="p"/>
                          </m:rPr>
                          <a:rPr lang="en-US" sz="2400">
                            <a:latin typeface="Cambria Math"/>
                          </a:rPr>
                          <m:t>ln</m:t>
                        </m:r>
                      </m:fName>
                      <m:e>
                        <m:f>
                          <m:fPr>
                            <m:ctrlPr>
                              <a:rPr lang="en-US" sz="2400" i="1">
                                <a:latin typeface="Cambria Math"/>
                              </a:rPr>
                            </m:ctrlPr>
                          </m:fPr>
                          <m:num>
                            <m:sSub>
                              <m:sSubPr>
                                <m:ctrlPr>
                                  <a:rPr lang="en-US" sz="2400" i="1">
                                    <a:latin typeface="Cambria Math"/>
                                  </a:rPr>
                                </m:ctrlPr>
                              </m:sSubPr>
                              <m:e>
                                <m:r>
                                  <a:rPr lang="en-US" sz="2400" i="1">
                                    <a:latin typeface="Cambria Math"/>
                                  </a:rPr>
                                  <m:t>𝑆</m:t>
                                </m:r>
                              </m:e>
                              <m:sub>
                                <m:r>
                                  <a:rPr lang="en-US" sz="2400" i="1">
                                    <a:latin typeface="Cambria Math"/>
                                  </a:rPr>
                                  <m:t>𝑖𝑗</m:t>
                                </m:r>
                              </m:sub>
                            </m:sSub>
                          </m:num>
                          <m:den>
                            <m:sSub>
                              <m:sSubPr>
                                <m:ctrlPr>
                                  <a:rPr lang="en-US" sz="2400" i="1">
                                    <a:latin typeface="Cambria Math"/>
                                  </a:rPr>
                                </m:ctrlPr>
                              </m:sSubPr>
                              <m:e>
                                <m:r>
                                  <a:rPr lang="en-US" sz="2400" i="1">
                                    <a:latin typeface="Cambria Math"/>
                                  </a:rPr>
                                  <m:t>𝐷</m:t>
                                </m:r>
                              </m:e>
                              <m:sub>
                                <m:r>
                                  <a:rPr lang="en-US" sz="2400" i="1">
                                    <a:latin typeface="Cambria Math"/>
                                  </a:rPr>
                                  <m:t>𝑖𝑗</m:t>
                                </m:r>
                              </m:sub>
                            </m:sSub>
                          </m:den>
                        </m:f>
                      </m:e>
                    </m:func>
                  </m:oMath>
                </a14:m>
                <a:r>
                  <a:rPr lang="en-US" sz="2400" dirty="0"/>
                  <a:t>  </a:t>
                </a:r>
                <a:r>
                  <a:rPr lang="en-US" sz="2400" dirty="0">
                    <a:latin typeface="Times New Roman" pitchFamily="18" charset="0"/>
                    <a:cs typeface="Times New Roman" pitchFamily="18" charset="0"/>
                  </a:rPr>
                  <a:t>mile/</a:t>
                </a:r>
                <a14:m>
                  <m:oMath xmlns:m="http://schemas.openxmlformats.org/officeDocument/2006/math">
                    <m:r>
                      <a:rPr lang="en-US" sz="2400" i="1">
                        <a:latin typeface="Cambria Math"/>
                      </a:rPr>
                      <m:t>𝜇</m:t>
                    </m:r>
                  </m:oMath>
                </a14:m>
                <a:r>
                  <a:rPr lang="en-US" sz="2400" dirty="0" smtClean="0">
                    <a:latin typeface="Times New Roman" pitchFamily="18" charset="0"/>
                    <a:cs typeface="Times New Roman" pitchFamily="18" charset="0"/>
                  </a:rPr>
                  <a:t>F	(68)</a:t>
                </a:r>
                <a:endParaRPr lang="en-US" sz="2400" dirty="0">
                  <a:latin typeface="Times New Roman" pitchFamily="18" charset="0"/>
                  <a:cs typeface="Times New Roman" pitchFamily="18" charset="0"/>
                </a:endParaRPr>
              </a:p>
            </p:txBody>
          </p:sp>
        </mc:Choice>
        <mc:Fallback xmlns="">
          <p:sp>
            <p:nvSpPr>
              <p:cNvPr id="6" name="Rectangle 5"/>
              <p:cNvSpPr>
                <a:spLocks noRot="1" noChangeAspect="1" noMove="1" noResize="1" noEditPoints="1" noAdjustHandles="1" noChangeArrowheads="1" noChangeShapeType="1" noTextEdit="1"/>
              </p:cNvSpPr>
              <p:nvPr/>
            </p:nvSpPr>
            <p:spPr>
              <a:xfrm>
                <a:off x="2286000" y="4916581"/>
                <a:ext cx="6324600" cy="1457515"/>
              </a:xfrm>
              <a:prstGeom prst="rect">
                <a:avLst/>
              </a:prstGeom>
              <a:blipFill rotWithShape="1">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553019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3" name="TextBox 2"/>
          <p:cNvSpPr txBox="1"/>
          <p:nvPr/>
        </p:nvSpPr>
        <p:spPr>
          <a:xfrm>
            <a:off x="0" y="0"/>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Shunt Admittance of Overhead Parallel Lines</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mc:AlternateContent xmlns:mc="http://schemas.openxmlformats.org/markup-compatibility/2006" xmlns:a14="http://schemas.microsoft.com/office/drawing/2010/main">
        <mc:Choice Requires="a14">
          <p:sp>
            <p:nvSpPr>
              <p:cNvPr id="7" name="TextBox 6"/>
              <p:cNvSpPr txBox="1"/>
              <p:nvPr/>
            </p:nvSpPr>
            <p:spPr>
              <a:xfrm>
                <a:off x="0" y="762000"/>
                <a:ext cx="9144000" cy="5253874"/>
              </a:xfrm>
              <a:prstGeom prst="rect">
                <a:avLst/>
              </a:prstGeom>
              <a:noFill/>
            </p:spPr>
            <p:txBody>
              <a:bodyPr wrap="square" rtlCol="0">
                <a:spAutoFit/>
              </a:bodyPr>
              <a:lstStyle/>
              <a:p>
                <a:pPr marL="457200" lvl="2" indent="-457200">
                  <a:buFont typeface="Wingdings" pitchFamily="2" charset="2"/>
                  <a:buChar char="Ø"/>
                </a:pPr>
                <a:r>
                  <a:rPr lang="en-US" sz="2400" dirty="0" smtClean="0">
                    <a:latin typeface="Times New Roman" pitchFamily="18" charset="0"/>
                    <a:cs typeface="Times New Roman" pitchFamily="18" charset="0"/>
                  </a:rPr>
                  <a:t>After reducing the primitive potential matrix through Kron reduction, we obtain the potential matrix </a:t>
                </a:r>
                <a14:m>
                  <m:oMath xmlns:m="http://schemas.openxmlformats.org/officeDocument/2006/math">
                    <m:d>
                      <m:dPr>
                        <m:begChr m:val="["/>
                        <m:endChr m:val="]"/>
                        <m:ctrlPr>
                          <a:rPr lang="en-US" sz="2400" i="1">
                            <a:latin typeface="Cambria Math"/>
                          </a:rPr>
                        </m:ctrlPr>
                      </m:dPr>
                      <m:e>
                        <m:r>
                          <a:rPr lang="en-US" sz="2400" i="1">
                            <a:latin typeface="Cambria Math"/>
                          </a:rPr>
                          <m:t>𝑃</m:t>
                        </m:r>
                      </m:e>
                    </m:d>
                  </m:oMath>
                </a14:m>
                <a:r>
                  <a:rPr lang="en-US" sz="2400" dirty="0" smtClean="0">
                    <a:latin typeface="Times New Roman" pitchFamily="18" charset="0"/>
                    <a:cs typeface="Times New Roman" pitchFamily="18" charset="0"/>
                  </a:rPr>
                  <a:t>.</a:t>
                </a:r>
              </a:p>
              <a:p>
                <a:pPr marL="342900" lvl="2" indent="-342900"/>
                <a:endParaRPr lang="en-US" dirty="0" smtClean="0"/>
              </a:p>
              <a:p>
                <a:pPr marL="342900" lvl="2" indent="-342900">
                  <a:buFont typeface="Wingdings" pitchFamily="2" charset="2"/>
                  <a:buChar char="Ø"/>
                </a:pPr>
                <a:r>
                  <a:rPr lang="en-US" sz="2400" dirty="0" smtClean="0">
                    <a:latin typeface="Times New Roman" pitchFamily="18" charset="0"/>
                    <a:cs typeface="Times New Roman" pitchFamily="18" charset="0"/>
                  </a:rPr>
                  <a:t>The shunt capacitance matrix  is the inverse of the potential matrix.</a:t>
                </a:r>
              </a:p>
              <a:p>
                <a:r>
                  <a:rPr lang="en-US" dirty="0" smtClean="0"/>
                  <a:t>				</a:t>
                </a:r>
              </a:p>
              <a:p>
                <a:pPr algn="just"/>
                <a:r>
                  <a:rPr lang="en-US" sz="2400" dirty="0" smtClean="0"/>
                  <a:t>		</a:t>
                </a:r>
                <a14:m>
                  <m:oMath xmlns:m="http://schemas.openxmlformats.org/officeDocument/2006/math">
                    <m:d>
                      <m:dPr>
                        <m:begChr m:val="["/>
                        <m:endChr m:val="]"/>
                        <m:ctrlPr>
                          <a:rPr lang="en-US" sz="2400" i="1">
                            <a:latin typeface="Cambria Math"/>
                          </a:rPr>
                        </m:ctrlPr>
                      </m:dPr>
                      <m:e>
                        <m:r>
                          <a:rPr lang="en-US" sz="2400" i="1">
                            <a:latin typeface="Cambria Math"/>
                          </a:rPr>
                          <m:t>𝐶</m:t>
                        </m:r>
                      </m:e>
                    </m:d>
                    <m:r>
                      <a:rPr lang="en-US" sz="2400" i="1">
                        <a:latin typeface="Cambria Math"/>
                      </a:rPr>
                      <m:t>=</m:t>
                    </m:r>
                    <m:sSup>
                      <m:sSupPr>
                        <m:ctrlPr>
                          <a:rPr lang="en-US" sz="2400" i="1">
                            <a:latin typeface="Cambria Math"/>
                          </a:rPr>
                        </m:ctrlPr>
                      </m:sSupPr>
                      <m:e>
                        <m:d>
                          <m:dPr>
                            <m:begChr m:val="["/>
                            <m:endChr m:val="]"/>
                            <m:ctrlPr>
                              <a:rPr lang="en-US" sz="2400" i="1">
                                <a:latin typeface="Cambria Math"/>
                              </a:rPr>
                            </m:ctrlPr>
                          </m:dPr>
                          <m:e>
                            <m:r>
                              <a:rPr lang="en-US" sz="2400" i="1">
                                <a:latin typeface="Cambria Math"/>
                              </a:rPr>
                              <m:t>𝑃</m:t>
                            </m:r>
                          </m:e>
                        </m:d>
                      </m:e>
                      <m:sup>
                        <m:r>
                          <a:rPr lang="en-US" sz="2400" i="1">
                            <a:latin typeface="Cambria Math"/>
                          </a:rPr>
                          <m:t>−1</m:t>
                        </m:r>
                      </m:sup>
                    </m:sSup>
                  </m:oMath>
                </a14:m>
                <a:r>
                  <a:rPr lang="en-US" sz="2400" dirty="0" smtClean="0"/>
                  <a:t>						</a:t>
                </a:r>
                <a:r>
                  <a:rPr lang="en-US" sz="2400" dirty="0" smtClean="0">
                    <a:latin typeface="Times New Roman" pitchFamily="18" charset="0"/>
                    <a:cs typeface="Times New Roman" pitchFamily="18" charset="0"/>
                  </a:rPr>
                  <a:t>(69)</a:t>
                </a:r>
                <a:endParaRPr lang="en-US" sz="2400" dirty="0">
                  <a:latin typeface="Times New Roman" pitchFamily="18" charset="0"/>
                  <a:cs typeface="Times New Roman" pitchFamily="18" charset="0"/>
                </a:endParaRPr>
              </a:p>
              <a:p>
                <a:pPr marL="342900" lvl="2" indent="-342900"/>
                <a:endParaRPr lang="en-US" baseline="30000" dirty="0" smtClean="0"/>
              </a:p>
              <a:p>
                <a:pPr marL="0" lvl="1" indent="-457200">
                  <a:buFont typeface="Wingdings" pitchFamily="2" charset="2"/>
                  <a:buChar char="Ø"/>
                </a:pPr>
                <a:r>
                  <a:rPr lang="en-US" sz="2400" dirty="0" smtClean="0">
                    <a:latin typeface="Times New Roman" pitchFamily="18" charset="0"/>
                    <a:cs typeface="Times New Roman" pitchFamily="18" charset="0"/>
                  </a:rPr>
                  <a:t>The Shunt admittance matrix is given by </a:t>
                </a:r>
              </a:p>
              <a:p>
                <a:pPr marL="342900" lvl="2" indent="-342900"/>
                <a:r>
                  <a:rPr lang="en-US" dirty="0" smtClean="0"/>
                  <a:t>				</a:t>
                </a:r>
              </a:p>
              <a:p>
                <a:pPr marL="342900" lvl="2" indent="-342900" algn="just"/>
                <a:r>
                  <a:rPr lang="en-US" sz="2400" dirty="0" smtClean="0"/>
                  <a:t>			</a:t>
                </a:r>
                <a14:m>
                  <m:oMath xmlns:m="http://schemas.openxmlformats.org/officeDocument/2006/math">
                    <m:d>
                      <m:dPr>
                        <m:begChr m:val="["/>
                        <m:endChr m:val="]"/>
                        <m:ctrlPr>
                          <a:rPr lang="en-US" sz="2400" i="1">
                            <a:latin typeface="Cambria Math"/>
                          </a:rPr>
                        </m:ctrlPr>
                      </m:dPr>
                      <m:e>
                        <m:r>
                          <a:rPr lang="en-US" sz="2400" i="1">
                            <a:latin typeface="Cambria Math"/>
                          </a:rPr>
                          <m:t>𝑦</m:t>
                        </m:r>
                      </m:e>
                    </m:d>
                    <m:r>
                      <a:rPr lang="en-US" sz="2400" i="1">
                        <a:latin typeface="Cambria Math"/>
                      </a:rPr>
                      <m:t>=</m:t>
                    </m:r>
                    <m:r>
                      <a:rPr lang="en-US" sz="2400" i="1">
                        <a:latin typeface="Cambria Math"/>
                      </a:rPr>
                      <m:t>𝑗</m:t>
                    </m:r>
                    <m:r>
                      <a:rPr lang="en-US" sz="2400" i="1">
                        <a:latin typeface="Cambria Math"/>
                      </a:rPr>
                      <m:t>𝜔</m:t>
                    </m:r>
                    <m:r>
                      <a:rPr lang="en-US" sz="2400" i="1">
                        <a:latin typeface="Cambria Math"/>
                      </a:rPr>
                      <m:t>∙</m:t>
                    </m:r>
                    <m:d>
                      <m:dPr>
                        <m:begChr m:val="["/>
                        <m:endChr m:val="]"/>
                        <m:ctrlPr>
                          <a:rPr lang="en-US" sz="2400" i="1">
                            <a:latin typeface="Cambria Math"/>
                          </a:rPr>
                        </m:ctrlPr>
                      </m:dPr>
                      <m:e>
                        <m:r>
                          <a:rPr lang="en-US" sz="2400" i="1">
                            <a:latin typeface="Cambria Math"/>
                          </a:rPr>
                          <m:t>𝐶</m:t>
                        </m:r>
                      </m:e>
                    </m:d>
                    <m:r>
                      <a:rPr lang="en-US" sz="2400" i="1">
                        <a:latin typeface="Cambria Math"/>
                      </a:rPr>
                      <m:t>∙</m:t>
                    </m:r>
                    <m:sSup>
                      <m:sSupPr>
                        <m:ctrlPr>
                          <a:rPr lang="en-US" sz="2400" i="1">
                            <a:latin typeface="Cambria Math"/>
                          </a:rPr>
                        </m:ctrlPr>
                      </m:sSupPr>
                      <m:e>
                        <m:r>
                          <a:rPr lang="en-US" sz="2400" i="1">
                            <a:latin typeface="Cambria Math"/>
                          </a:rPr>
                          <m:t>10</m:t>
                        </m:r>
                      </m:e>
                      <m:sup>
                        <m:r>
                          <a:rPr lang="en-US" sz="2400" i="1">
                            <a:latin typeface="Cambria Math"/>
                          </a:rPr>
                          <m:t>−6</m:t>
                        </m:r>
                      </m:sup>
                    </m:sSup>
                    <m:r>
                      <a:rPr lang="en-US" sz="2400" i="1">
                        <a:latin typeface="Cambria Math"/>
                      </a:rPr>
                      <m:t>=</m:t>
                    </m:r>
                    <m:d>
                      <m:dPr>
                        <m:begChr m:val="["/>
                        <m:endChr m:val="]"/>
                        <m:ctrlPr>
                          <a:rPr lang="en-US" sz="2400" i="1">
                            <a:latin typeface="Cambria Math"/>
                          </a:rPr>
                        </m:ctrlPr>
                      </m:dPr>
                      <m:e>
                        <m:m>
                          <m:mPr>
                            <m:mcs>
                              <m:mc>
                                <m:mcPr>
                                  <m:count m:val="2"/>
                                  <m:mcJc m:val="center"/>
                                </m:mcPr>
                              </m:mc>
                            </m:mcs>
                            <m:ctrlPr>
                              <a:rPr lang="en-US" sz="2400" i="1">
                                <a:latin typeface="Cambria Math"/>
                              </a:rPr>
                            </m:ctrlPr>
                          </m:mPr>
                          <m:mr>
                            <m:e>
                              <m:d>
                                <m:dPr>
                                  <m:begChr m:val="["/>
                                  <m:endChr m:val="]"/>
                                  <m:ctrlPr>
                                    <a:rPr lang="en-US" sz="2400" i="1">
                                      <a:latin typeface="Cambria Math"/>
                                    </a:rPr>
                                  </m:ctrlPr>
                                </m:dPr>
                                <m:e>
                                  <m:r>
                                    <a:rPr lang="en-US" sz="2400" i="1">
                                      <a:latin typeface="Cambria Math"/>
                                    </a:rPr>
                                    <m:t>𝑦</m:t>
                                  </m:r>
                                  <m:r>
                                    <a:rPr lang="en-US" sz="2400" i="1">
                                      <a:latin typeface="Cambria Math"/>
                                    </a:rPr>
                                    <m:t>11</m:t>
                                  </m:r>
                                </m:e>
                              </m:d>
                            </m:e>
                            <m:e>
                              <m:d>
                                <m:dPr>
                                  <m:begChr m:val="["/>
                                  <m:endChr m:val="]"/>
                                  <m:ctrlPr>
                                    <a:rPr lang="en-US" sz="2400" i="1">
                                      <a:latin typeface="Cambria Math"/>
                                    </a:rPr>
                                  </m:ctrlPr>
                                </m:dPr>
                                <m:e>
                                  <m:r>
                                    <a:rPr lang="en-US" sz="2400" i="1">
                                      <a:latin typeface="Cambria Math"/>
                                    </a:rPr>
                                    <m:t>𝑦</m:t>
                                  </m:r>
                                  <m:r>
                                    <a:rPr lang="en-US" sz="2400" i="1">
                                      <a:latin typeface="Cambria Math"/>
                                    </a:rPr>
                                    <m:t>12</m:t>
                                  </m:r>
                                </m:e>
                              </m:d>
                            </m:e>
                          </m:mr>
                          <m:mr>
                            <m:e>
                              <m:d>
                                <m:dPr>
                                  <m:begChr m:val="["/>
                                  <m:endChr m:val="]"/>
                                  <m:ctrlPr>
                                    <a:rPr lang="en-US" sz="2400" i="1">
                                      <a:latin typeface="Cambria Math"/>
                                    </a:rPr>
                                  </m:ctrlPr>
                                </m:dPr>
                                <m:e>
                                  <m:r>
                                    <a:rPr lang="en-US" sz="2400" i="1">
                                      <a:latin typeface="Cambria Math"/>
                                    </a:rPr>
                                    <m:t>𝑦</m:t>
                                  </m:r>
                                  <m:r>
                                    <a:rPr lang="en-US" sz="2400" i="1">
                                      <a:latin typeface="Cambria Math"/>
                                    </a:rPr>
                                    <m:t>21</m:t>
                                  </m:r>
                                </m:e>
                              </m:d>
                            </m:e>
                            <m:e>
                              <m:d>
                                <m:dPr>
                                  <m:begChr m:val="["/>
                                  <m:endChr m:val="]"/>
                                  <m:ctrlPr>
                                    <a:rPr lang="en-US" sz="2400" i="1">
                                      <a:latin typeface="Cambria Math"/>
                                    </a:rPr>
                                  </m:ctrlPr>
                                </m:dPr>
                                <m:e>
                                  <m:r>
                                    <a:rPr lang="en-US" sz="2400" i="1">
                                      <a:latin typeface="Cambria Math"/>
                                    </a:rPr>
                                    <m:t>𝑦</m:t>
                                  </m:r>
                                  <m:r>
                                    <a:rPr lang="en-US" sz="2400" i="1">
                                      <a:latin typeface="Cambria Math"/>
                                    </a:rPr>
                                    <m:t>22</m:t>
                                  </m:r>
                                </m:e>
                              </m:d>
                            </m:e>
                          </m:mr>
                        </m:m>
                      </m:e>
                    </m:d>
                    <m:r>
                      <a:rPr lang="en-US" sz="2400" i="1">
                        <a:latin typeface="Cambria Math"/>
                      </a:rPr>
                      <m:t>𝑆</m:t>
                    </m:r>
                  </m:oMath>
                </a14:m>
                <a:r>
                  <a:rPr lang="en-US" sz="2400" dirty="0" smtClean="0"/>
                  <a:t>		</a:t>
                </a:r>
                <a:r>
                  <a:rPr lang="en-US" sz="2400" dirty="0" smtClean="0">
                    <a:latin typeface="Times New Roman" pitchFamily="18" charset="0"/>
                    <a:cs typeface="Times New Roman" pitchFamily="18" charset="0"/>
                  </a:rPr>
                  <a:t>(70)</a:t>
                </a:r>
                <a:endParaRPr lang="en-US" sz="2400" dirty="0">
                  <a:latin typeface="Times New Roman" pitchFamily="18" charset="0"/>
                  <a:cs typeface="Times New Roman" pitchFamily="18" charset="0"/>
                </a:endParaRPr>
              </a:p>
              <a:p>
                <a:pPr marL="342900" lvl="2" indent="-342900"/>
                <a:endParaRPr lang="en-US" dirty="0" smtClean="0"/>
              </a:p>
              <a:p>
                <a:pPr marL="342900" lvl="2" indent="-342900"/>
                <a:endParaRPr lang="en-US" dirty="0" smtClean="0"/>
              </a:p>
              <a:p>
                <a:pPr marL="342900" lvl="2" indent="-342900"/>
                <a:r>
                  <a:rPr lang="en-US" dirty="0" smtClean="0"/>
                  <a:t>			</a:t>
                </a:r>
                <a:r>
                  <a:rPr lang="en-US" sz="2400" dirty="0" smtClean="0">
                    <a:latin typeface="Times New Roman" pitchFamily="18" charset="0"/>
                    <a:cs typeface="Times New Roman" pitchFamily="18" charset="0"/>
                  </a:rPr>
                  <a:t>where </a:t>
                </a:r>
                <a14:m>
                  <m:oMath xmlns:m="http://schemas.openxmlformats.org/officeDocument/2006/math">
                    <m:r>
                      <a:rPr lang="en-US" sz="2400" i="1">
                        <a:latin typeface="Cambria Math"/>
                      </a:rPr>
                      <m:t>𝜔</m:t>
                    </m:r>
                    <m:r>
                      <a:rPr lang="en-US" sz="2400" i="1">
                        <a:latin typeface="Cambria Math"/>
                      </a:rPr>
                      <m:t>=2</m:t>
                    </m:r>
                    <m:r>
                      <a:rPr lang="en-US" sz="2400" i="1">
                        <a:latin typeface="Cambria Math"/>
                      </a:rPr>
                      <m:t>𝜋</m:t>
                    </m:r>
                    <m:r>
                      <a:rPr lang="en-US" sz="2400" i="1">
                        <a:latin typeface="Cambria Math"/>
                      </a:rPr>
                      <m:t>∙</m:t>
                    </m:r>
                    <m:r>
                      <a:rPr lang="en-US" sz="2400" i="1">
                        <a:latin typeface="Cambria Math"/>
                      </a:rPr>
                      <m:t>𝑓𝑟𝑒𝑞𝑢𝑒𝑛𝑐𝑦</m:t>
                    </m:r>
                  </m:oMath>
                </a14:m>
                <a:endParaRPr lang="en-US" sz="2400" dirty="0"/>
              </a:p>
              <a:p>
                <a:pPr marL="342900" lvl="2" indent="-342900"/>
                <a:endParaRPr lang="en-US" dirty="0" smtClean="0"/>
              </a:p>
              <a:p>
                <a:pPr marL="342900" lvl="2" indent="-342900"/>
                <a:endParaRPr 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0" y="762000"/>
                <a:ext cx="9144000" cy="5253874"/>
              </a:xfrm>
              <a:prstGeom prst="rect">
                <a:avLst/>
              </a:prstGeom>
              <a:blipFill rotWithShape="1">
                <a:blip r:embed="rId3"/>
                <a:stretch>
                  <a:fillRect l="-867" t="-928" r="-1400"/>
                </a:stretch>
              </a:blipFill>
            </p:spPr>
            <p:txBody>
              <a:bodyPr/>
              <a:lstStyle/>
              <a:p>
                <a:r>
                  <a:rPr lang="en-US">
                    <a:noFill/>
                  </a:rPr>
                  <a:t> </a:t>
                </a:r>
              </a:p>
            </p:txBody>
          </p:sp>
        </mc:Fallback>
      </mc:AlternateContent>
    </p:spTree>
    <p:extLst>
      <p:ext uri="{BB962C8B-B14F-4D97-AF65-F5344CB8AC3E}">
        <p14:creationId xmlns:p14="http://schemas.microsoft.com/office/powerpoint/2010/main" val="116265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2: Underground </a:t>
            </a:r>
            <a:r>
              <a:rPr lang="en-US" dirty="0"/>
              <a:t>Lines </a:t>
            </a:r>
          </a:p>
        </p:txBody>
      </p:sp>
      <p:sp>
        <p:nvSpPr>
          <p:cNvPr id="3" name="Content Placeholder 2"/>
          <p:cNvSpPr>
            <a:spLocks noGrp="1"/>
          </p:cNvSpPr>
          <p:nvPr>
            <p:ph idx="1"/>
          </p:nvPr>
        </p:nvSpPr>
        <p:spPr>
          <a:xfrm>
            <a:off x="457200" y="1143000"/>
            <a:ext cx="8229600" cy="4983163"/>
          </a:xfrm>
        </p:spPr>
        <p:txBody>
          <a:bodyPr>
            <a:normAutofit fontScale="25000" lnSpcReduction="20000"/>
          </a:bodyPr>
          <a:lstStyle/>
          <a:p>
            <a:pPr marL="0" indent="0">
              <a:buNone/>
            </a:pPr>
            <a:r>
              <a:rPr lang="en-US" sz="11200" dirty="0"/>
              <a:t>Underground lines</a:t>
            </a:r>
          </a:p>
          <a:p>
            <a:endParaRPr lang="en-US" sz="7400" dirty="0"/>
          </a:p>
          <a:p>
            <a:pPr marL="571500" lvl="2" indent="-283464"/>
            <a:r>
              <a:rPr lang="en-US" sz="7400" dirty="0"/>
              <a:t> 	</a:t>
            </a:r>
            <a:r>
              <a:rPr lang="en-US" sz="9600" dirty="0"/>
              <a:t>Series impedance of Underground Lines</a:t>
            </a:r>
          </a:p>
          <a:p>
            <a:pPr marL="1200150" lvl="1"/>
            <a:r>
              <a:rPr lang="en-US" sz="7800" dirty="0" smtClean="0"/>
              <a:t> Concentric </a:t>
            </a:r>
            <a:r>
              <a:rPr lang="en-US" sz="7800" dirty="0"/>
              <a:t>Neutral Cable</a:t>
            </a:r>
          </a:p>
          <a:p>
            <a:pPr lvl="2"/>
            <a:r>
              <a:rPr lang="en-US" sz="7400" dirty="0" smtClean="0"/>
              <a:t>  </a:t>
            </a:r>
            <a:r>
              <a:rPr lang="en-US" sz="8000" dirty="0" smtClean="0"/>
              <a:t>Tape </a:t>
            </a:r>
            <a:r>
              <a:rPr lang="en-US" sz="8000" dirty="0"/>
              <a:t>Shielded Cables</a:t>
            </a:r>
          </a:p>
          <a:p>
            <a:endParaRPr lang="en-US" sz="7400" dirty="0"/>
          </a:p>
          <a:p>
            <a:pPr lvl="1"/>
            <a:r>
              <a:rPr lang="en-US" sz="7400" dirty="0"/>
              <a:t> 	</a:t>
            </a:r>
            <a:r>
              <a:rPr lang="en-US" sz="9600" dirty="0"/>
              <a:t>Shunt Admittance of Underground Lines</a:t>
            </a:r>
          </a:p>
          <a:p>
            <a:pPr marL="1200150" lvl="1"/>
            <a:r>
              <a:rPr lang="en-US" sz="7800" dirty="0" smtClean="0"/>
              <a:t> </a:t>
            </a:r>
            <a:r>
              <a:rPr lang="en-US" sz="8000" dirty="0"/>
              <a:t>Concentric Neutral Cable</a:t>
            </a:r>
          </a:p>
          <a:p>
            <a:pPr lvl="2"/>
            <a:r>
              <a:rPr lang="en-US" sz="8000" dirty="0"/>
              <a:t>  Tape Shielded Cables</a:t>
            </a:r>
          </a:p>
          <a:p>
            <a:pPr marL="0" indent="0">
              <a:buNone/>
            </a:pPr>
            <a:r>
              <a:rPr lang="en-US" sz="7400" dirty="0"/>
              <a:t>	</a:t>
            </a:r>
          </a:p>
          <a:p>
            <a:pPr lvl="1"/>
            <a:r>
              <a:rPr lang="en-US" sz="7400" dirty="0"/>
              <a:t> 	</a:t>
            </a:r>
            <a:r>
              <a:rPr lang="en-US" sz="9600" dirty="0"/>
              <a:t>Sequence Admittance</a:t>
            </a:r>
          </a:p>
          <a:p>
            <a:pPr lvl="1"/>
            <a:endParaRPr lang="en-US" sz="7400" dirty="0"/>
          </a:p>
          <a:p>
            <a:pPr lvl="1"/>
            <a:r>
              <a:rPr lang="en-US" sz="7400" dirty="0"/>
              <a:t> 	</a:t>
            </a:r>
            <a:r>
              <a:rPr lang="en-US" sz="9600" dirty="0"/>
              <a:t>Parallel Underground Distribution Lines</a:t>
            </a:r>
          </a:p>
          <a:p>
            <a:pPr lvl="2"/>
            <a:r>
              <a:rPr lang="en-US" sz="8000" dirty="0"/>
              <a:t> </a:t>
            </a:r>
            <a:r>
              <a:rPr lang="en-US" sz="8000" dirty="0" smtClean="0"/>
              <a:t> Series </a:t>
            </a:r>
            <a:r>
              <a:rPr lang="en-US" sz="8000" dirty="0"/>
              <a:t>impedance</a:t>
            </a:r>
          </a:p>
          <a:p>
            <a:pPr lvl="2"/>
            <a:r>
              <a:rPr lang="en-US" sz="8000" dirty="0"/>
              <a:t> </a:t>
            </a:r>
            <a:r>
              <a:rPr lang="en-US" sz="8000" dirty="0" smtClean="0"/>
              <a:t> Shunt </a:t>
            </a:r>
            <a:r>
              <a:rPr lang="en-US" sz="8000" dirty="0"/>
              <a:t>Admittance</a:t>
            </a:r>
          </a:p>
          <a:p>
            <a:endParaRPr lang="en-US" dirty="0"/>
          </a:p>
        </p:txBody>
      </p:sp>
    </p:spTree>
    <p:extLst>
      <p:ext uri="{BB962C8B-B14F-4D97-AF65-F5344CB8AC3E}">
        <p14:creationId xmlns:p14="http://schemas.microsoft.com/office/powerpoint/2010/main" val="1566058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12" end="12"/>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3" end="13"/>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2: Underground </a:t>
            </a:r>
            <a:r>
              <a:rPr lang="en-US" dirty="0"/>
              <a:t>Lines </a:t>
            </a:r>
          </a:p>
        </p:txBody>
      </p:sp>
      <p:sp>
        <p:nvSpPr>
          <p:cNvPr id="3" name="Content Placeholder 2"/>
          <p:cNvSpPr>
            <a:spLocks noGrp="1"/>
          </p:cNvSpPr>
          <p:nvPr>
            <p:ph idx="1"/>
          </p:nvPr>
        </p:nvSpPr>
        <p:spPr>
          <a:xfrm>
            <a:off x="457200" y="1143000"/>
            <a:ext cx="8229600" cy="4983163"/>
          </a:xfrm>
        </p:spPr>
        <p:txBody>
          <a:bodyPr>
            <a:normAutofit fontScale="25000" lnSpcReduction="20000"/>
          </a:bodyPr>
          <a:lstStyle/>
          <a:p>
            <a:pPr marL="0" indent="0">
              <a:buNone/>
            </a:pPr>
            <a:r>
              <a:rPr lang="en-US" sz="11200" dirty="0"/>
              <a:t>Underground lines</a:t>
            </a:r>
          </a:p>
          <a:p>
            <a:endParaRPr lang="en-US" sz="7400" dirty="0"/>
          </a:p>
          <a:p>
            <a:pPr marL="571500" lvl="2" indent="-283464"/>
            <a:r>
              <a:rPr lang="en-US" sz="7400" dirty="0"/>
              <a:t> 	</a:t>
            </a:r>
            <a:r>
              <a:rPr lang="en-US" sz="9600" dirty="0"/>
              <a:t>Series impedance of Underground Lines</a:t>
            </a:r>
          </a:p>
          <a:p>
            <a:pPr marL="1200150" lvl="1"/>
            <a:r>
              <a:rPr lang="en-US" sz="7800" dirty="0" smtClean="0"/>
              <a:t> </a:t>
            </a:r>
            <a:r>
              <a:rPr lang="en-US" sz="7800" b="1" u="sng" dirty="0" smtClean="0"/>
              <a:t>Concentric </a:t>
            </a:r>
            <a:r>
              <a:rPr lang="en-US" sz="7800" b="1" u="sng" dirty="0"/>
              <a:t>Neutral Cable</a:t>
            </a:r>
          </a:p>
          <a:p>
            <a:pPr lvl="2"/>
            <a:r>
              <a:rPr lang="en-US" sz="7400" dirty="0" smtClean="0"/>
              <a:t>  </a:t>
            </a:r>
            <a:r>
              <a:rPr lang="en-US" sz="8000" dirty="0"/>
              <a:t>Tape Shielded Cables</a:t>
            </a:r>
          </a:p>
          <a:p>
            <a:endParaRPr lang="en-US" sz="7400" dirty="0"/>
          </a:p>
          <a:p>
            <a:pPr lvl="1"/>
            <a:r>
              <a:rPr lang="en-US" sz="7400" dirty="0"/>
              <a:t> 	</a:t>
            </a:r>
            <a:r>
              <a:rPr lang="en-US" sz="9600" dirty="0"/>
              <a:t>Shunt Admittance of Underground Lines</a:t>
            </a:r>
          </a:p>
          <a:p>
            <a:pPr marL="1200150" lvl="1"/>
            <a:r>
              <a:rPr lang="en-US" sz="7800" dirty="0" smtClean="0"/>
              <a:t> Concentric </a:t>
            </a:r>
            <a:r>
              <a:rPr lang="en-US" sz="7800" dirty="0"/>
              <a:t>Neutral Cable</a:t>
            </a:r>
          </a:p>
          <a:p>
            <a:pPr lvl="2"/>
            <a:r>
              <a:rPr lang="en-US" sz="7400" dirty="0"/>
              <a:t>  </a:t>
            </a:r>
            <a:r>
              <a:rPr lang="en-US" sz="8000" dirty="0"/>
              <a:t>Tape Shielded Cables</a:t>
            </a:r>
          </a:p>
          <a:p>
            <a:pPr marL="0" indent="0">
              <a:buNone/>
            </a:pPr>
            <a:r>
              <a:rPr lang="en-US" sz="7400" dirty="0"/>
              <a:t>	</a:t>
            </a:r>
          </a:p>
          <a:p>
            <a:pPr lvl="1"/>
            <a:r>
              <a:rPr lang="en-US" sz="7400" dirty="0"/>
              <a:t> 	</a:t>
            </a:r>
            <a:r>
              <a:rPr lang="en-US" sz="9600" dirty="0"/>
              <a:t>Sequence Admittance</a:t>
            </a:r>
          </a:p>
          <a:p>
            <a:pPr lvl="1"/>
            <a:endParaRPr lang="en-US" sz="7400" dirty="0"/>
          </a:p>
          <a:p>
            <a:pPr lvl="1"/>
            <a:r>
              <a:rPr lang="en-US" sz="7400" dirty="0"/>
              <a:t> 	</a:t>
            </a:r>
            <a:r>
              <a:rPr lang="en-US" sz="9600" dirty="0"/>
              <a:t>Parallel Underground Distribution Lines</a:t>
            </a:r>
          </a:p>
          <a:p>
            <a:pPr lvl="2"/>
            <a:r>
              <a:rPr lang="en-US" sz="8000" dirty="0"/>
              <a:t> </a:t>
            </a:r>
            <a:r>
              <a:rPr lang="en-US" sz="8000" dirty="0" smtClean="0"/>
              <a:t> Series </a:t>
            </a:r>
            <a:r>
              <a:rPr lang="en-US" sz="8000" dirty="0"/>
              <a:t>impedance</a:t>
            </a:r>
          </a:p>
          <a:p>
            <a:pPr lvl="2"/>
            <a:r>
              <a:rPr lang="en-US" sz="8000" dirty="0"/>
              <a:t> </a:t>
            </a:r>
            <a:r>
              <a:rPr lang="en-US" sz="8000" dirty="0" smtClean="0"/>
              <a:t> Shunt </a:t>
            </a:r>
            <a:r>
              <a:rPr lang="en-US" sz="8000" dirty="0"/>
              <a:t>Admittance</a:t>
            </a:r>
          </a:p>
          <a:p>
            <a:endParaRPr lang="en-US" dirty="0"/>
          </a:p>
        </p:txBody>
      </p:sp>
    </p:spTree>
    <p:extLst>
      <p:ext uri="{BB962C8B-B14F-4D97-AF65-F5344CB8AC3E}">
        <p14:creationId xmlns:p14="http://schemas.microsoft.com/office/powerpoint/2010/main" val="307387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12" end="12"/>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3" end="13"/>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8600" y="1354496"/>
            <a:ext cx="8305800" cy="1200329"/>
          </a:xfrm>
          <a:prstGeom prst="rect">
            <a:avLst/>
          </a:prstGeom>
          <a:noFill/>
        </p:spPr>
        <p:txBody>
          <a:bodyPr wrap="square" rtlCol="0">
            <a:spAutoFit/>
          </a:bodyPr>
          <a:lstStyle/>
          <a:p>
            <a:pPr lvl="1"/>
            <a:r>
              <a:rPr lang="en-US" dirty="0"/>
              <a:t>	</a:t>
            </a:r>
            <a:endParaRPr lang="en-US" dirty="0" smtClean="0"/>
          </a:p>
          <a:p>
            <a:r>
              <a:rPr lang="en-US" dirty="0" smtClean="0"/>
              <a:t>	</a:t>
            </a:r>
          </a:p>
          <a:p>
            <a:endParaRPr lang="en-US" dirty="0"/>
          </a:p>
          <a:p>
            <a:endParaRPr lang="en-US" dirty="0"/>
          </a:p>
        </p:txBody>
      </p:sp>
      <p:sp>
        <p:nvSpPr>
          <p:cNvPr id="3" name="TextBox 2"/>
          <p:cNvSpPr txBox="1"/>
          <p:nvPr/>
        </p:nvSpPr>
        <p:spPr>
          <a:xfrm>
            <a:off x="0" y="0"/>
            <a:ext cx="9144000" cy="1077218"/>
          </a:xfrm>
          <a:prstGeom prst="rect">
            <a:avLst/>
          </a:prstGeom>
          <a:noFill/>
        </p:spPr>
        <p:txBody>
          <a:bodyPr wrap="square" rtlCol="0">
            <a:spAutoFit/>
          </a:bodyPr>
          <a:lstStyle/>
          <a:p>
            <a:pPr marL="0" lvl="1" algn="ctr"/>
            <a:r>
              <a:rPr lang="en-US" sz="3200" dirty="0" smtClean="0">
                <a:latin typeface="Times New Roman" pitchFamily="18" charset="0"/>
                <a:cs typeface="Times New Roman" pitchFamily="18" charset="0"/>
              </a:rPr>
              <a:t>Series impedance of Underground Lines</a:t>
            </a:r>
          </a:p>
          <a:p>
            <a:pPr algn="ctr"/>
            <a:r>
              <a:rPr lang="en-US" sz="3200" dirty="0" smtClean="0">
                <a:latin typeface="Times New Roman" pitchFamily="18" charset="0"/>
                <a:cs typeface="Times New Roman" pitchFamily="18" charset="0"/>
              </a:rPr>
              <a:t> </a:t>
            </a:r>
            <a:endParaRPr lang="en-US" sz="3200" dirty="0">
              <a:latin typeface="Times New Roman" pitchFamily="18" charset="0"/>
              <a:cs typeface="Times New Roman" pitchFamily="18" charset="0"/>
            </a:endParaRPr>
          </a:p>
        </p:txBody>
      </p:sp>
      <p:sp>
        <p:nvSpPr>
          <p:cNvPr id="4" name="TextBox 3"/>
          <p:cNvSpPr txBox="1"/>
          <p:nvPr/>
        </p:nvSpPr>
        <p:spPr>
          <a:xfrm>
            <a:off x="0" y="566916"/>
            <a:ext cx="8305800" cy="1261884"/>
          </a:xfrm>
          <a:prstGeom prst="rect">
            <a:avLst/>
          </a:prstGeom>
          <a:noFill/>
        </p:spPr>
        <p:txBody>
          <a:bodyPr wrap="square" rtlCol="0">
            <a:spAutoFit/>
          </a:bodyPr>
          <a:lstStyle/>
          <a:p>
            <a:pPr marL="457200" lvl="4"/>
            <a:r>
              <a:rPr lang="en-US" sz="2800" dirty="0" smtClean="0">
                <a:latin typeface="Times New Roman" pitchFamily="18" charset="0"/>
                <a:cs typeface="Times New Roman" pitchFamily="18" charset="0"/>
              </a:rPr>
              <a:t>Concentric Neutral Cable</a:t>
            </a:r>
          </a:p>
          <a:p>
            <a:pPr marL="342900" lvl="3" indent="-342900">
              <a:buFont typeface="Wingdings" pitchFamily="2" charset="2"/>
              <a:buChar char="Ø"/>
            </a:pPr>
            <a:endParaRPr lang="en-US" sz="2400" dirty="0" smtClean="0">
              <a:latin typeface="Times New Roman" pitchFamily="18" charset="0"/>
              <a:cs typeface="Times New Roman" pitchFamily="18" charset="0"/>
            </a:endParaRPr>
          </a:p>
          <a:p>
            <a:pPr marL="342900" lvl="3" indent="-342900">
              <a:buFont typeface="Wingdings" pitchFamily="2" charset="2"/>
              <a:buChar char="Ø"/>
            </a:pPr>
            <a:r>
              <a:rPr lang="en-US" sz="2400" dirty="0" smtClean="0">
                <a:latin typeface="Times New Roman" pitchFamily="18" charset="0"/>
                <a:cs typeface="Times New Roman" pitchFamily="18" charset="0"/>
              </a:rPr>
              <a:t>Figure shows the detail of a concentric neutral cable</a:t>
            </a:r>
            <a:endParaRPr lang="en-US" sz="2400" dirty="0">
              <a:latin typeface="Times New Roman" pitchFamily="18" charset="0"/>
              <a:cs typeface="Times New Roman" pitchFamily="18" charset="0"/>
            </a:endParaRP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5330" y="2074325"/>
            <a:ext cx="8112112" cy="4342034"/>
          </a:xfrm>
          <a:prstGeom prst="rect">
            <a:avLst/>
          </a:prstGeom>
        </p:spPr>
      </p:pic>
      <p:sp>
        <p:nvSpPr>
          <p:cNvPr id="5" name="TextBox 4"/>
          <p:cNvSpPr txBox="1"/>
          <p:nvPr/>
        </p:nvSpPr>
        <p:spPr>
          <a:xfrm>
            <a:off x="6781800" y="6248400"/>
            <a:ext cx="2209800" cy="461665"/>
          </a:xfrm>
          <a:prstGeom prst="rect">
            <a:avLst/>
          </a:prstGeom>
          <a:noFill/>
        </p:spPr>
        <p:txBody>
          <a:bodyPr wrap="square" rtlCol="0">
            <a:spAutoFit/>
          </a:bodyPr>
          <a:lstStyle/>
          <a:p>
            <a:r>
              <a:rPr lang="en-US" sz="2400" b="1" dirty="0" smtClean="0">
                <a:latin typeface="Times New Roman" pitchFamily="18" charset="0"/>
                <a:cs typeface="Times New Roman" pitchFamily="18" charset="0"/>
              </a:rPr>
              <a:t>Figure 11.0</a:t>
            </a:r>
            <a:endParaRPr lang="en-US" sz="2400" b="1" dirty="0">
              <a:latin typeface="Times New Roman" pitchFamily="18" charset="0"/>
              <a:cs typeface="Times New Roman" pitchFamily="18" charset="0"/>
            </a:endParaRPr>
          </a:p>
        </p:txBody>
      </p:sp>
    </p:spTree>
    <p:extLst>
      <p:ext uri="{BB962C8B-B14F-4D97-AF65-F5344CB8AC3E}">
        <p14:creationId xmlns:p14="http://schemas.microsoft.com/office/powerpoint/2010/main" val="2759843772"/>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8600" y="1354496"/>
            <a:ext cx="8305800" cy="1200329"/>
          </a:xfrm>
          <a:prstGeom prst="rect">
            <a:avLst/>
          </a:prstGeom>
          <a:noFill/>
        </p:spPr>
        <p:txBody>
          <a:bodyPr wrap="square" rtlCol="0">
            <a:spAutoFit/>
          </a:bodyPr>
          <a:lstStyle/>
          <a:p>
            <a:pPr lvl="1"/>
            <a:r>
              <a:rPr lang="en-US" dirty="0"/>
              <a:t>	</a:t>
            </a:r>
            <a:endParaRPr lang="en-US" dirty="0" smtClean="0"/>
          </a:p>
          <a:p>
            <a:r>
              <a:rPr lang="en-US" dirty="0" smtClean="0"/>
              <a:t>	</a:t>
            </a:r>
          </a:p>
          <a:p>
            <a:endParaRPr lang="en-US" dirty="0"/>
          </a:p>
          <a:p>
            <a:endParaRPr lang="en-US" dirty="0"/>
          </a:p>
        </p:txBody>
      </p:sp>
      <p:sp>
        <p:nvSpPr>
          <p:cNvPr id="3" name="TextBox 2"/>
          <p:cNvSpPr txBox="1"/>
          <p:nvPr/>
        </p:nvSpPr>
        <p:spPr>
          <a:xfrm>
            <a:off x="0" y="0"/>
            <a:ext cx="9144000" cy="1138773"/>
          </a:xfrm>
          <a:prstGeom prst="rect">
            <a:avLst/>
          </a:prstGeom>
          <a:noFill/>
        </p:spPr>
        <p:txBody>
          <a:bodyPr wrap="square" rtlCol="0">
            <a:spAutoFit/>
          </a:bodyPr>
          <a:lstStyle/>
          <a:p>
            <a:pPr marL="0" lvl="1" algn="ctr"/>
            <a:r>
              <a:rPr lang="en-US" sz="3200" dirty="0" smtClean="0">
                <a:latin typeface="Times New Roman" pitchFamily="18" charset="0"/>
                <a:cs typeface="Times New Roman" pitchFamily="18" charset="0"/>
              </a:rPr>
              <a:t>Series impedance of Underground Lines</a:t>
            </a:r>
          </a:p>
          <a:p>
            <a:pPr algn="ctr"/>
            <a:r>
              <a:rPr lang="en-US" sz="3600" dirty="0" smtClean="0"/>
              <a:t> </a:t>
            </a:r>
            <a:endParaRPr lang="en-US" sz="3600" dirty="0"/>
          </a:p>
        </p:txBody>
      </p:sp>
      <p:sp>
        <p:nvSpPr>
          <p:cNvPr id="4" name="TextBox 3"/>
          <p:cNvSpPr txBox="1"/>
          <p:nvPr/>
        </p:nvSpPr>
        <p:spPr>
          <a:xfrm>
            <a:off x="0" y="533400"/>
            <a:ext cx="8305800" cy="1908215"/>
          </a:xfrm>
          <a:prstGeom prst="rect">
            <a:avLst/>
          </a:prstGeom>
          <a:noFill/>
        </p:spPr>
        <p:txBody>
          <a:bodyPr wrap="square" rtlCol="0">
            <a:spAutoFit/>
          </a:bodyPr>
          <a:lstStyle/>
          <a:p>
            <a:pPr marL="0" lvl="3"/>
            <a:r>
              <a:rPr lang="en-US" sz="2800" dirty="0" smtClean="0"/>
              <a:t>	</a:t>
            </a:r>
            <a:r>
              <a:rPr lang="en-US" sz="2800" dirty="0" smtClean="0">
                <a:latin typeface="Times New Roman" pitchFamily="18" charset="0"/>
                <a:cs typeface="Times New Roman" pitchFamily="18" charset="0"/>
              </a:rPr>
              <a:t>Concentric Neutral Cable</a:t>
            </a:r>
          </a:p>
          <a:p>
            <a:pPr marL="457200" lvl="4"/>
            <a:endParaRPr lang="en-US" dirty="0" smtClean="0"/>
          </a:p>
          <a:p>
            <a:pPr marL="342900" lvl="3" indent="-342900">
              <a:buFont typeface="Wingdings" pitchFamily="2" charset="2"/>
              <a:buChar char="Ø"/>
            </a:pPr>
            <a:r>
              <a:rPr lang="en-US" sz="2400" dirty="0" smtClean="0">
                <a:latin typeface="Times New Roman" pitchFamily="18" charset="0"/>
                <a:cs typeface="Times New Roman" pitchFamily="18" charset="0"/>
              </a:rPr>
              <a:t>In order to apply the Carson’s equations, the following data needs to be extracted from a table of underground cables. (Appendices A and B in the book)</a:t>
            </a:r>
            <a:endParaRPr lang="en-US" sz="2400"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5" name="Rectangle 4"/>
              <p:cNvSpPr/>
              <p:nvPr/>
            </p:nvSpPr>
            <p:spPr>
              <a:xfrm>
                <a:off x="381000" y="2743200"/>
                <a:ext cx="8915400" cy="3877985"/>
              </a:xfrm>
              <a:prstGeom prst="rect">
                <a:avLst/>
              </a:prstGeom>
            </p:spPr>
            <p:txBody>
              <a:bodyPr wrap="square">
                <a:spAutoFit/>
              </a:bodyPr>
              <a:lstStyle/>
              <a:p>
                <a:pPr>
                  <a:spcAft>
                    <a:spcPts val="1200"/>
                  </a:spcAft>
                </a:pPr>
                <a14:m>
                  <m:oMath xmlns:m="http://schemas.openxmlformats.org/officeDocument/2006/math">
                    <m:sSub>
                      <m:sSubPr>
                        <m:ctrlPr>
                          <a:rPr lang="en-US" sz="2200" i="1">
                            <a:latin typeface="Cambria Math"/>
                          </a:rPr>
                        </m:ctrlPr>
                      </m:sSubPr>
                      <m:e>
                        <m:r>
                          <a:rPr lang="en-US" sz="2200" i="1">
                            <a:latin typeface="Cambria Math"/>
                          </a:rPr>
                          <m:t>𝑑</m:t>
                        </m:r>
                      </m:e>
                      <m:sub>
                        <m:r>
                          <a:rPr lang="en-US" sz="2200" i="1">
                            <a:latin typeface="Cambria Math"/>
                          </a:rPr>
                          <m:t>𝑐</m:t>
                        </m:r>
                      </m:sub>
                    </m:sSub>
                    <m:r>
                      <a:rPr lang="en-US" sz="2200" i="1">
                        <a:latin typeface="Cambria Math"/>
                      </a:rPr>
                      <m:t>=</m:t>
                    </m:r>
                  </m:oMath>
                </a14:m>
                <a:r>
                  <a:rPr lang="en-US" sz="2200" dirty="0">
                    <a:latin typeface="Times New Roman" pitchFamily="18" charset="0"/>
                    <a:cs typeface="Times New Roman" pitchFamily="18" charset="0"/>
                  </a:rPr>
                  <a:t>  diameter of phase conductor (inches)</a:t>
                </a:r>
              </a:p>
              <a:p>
                <a:pPr>
                  <a:spcAft>
                    <a:spcPts val="1200"/>
                  </a:spcAft>
                </a:pPr>
                <a14:m>
                  <m:oMath xmlns:m="http://schemas.openxmlformats.org/officeDocument/2006/math">
                    <m:sSub>
                      <m:sSubPr>
                        <m:ctrlPr>
                          <a:rPr lang="en-US" sz="2200" i="1">
                            <a:latin typeface="Cambria Math"/>
                          </a:rPr>
                        </m:ctrlPr>
                      </m:sSubPr>
                      <m:e>
                        <m:r>
                          <a:rPr lang="en-US" sz="2200" i="1">
                            <a:latin typeface="Cambria Math"/>
                          </a:rPr>
                          <m:t>𝑑</m:t>
                        </m:r>
                      </m:e>
                      <m:sub>
                        <m:r>
                          <a:rPr lang="en-US" sz="2200" i="1">
                            <a:latin typeface="Cambria Math"/>
                          </a:rPr>
                          <m:t>𝑜𝑑</m:t>
                        </m:r>
                      </m:sub>
                    </m:sSub>
                    <m:r>
                      <a:rPr lang="en-US" sz="2200" i="1">
                        <a:latin typeface="Cambria Math"/>
                      </a:rPr>
                      <m:t>=</m:t>
                    </m:r>
                  </m:oMath>
                </a14:m>
                <a:r>
                  <a:rPr lang="en-US" sz="2200" dirty="0">
                    <a:latin typeface="Times New Roman" pitchFamily="18" charset="0"/>
                    <a:cs typeface="Times New Roman" pitchFamily="18" charset="0"/>
                  </a:rPr>
                  <a:t>  nominal diameter over the concentric neutrals of the cable (inches)</a:t>
                </a:r>
              </a:p>
              <a:p>
                <a:pPr>
                  <a:spcAft>
                    <a:spcPts val="1200"/>
                  </a:spcAft>
                </a:pPr>
                <a14:m>
                  <m:oMath xmlns:m="http://schemas.openxmlformats.org/officeDocument/2006/math">
                    <m:sSub>
                      <m:sSubPr>
                        <m:ctrlPr>
                          <a:rPr lang="en-US" sz="2200" i="1">
                            <a:latin typeface="Cambria Math"/>
                          </a:rPr>
                        </m:ctrlPr>
                      </m:sSubPr>
                      <m:e>
                        <m:r>
                          <a:rPr lang="en-US" sz="2200" i="1">
                            <a:latin typeface="Cambria Math"/>
                          </a:rPr>
                          <m:t>𝑑</m:t>
                        </m:r>
                      </m:e>
                      <m:sub>
                        <m:r>
                          <a:rPr lang="en-US" sz="2200" i="1">
                            <a:latin typeface="Cambria Math"/>
                          </a:rPr>
                          <m:t>𝑠</m:t>
                        </m:r>
                      </m:sub>
                    </m:sSub>
                    <m:r>
                      <a:rPr lang="en-US" sz="2200" i="1">
                        <a:latin typeface="Cambria Math"/>
                      </a:rPr>
                      <m:t>=</m:t>
                    </m:r>
                  </m:oMath>
                </a14:m>
                <a:r>
                  <a:rPr lang="en-US" sz="2200" dirty="0">
                    <a:latin typeface="Times New Roman" pitchFamily="18" charset="0"/>
                    <a:cs typeface="Times New Roman" pitchFamily="18" charset="0"/>
                  </a:rPr>
                  <a:t> diameter of a concentric neutral strand (inches)</a:t>
                </a:r>
              </a:p>
              <a:p>
                <a:pPr>
                  <a:spcAft>
                    <a:spcPts val="1200"/>
                  </a:spcAft>
                </a:pPr>
                <a14:m>
                  <m:oMath xmlns:m="http://schemas.openxmlformats.org/officeDocument/2006/math">
                    <m:r>
                      <a:rPr lang="en-US" sz="2200" i="1">
                        <a:latin typeface="Cambria Math"/>
                      </a:rPr>
                      <m:t>𝐺𝑀</m:t>
                    </m:r>
                    <m:sSub>
                      <m:sSubPr>
                        <m:ctrlPr>
                          <a:rPr lang="en-US" sz="2200" i="1">
                            <a:latin typeface="Cambria Math"/>
                          </a:rPr>
                        </m:ctrlPr>
                      </m:sSubPr>
                      <m:e>
                        <m:r>
                          <a:rPr lang="en-US" sz="2200" i="1">
                            <a:latin typeface="Cambria Math"/>
                          </a:rPr>
                          <m:t>𝑅</m:t>
                        </m:r>
                      </m:e>
                      <m:sub>
                        <m:r>
                          <a:rPr lang="en-US" sz="2200" i="1">
                            <a:latin typeface="Cambria Math"/>
                          </a:rPr>
                          <m:t>𝑐</m:t>
                        </m:r>
                      </m:sub>
                    </m:sSub>
                    <m:r>
                      <a:rPr lang="en-US" sz="2200" i="1">
                        <a:latin typeface="Cambria Math"/>
                      </a:rPr>
                      <m:t>=</m:t>
                    </m:r>
                  </m:oMath>
                </a14:m>
                <a:r>
                  <a:rPr lang="en-US" sz="2200" dirty="0">
                    <a:latin typeface="Times New Roman" pitchFamily="18" charset="0"/>
                    <a:cs typeface="Times New Roman" pitchFamily="18" charset="0"/>
                  </a:rPr>
                  <a:t> geometric mean radius of the phase conductor (feet)</a:t>
                </a:r>
              </a:p>
              <a:p>
                <a:pPr>
                  <a:spcAft>
                    <a:spcPts val="1200"/>
                  </a:spcAft>
                </a:pPr>
                <a14:m>
                  <m:oMath xmlns:m="http://schemas.openxmlformats.org/officeDocument/2006/math">
                    <m:sSub>
                      <m:sSubPr>
                        <m:ctrlPr>
                          <a:rPr lang="en-US" sz="2200" i="1">
                            <a:latin typeface="Cambria Math"/>
                          </a:rPr>
                        </m:ctrlPr>
                      </m:sSubPr>
                      <m:e>
                        <m:r>
                          <a:rPr lang="en-US" sz="2200" i="1">
                            <a:latin typeface="Cambria Math"/>
                          </a:rPr>
                          <m:t>𝐺𝑀𝑅</m:t>
                        </m:r>
                      </m:e>
                      <m:sub>
                        <m:r>
                          <a:rPr lang="en-US" sz="2200" i="1">
                            <a:latin typeface="Cambria Math"/>
                          </a:rPr>
                          <m:t>𝑠</m:t>
                        </m:r>
                      </m:sub>
                    </m:sSub>
                    <m:r>
                      <a:rPr lang="en-US" sz="2200" i="1">
                        <a:latin typeface="Cambria Math"/>
                      </a:rPr>
                      <m:t>=</m:t>
                    </m:r>
                  </m:oMath>
                </a14:m>
                <a:r>
                  <a:rPr lang="en-US" sz="2200" dirty="0">
                    <a:latin typeface="Times New Roman" pitchFamily="18" charset="0"/>
                    <a:cs typeface="Times New Roman" pitchFamily="18" charset="0"/>
                  </a:rPr>
                  <a:t> geometric mean radius of a neutral strand (feet)</a:t>
                </a:r>
              </a:p>
              <a:p>
                <a:pPr>
                  <a:spcAft>
                    <a:spcPts val="1200"/>
                  </a:spcAft>
                </a:pPr>
                <a14:m>
                  <m:oMath xmlns:m="http://schemas.openxmlformats.org/officeDocument/2006/math">
                    <m:sSub>
                      <m:sSubPr>
                        <m:ctrlPr>
                          <a:rPr lang="en-US" sz="2200" i="1">
                            <a:latin typeface="Cambria Math"/>
                          </a:rPr>
                        </m:ctrlPr>
                      </m:sSubPr>
                      <m:e>
                        <m:r>
                          <a:rPr lang="en-US" sz="2200" i="1">
                            <a:latin typeface="Cambria Math"/>
                          </a:rPr>
                          <m:t>𝑟</m:t>
                        </m:r>
                      </m:e>
                      <m:sub>
                        <m:r>
                          <a:rPr lang="en-US" sz="2200" i="1">
                            <a:latin typeface="Cambria Math"/>
                          </a:rPr>
                          <m:t>𝑐</m:t>
                        </m:r>
                      </m:sub>
                    </m:sSub>
                    <m:r>
                      <a:rPr lang="en-US" sz="2200" i="1">
                        <a:latin typeface="Cambria Math"/>
                      </a:rPr>
                      <m:t>=</m:t>
                    </m:r>
                  </m:oMath>
                </a14:m>
                <a:r>
                  <a:rPr lang="en-US" sz="2200" dirty="0">
                    <a:latin typeface="Times New Roman" pitchFamily="18" charset="0"/>
                    <a:cs typeface="Times New Roman" pitchFamily="18" charset="0"/>
                  </a:rPr>
                  <a:t> resistance of the phase conductor (Ω/mile)</a:t>
                </a:r>
              </a:p>
              <a:p>
                <a:pPr>
                  <a:spcAft>
                    <a:spcPts val="1200"/>
                  </a:spcAft>
                </a:pPr>
                <a14:m>
                  <m:oMath xmlns:m="http://schemas.openxmlformats.org/officeDocument/2006/math">
                    <m:sSub>
                      <m:sSubPr>
                        <m:ctrlPr>
                          <a:rPr lang="en-US" sz="2200" i="1">
                            <a:latin typeface="Cambria Math"/>
                          </a:rPr>
                        </m:ctrlPr>
                      </m:sSubPr>
                      <m:e>
                        <m:r>
                          <a:rPr lang="en-US" sz="2200" i="1">
                            <a:latin typeface="Cambria Math"/>
                          </a:rPr>
                          <m:t>𝑟</m:t>
                        </m:r>
                      </m:e>
                      <m:sub>
                        <m:r>
                          <a:rPr lang="en-US" sz="2200" i="1">
                            <a:latin typeface="Cambria Math"/>
                          </a:rPr>
                          <m:t>𝑠</m:t>
                        </m:r>
                      </m:sub>
                    </m:sSub>
                    <m:r>
                      <a:rPr lang="en-US" sz="2200" i="1">
                        <a:latin typeface="Cambria Math"/>
                      </a:rPr>
                      <m:t>=</m:t>
                    </m:r>
                  </m:oMath>
                </a14:m>
                <a:r>
                  <a:rPr lang="en-US" sz="2200" dirty="0">
                    <a:latin typeface="Times New Roman" pitchFamily="18" charset="0"/>
                    <a:cs typeface="Times New Roman" pitchFamily="18" charset="0"/>
                  </a:rPr>
                  <a:t> resistance of a solid neutral strand (Ω/mile)</a:t>
                </a:r>
              </a:p>
              <a:p>
                <a:pPr>
                  <a:spcAft>
                    <a:spcPts val="1200"/>
                  </a:spcAft>
                </a:pPr>
                <a14:m>
                  <m:oMath xmlns:m="http://schemas.openxmlformats.org/officeDocument/2006/math">
                    <m:r>
                      <a:rPr lang="en-US" sz="2200" i="1">
                        <a:latin typeface="Cambria Math"/>
                      </a:rPr>
                      <m:t>𝑘</m:t>
                    </m:r>
                    <m:r>
                      <a:rPr lang="en-US" sz="2200" i="1">
                        <a:latin typeface="Cambria Math"/>
                      </a:rPr>
                      <m:t>=</m:t>
                    </m:r>
                  </m:oMath>
                </a14:m>
                <a:r>
                  <a:rPr lang="en-US" sz="2200" dirty="0">
                    <a:latin typeface="Times New Roman" pitchFamily="18" charset="0"/>
                    <a:cs typeface="Times New Roman" pitchFamily="18" charset="0"/>
                  </a:rPr>
                  <a:t> number of concentric neutral strands</a:t>
                </a:r>
              </a:p>
            </p:txBody>
          </p:sp>
        </mc:Choice>
        <mc:Fallback xmlns="">
          <p:sp>
            <p:nvSpPr>
              <p:cNvPr id="5" name="Rectangle 4"/>
              <p:cNvSpPr>
                <a:spLocks noRot="1" noChangeAspect="1" noMove="1" noResize="1" noEditPoints="1" noAdjustHandles="1" noChangeArrowheads="1" noChangeShapeType="1" noTextEdit="1"/>
              </p:cNvSpPr>
              <p:nvPr/>
            </p:nvSpPr>
            <p:spPr>
              <a:xfrm>
                <a:off x="381000" y="2743200"/>
                <a:ext cx="8915400" cy="3877985"/>
              </a:xfrm>
              <a:prstGeom prst="rect">
                <a:avLst/>
              </a:prstGeom>
              <a:blipFill rotWithShape="1">
                <a:blip r:embed="rId3"/>
                <a:stretch>
                  <a:fillRect l="-137" t="-943" b="-2201"/>
                </a:stretch>
              </a:blipFill>
            </p:spPr>
            <p:txBody>
              <a:bodyPr/>
              <a:lstStyle/>
              <a:p>
                <a:r>
                  <a:rPr lang="en-US">
                    <a:noFill/>
                  </a:rPr>
                  <a:t> </a:t>
                </a:r>
              </a:p>
            </p:txBody>
          </p:sp>
        </mc:Fallback>
      </mc:AlternateContent>
    </p:spTree>
    <p:extLst>
      <p:ext uri="{BB962C8B-B14F-4D97-AF65-F5344CB8AC3E}">
        <p14:creationId xmlns:p14="http://schemas.microsoft.com/office/powerpoint/2010/main" val="2337220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 name="TextBox 7"/>
              <p:cNvSpPr txBox="1"/>
              <p:nvPr/>
            </p:nvSpPr>
            <p:spPr>
              <a:xfrm>
                <a:off x="0" y="0"/>
                <a:ext cx="9144000" cy="6678751"/>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Series impedance of Overhead Lines (</a:t>
                </a:r>
                <a:r>
                  <a:rPr lang="en-US" sz="3200" dirty="0" err="1" smtClean="0">
                    <a:latin typeface="Times New Roman" pitchFamily="18" charset="0"/>
                    <a:cs typeface="Times New Roman" pitchFamily="18" charset="0"/>
                  </a:rPr>
                  <a:t>Contd</a:t>
                </a:r>
                <a:r>
                  <a:rPr lang="en-US" sz="3200" dirty="0" smtClean="0">
                    <a:latin typeface="Times New Roman" pitchFamily="18" charset="0"/>
                    <a:cs typeface="Times New Roman" pitchFamily="18" charset="0"/>
                  </a:rPr>
                  <a:t>…)</a:t>
                </a:r>
              </a:p>
              <a:p>
                <a:pPr marL="342900" indent="-342900" algn="ctr"/>
                <a:endParaRPr lang="en-US" sz="3600" dirty="0" smtClean="0"/>
              </a:p>
              <a:p>
                <a:pPr marL="342900" indent="-342900" algn="just">
                  <a:buFont typeface="Wingdings" pitchFamily="2" charset="2"/>
                  <a:buChar char="Ø"/>
                </a:pPr>
                <a:r>
                  <a:rPr lang="en-US" sz="2400" dirty="0" smtClean="0">
                    <a:latin typeface="Times New Roman" pitchFamily="18" charset="0"/>
                    <a:cs typeface="Times New Roman" pitchFamily="18" charset="0"/>
                  </a:rPr>
                  <a:t>Inductance is given by the flux linkage divided by the current. </a:t>
                </a:r>
              </a:p>
              <a:p>
                <a:pPr marL="342900" indent="-342900" algn="just">
                  <a:buFont typeface="Wingdings" pitchFamily="2" charset="2"/>
                  <a:buChar char="Ø"/>
                </a:pPr>
                <a:endParaRPr lang="en-US" sz="2400" dirty="0" smtClean="0">
                  <a:latin typeface="Times New Roman" pitchFamily="18" charset="0"/>
                  <a:cs typeface="Times New Roman" pitchFamily="18" charset="0"/>
                </a:endParaRPr>
              </a:p>
              <a:p>
                <a:pPr marL="342900" indent="-342900" algn="just">
                  <a:buFont typeface="Wingdings" pitchFamily="2" charset="2"/>
                  <a:buChar char="Ø"/>
                </a:pPr>
                <a:r>
                  <a:rPr lang="en-US" sz="2400" dirty="0" smtClean="0">
                    <a:latin typeface="Times New Roman" pitchFamily="18" charset="0"/>
                    <a:cs typeface="Times New Roman" pitchFamily="18" charset="0"/>
                  </a:rPr>
                  <a:t>Thus, the inductance of the conductor </a:t>
                </a:r>
                <a14:m>
                  <m:oMath xmlns:m="http://schemas.openxmlformats.org/officeDocument/2006/math">
                    <m:r>
                      <a:rPr lang="en-US" sz="2400" i="1" dirty="0" smtClean="0">
                        <a:latin typeface="Cambria Math"/>
                        <a:cs typeface="Times New Roman" pitchFamily="18" charset="0"/>
                      </a:rPr>
                      <m:t>𝑖</m:t>
                    </m:r>
                  </m:oMath>
                </a14:m>
                <a:r>
                  <a:rPr lang="en-US" sz="2400" dirty="0" smtClean="0">
                    <a:latin typeface="Times New Roman" pitchFamily="18" charset="0"/>
                    <a:cs typeface="Times New Roman" pitchFamily="18" charset="0"/>
                  </a:rPr>
                  <a:t> consists of the “self inductance” of the conductor </a:t>
                </a:r>
                <a14:m>
                  <m:oMath xmlns:m="http://schemas.openxmlformats.org/officeDocument/2006/math">
                    <m:r>
                      <a:rPr lang="en-US" sz="2400" i="1" dirty="0" smtClean="0">
                        <a:latin typeface="Cambria Math"/>
                        <a:cs typeface="Times New Roman" pitchFamily="18" charset="0"/>
                      </a:rPr>
                      <m:t>𝑖</m:t>
                    </m:r>
                  </m:oMath>
                </a14:m>
                <a:r>
                  <a:rPr lang="en-US" sz="2400" dirty="0" smtClean="0">
                    <a:latin typeface="Times New Roman" pitchFamily="18" charset="0"/>
                    <a:cs typeface="Times New Roman" pitchFamily="18" charset="0"/>
                  </a:rPr>
                  <a:t> and the “mutual inductance” between conductor </a:t>
                </a:r>
                <a14:m>
                  <m:oMath xmlns:m="http://schemas.openxmlformats.org/officeDocument/2006/math">
                    <m:r>
                      <a:rPr lang="en-US" sz="2400" i="1" dirty="0" smtClean="0">
                        <a:latin typeface="Cambria Math"/>
                        <a:cs typeface="Times New Roman" pitchFamily="18" charset="0"/>
                      </a:rPr>
                      <m:t>𝑖</m:t>
                    </m:r>
                  </m:oMath>
                </a14:m>
                <a:r>
                  <a:rPr lang="en-US" sz="2400" dirty="0" smtClean="0">
                    <a:latin typeface="Times New Roman" pitchFamily="18" charset="0"/>
                    <a:cs typeface="Times New Roman" pitchFamily="18" charset="0"/>
                  </a:rPr>
                  <a:t> and the other </a:t>
                </a:r>
                <a14:m>
                  <m:oMath xmlns:m="http://schemas.openxmlformats.org/officeDocument/2006/math">
                    <m:r>
                      <a:rPr lang="en-US" sz="2400" i="1" dirty="0" smtClean="0">
                        <a:latin typeface="Cambria Math"/>
                        <a:cs typeface="Times New Roman" pitchFamily="18" charset="0"/>
                      </a:rPr>
                      <m:t>𝑛</m:t>
                    </m:r>
                    <m:r>
                      <a:rPr lang="en-US" sz="2400" i="1" dirty="0" smtClean="0">
                        <a:latin typeface="Cambria Math"/>
                        <a:cs typeface="Times New Roman" pitchFamily="18" charset="0"/>
                      </a:rPr>
                      <m:t>−1</m:t>
                    </m:r>
                  </m:oMath>
                </a14:m>
                <a:r>
                  <a:rPr lang="en-US" sz="2400" dirty="0" smtClean="0">
                    <a:latin typeface="Times New Roman" pitchFamily="18" charset="0"/>
                    <a:cs typeface="Times New Roman" pitchFamily="18" charset="0"/>
                  </a:rPr>
                  <a:t> conductors.  </a:t>
                </a:r>
              </a:p>
              <a:p>
                <a:pPr marL="342900" indent="-342900" algn="just">
                  <a:buFont typeface="Arial" pitchFamily="34" charset="0"/>
                  <a:buChar char="•"/>
                </a:pPr>
                <a:endParaRPr lang="en-US" sz="2400" dirty="0" smtClean="0">
                  <a:latin typeface="Times New Roman" pitchFamily="18" charset="0"/>
                  <a:cs typeface="Times New Roman" pitchFamily="18" charset="0"/>
                </a:endParaRPr>
              </a:p>
              <a:p>
                <a:pPr marL="342900" indent="-342900" algn="just">
                  <a:buFont typeface="Arial" pitchFamily="34" charset="0"/>
                  <a:buChar char="•"/>
                </a:pPr>
                <a:endParaRPr lang="en-US" sz="2400" dirty="0" smtClean="0">
                  <a:latin typeface="Times New Roman" pitchFamily="18" charset="0"/>
                  <a:cs typeface="Times New Roman" pitchFamily="18" charset="0"/>
                </a:endParaRPr>
              </a:p>
              <a:p>
                <a:pPr marL="342900" indent="-342900" algn="just">
                  <a:buFont typeface="Arial" pitchFamily="34" charset="0"/>
                  <a:buChar char="•"/>
                </a:pPr>
                <a:endParaRPr lang="en-US" sz="2400" dirty="0" smtClean="0">
                  <a:latin typeface="Times New Roman" pitchFamily="18" charset="0"/>
                  <a:cs typeface="Times New Roman" pitchFamily="18" charset="0"/>
                </a:endParaRPr>
              </a:p>
              <a:p>
                <a:pPr marL="342900" indent="-342900" algn="just">
                  <a:buFont typeface="Arial" pitchFamily="34" charset="0"/>
                  <a:buChar char="•"/>
                </a:pPr>
                <a:endParaRPr lang="en-US" sz="2400" dirty="0" smtClean="0">
                  <a:latin typeface="Times New Roman" pitchFamily="18" charset="0"/>
                  <a:cs typeface="Times New Roman" pitchFamily="18" charset="0"/>
                </a:endParaRPr>
              </a:p>
              <a:p>
                <a:pPr marL="342900" indent="-342900" algn="just">
                  <a:buFont typeface="Arial" pitchFamily="34" charset="0"/>
                  <a:buChar char="•"/>
                </a:pPr>
                <a:endParaRPr lang="en-US" sz="2400" dirty="0" smtClean="0">
                  <a:latin typeface="Times New Roman" pitchFamily="18" charset="0"/>
                  <a:cs typeface="Times New Roman" pitchFamily="18" charset="0"/>
                </a:endParaRPr>
              </a:p>
              <a:p>
                <a:pPr marL="342900" indent="-342900" algn="just">
                  <a:buFont typeface="Arial" pitchFamily="34" charset="0"/>
                  <a:buChar char="•"/>
                </a:pPr>
                <a:endParaRPr lang="en-US" sz="2000" dirty="0" smtClean="0"/>
              </a:p>
              <a:p>
                <a:pPr lvl="1"/>
                <a:r>
                  <a:rPr lang="en-US" sz="2400" dirty="0" smtClean="0">
                    <a:latin typeface="Times New Roman" pitchFamily="18" charset="0"/>
                    <a:cs typeface="Times New Roman" pitchFamily="18" charset="0"/>
                  </a:rPr>
                  <a:t>	</a:t>
                </a:r>
                <a:endParaRPr lang="en-US" sz="2000" dirty="0" smtClean="0"/>
              </a:p>
              <a:p>
                <a:pPr marL="342900" indent="-342900" algn="just">
                  <a:buFont typeface="Arial" pitchFamily="34" charset="0"/>
                  <a:buChar char="•"/>
                </a:pPr>
                <a:endParaRPr lang="en-US" sz="2000" dirty="0" smtClean="0"/>
              </a:p>
              <a:p>
                <a:pPr marL="342900" indent="-342900" algn="just">
                  <a:buFont typeface="Arial" pitchFamily="34" charset="0"/>
                  <a:buChar char="•"/>
                </a:pPr>
                <a:endParaRPr lang="en-US" sz="2000" dirty="0" smtClean="0"/>
              </a:p>
              <a:p>
                <a:pPr marL="342900" indent="-342900" algn="ctr"/>
                <a:endParaRPr lang="en-US" sz="3600" dirty="0" smtClean="0"/>
              </a:p>
            </p:txBody>
          </p:sp>
        </mc:Choice>
        <mc:Fallback xmlns="">
          <p:sp>
            <p:nvSpPr>
              <p:cNvPr id="8" name="TextBox 7"/>
              <p:cNvSpPr txBox="1">
                <a:spLocks noRot="1" noChangeAspect="1" noMove="1" noResize="1" noEditPoints="1" noAdjustHandles="1" noChangeArrowheads="1" noChangeShapeType="1" noTextEdit="1"/>
              </p:cNvSpPr>
              <p:nvPr/>
            </p:nvSpPr>
            <p:spPr>
              <a:xfrm>
                <a:off x="0" y="0"/>
                <a:ext cx="9144000" cy="6678751"/>
              </a:xfrm>
              <a:prstGeom prst="rect">
                <a:avLst/>
              </a:prstGeom>
              <a:blipFill rotWithShape="1">
                <a:blip r:embed="rId3"/>
                <a:stretch>
                  <a:fillRect l="-867" t="-1277" r="-1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Rectangle 1"/>
              <p:cNvSpPr/>
              <p:nvPr/>
            </p:nvSpPr>
            <p:spPr>
              <a:xfrm>
                <a:off x="0" y="3919330"/>
                <a:ext cx="9144000" cy="1643270"/>
              </a:xfrm>
              <a:prstGeom prst="rect">
                <a:avLst/>
              </a:prstGeom>
            </p:spPr>
            <p:txBody>
              <a:bodyPr wrap="square">
                <a:spAutoFit/>
              </a:bodyPr>
              <a:lstStyle/>
              <a:p>
                <a:r>
                  <a:rPr lang="en-US" sz="2400" dirty="0" smtClean="0">
                    <a:latin typeface="Times New Roman" pitchFamily="18" charset="0"/>
                    <a:cs typeface="Times New Roman" pitchFamily="18" charset="0"/>
                  </a:rPr>
                  <a:t>Self Inductance:</a:t>
                </a:r>
                <a:r>
                  <a:rPr lang="en-US" sz="2400" dirty="0" smtClean="0"/>
                  <a:t>	</a:t>
                </a:r>
                <a14:m>
                  <m:oMath xmlns:m="http://schemas.openxmlformats.org/officeDocument/2006/math">
                    <m:sSub>
                      <m:sSubPr>
                        <m:ctrlPr>
                          <a:rPr lang="en-US" sz="2400" i="1">
                            <a:latin typeface="Cambria Math"/>
                          </a:rPr>
                        </m:ctrlPr>
                      </m:sSubPr>
                      <m:e>
                        <m:r>
                          <a:rPr lang="en-US" sz="2400" i="1">
                            <a:latin typeface="Cambria Math"/>
                          </a:rPr>
                          <m:t>𝐿</m:t>
                        </m:r>
                      </m:e>
                      <m:sub>
                        <m:r>
                          <a:rPr lang="en-US" sz="2400" i="1">
                            <a:latin typeface="Cambria Math"/>
                          </a:rPr>
                          <m:t>𝑖𝑖</m:t>
                        </m:r>
                      </m:sub>
                    </m:sSub>
                    <m:r>
                      <a:rPr lang="en-US" sz="2400" i="1">
                        <a:latin typeface="Cambria Math"/>
                      </a:rPr>
                      <m:t>=</m:t>
                    </m:r>
                    <m:f>
                      <m:fPr>
                        <m:ctrlPr>
                          <a:rPr lang="en-US" sz="2400" i="1">
                            <a:latin typeface="Cambria Math"/>
                          </a:rPr>
                        </m:ctrlPr>
                      </m:fPr>
                      <m:num>
                        <m:sSub>
                          <m:sSubPr>
                            <m:ctrlPr>
                              <a:rPr lang="en-US" sz="2400" i="1">
                                <a:latin typeface="Cambria Math"/>
                              </a:rPr>
                            </m:ctrlPr>
                          </m:sSubPr>
                          <m:e>
                            <m:r>
                              <a:rPr lang="en-US" sz="2400" i="1">
                                <a:latin typeface="Cambria Math"/>
                              </a:rPr>
                              <m:t>𝜆</m:t>
                            </m:r>
                          </m:e>
                          <m:sub>
                            <m:r>
                              <a:rPr lang="en-US" sz="2400" i="1">
                                <a:latin typeface="Cambria Math"/>
                              </a:rPr>
                              <m:t>𝑖𝑖</m:t>
                            </m:r>
                          </m:sub>
                        </m:sSub>
                      </m:num>
                      <m:den>
                        <m:sSub>
                          <m:sSubPr>
                            <m:ctrlPr>
                              <a:rPr lang="en-US" sz="2400" i="1">
                                <a:latin typeface="Cambria Math"/>
                              </a:rPr>
                            </m:ctrlPr>
                          </m:sSubPr>
                          <m:e>
                            <m:r>
                              <a:rPr lang="en-US" sz="2400" i="1">
                                <a:latin typeface="Cambria Math"/>
                              </a:rPr>
                              <m:t>𝐼</m:t>
                            </m:r>
                          </m:e>
                          <m:sub>
                            <m:r>
                              <a:rPr lang="en-US" sz="2400" i="1">
                                <a:latin typeface="Cambria Math"/>
                              </a:rPr>
                              <m:t>𝑖</m:t>
                            </m:r>
                          </m:sub>
                        </m:sSub>
                      </m:den>
                    </m:f>
                    <m:r>
                      <a:rPr lang="en-US" sz="2400" i="1">
                        <a:latin typeface="Cambria Math"/>
                      </a:rPr>
                      <m:t>=2×</m:t>
                    </m:r>
                    <m:sSup>
                      <m:sSupPr>
                        <m:ctrlPr>
                          <a:rPr lang="en-US" sz="2400" i="1">
                            <a:latin typeface="Cambria Math"/>
                          </a:rPr>
                        </m:ctrlPr>
                      </m:sSupPr>
                      <m:e>
                        <m:r>
                          <a:rPr lang="en-US" sz="2400" i="1">
                            <a:latin typeface="Cambria Math"/>
                          </a:rPr>
                          <m:t>10</m:t>
                        </m:r>
                      </m:e>
                      <m:sup>
                        <m:r>
                          <a:rPr lang="en-US" sz="2400" i="1">
                            <a:latin typeface="Cambria Math"/>
                          </a:rPr>
                          <m:t>−7</m:t>
                        </m:r>
                      </m:sup>
                    </m:sSup>
                    <m:func>
                      <m:funcPr>
                        <m:ctrlPr>
                          <a:rPr lang="en-US" sz="2400" i="1">
                            <a:latin typeface="Cambria Math"/>
                          </a:rPr>
                        </m:ctrlPr>
                      </m:funcPr>
                      <m:fName>
                        <m:r>
                          <m:rPr>
                            <m:sty m:val="p"/>
                          </m:rPr>
                          <a:rPr lang="en-US" sz="2400">
                            <a:latin typeface="Cambria Math"/>
                          </a:rPr>
                          <m:t>ln</m:t>
                        </m:r>
                      </m:fName>
                      <m:e>
                        <m:f>
                          <m:fPr>
                            <m:ctrlPr>
                              <a:rPr lang="en-US" sz="2400" i="1">
                                <a:latin typeface="Cambria Math"/>
                              </a:rPr>
                            </m:ctrlPr>
                          </m:fPr>
                          <m:num>
                            <m:r>
                              <a:rPr lang="en-US" sz="2400" i="1">
                                <a:latin typeface="Cambria Math"/>
                              </a:rPr>
                              <m:t>1</m:t>
                            </m:r>
                          </m:num>
                          <m:den>
                            <m:sSub>
                              <m:sSubPr>
                                <m:ctrlPr>
                                  <a:rPr lang="en-US" sz="2400" i="1">
                                    <a:latin typeface="Cambria Math"/>
                                  </a:rPr>
                                </m:ctrlPr>
                              </m:sSubPr>
                              <m:e>
                                <m:r>
                                  <a:rPr lang="en-US" sz="2400" i="1">
                                    <a:latin typeface="Cambria Math"/>
                                  </a:rPr>
                                  <m:t>𝐺𝑀𝑅</m:t>
                                </m:r>
                              </m:e>
                              <m:sub>
                                <m:r>
                                  <a:rPr lang="en-US" sz="2400" i="1">
                                    <a:latin typeface="Cambria Math"/>
                                  </a:rPr>
                                  <m:t>𝑖</m:t>
                                </m:r>
                              </m:sub>
                            </m:sSub>
                          </m:den>
                        </m:f>
                      </m:e>
                    </m:func>
                  </m:oMath>
                </a14:m>
                <a:r>
                  <a:rPr lang="en-US" sz="2400" dirty="0">
                    <a:latin typeface="Times New Roman" pitchFamily="18" charset="0"/>
                    <a:cs typeface="Times New Roman" pitchFamily="18" charset="0"/>
                  </a:rPr>
                  <a:t>  H/m </a:t>
                </a:r>
                <a:r>
                  <a:rPr lang="en-US" sz="2400" dirty="0" smtClean="0">
                    <a:latin typeface="Times New Roman" pitchFamily="18" charset="0"/>
                    <a:cs typeface="Times New Roman" pitchFamily="18" charset="0"/>
                  </a:rPr>
                  <a:t>		(3)</a:t>
                </a:r>
              </a:p>
              <a:p>
                <a:endParaRPr lang="en-US" sz="2400" dirty="0"/>
              </a:p>
              <a:p>
                <a:r>
                  <a:rPr lang="en-US" sz="2400" dirty="0" smtClean="0">
                    <a:latin typeface="Times New Roman" pitchFamily="18" charset="0"/>
                    <a:cs typeface="Times New Roman" pitchFamily="18" charset="0"/>
                  </a:rPr>
                  <a:t>Mutual Inductance</a:t>
                </a:r>
                <a:r>
                  <a:rPr lang="en-US" sz="2400" dirty="0">
                    <a:latin typeface="Times New Roman" pitchFamily="18" charset="0"/>
                    <a:cs typeface="Times New Roman" pitchFamily="18" charset="0"/>
                  </a:rPr>
                  <a:t>:</a:t>
                </a:r>
                <a:r>
                  <a:rPr lang="en-US" sz="2400" dirty="0" smtClean="0"/>
                  <a:t>	</a:t>
                </a:r>
                <a14:m>
                  <m:oMath xmlns:m="http://schemas.openxmlformats.org/officeDocument/2006/math">
                    <m:sSub>
                      <m:sSubPr>
                        <m:ctrlPr>
                          <a:rPr lang="en-US" sz="2400" i="1">
                            <a:latin typeface="Cambria Math"/>
                          </a:rPr>
                        </m:ctrlPr>
                      </m:sSubPr>
                      <m:e>
                        <m:r>
                          <a:rPr lang="en-US" sz="2400" i="1">
                            <a:latin typeface="Cambria Math"/>
                          </a:rPr>
                          <m:t>𝐿</m:t>
                        </m:r>
                      </m:e>
                      <m:sub>
                        <m:r>
                          <a:rPr lang="en-US" sz="2400" i="1">
                            <a:latin typeface="Cambria Math"/>
                          </a:rPr>
                          <m:t>𝑖𝑛</m:t>
                        </m:r>
                      </m:sub>
                    </m:sSub>
                    <m:r>
                      <a:rPr lang="en-US" sz="2400" i="1">
                        <a:latin typeface="Cambria Math"/>
                      </a:rPr>
                      <m:t>=</m:t>
                    </m:r>
                    <m:f>
                      <m:fPr>
                        <m:ctrlPr>
                          <a:rPr lang="en-US" sz="2400" i="1">
                            <a:latin typeface="Cambria Math"/>
                          </a:rPr>
                        </m:ctrlPr>
                      </m:fPr>
                      <m:num>
                        <m:sSub>
                          <m:sSubPr>
                            <m:ctrlPr>
                              <a:rPr lang="en-US" sz="2400" i="1">
                                <a:latin typeface="Cambria Math"/>
                              </a:rPr>
                            </m:ctrlPr>
                          </m:sSubPr>
                          <m:e>
                            <m:r>
                              <a:rPr lang="en-US" sz="2400" i="1">
                                <a:latin typeface="Cambria Math"/>
                              </a:rPr>
                              <m:t>𝜆</m:t>
                            </m:r>
                          </m:e>
                          <m:sub>
                            <m:r>
                              <a:rPr lang="en-US" sz="2400" i="1">
                                <a:latin typeface="Cambria Math"/>
                              </a:rPr>
                              <m:t>𝑖𝑛</m:t>
                            </m:r>
                          </m:sub>
                        </m:sSub>
                      </m:num>
                      <m:den>
                        <m:sSub>
                          <m:sSubPr>
                            <m:ctrlPr>
                              <a:rPr lang="en-US" sz="2400" i="1">
                                <a:latin typeface="Cambria Math"/>
                              </a:rPr>
                            </m:ctrlPr>
                          </m:sSubPr>
                          <m:e>
                            <m:r>
                              <a:rPr lang="en-US" sz="2400" i="1">
                                <a:latin typeface="Cambria Math"/>
                              </a:rPr>
                              <m:t>𝐼</m:t>
                            </m:r>
                          </m:e>
                          <m:sub>
                            <m:r>
                              <a:rPr lang="en-US" sz="2400" i="1">
                                <a:latin typeface="Cambria Math"/>
                              </a:rPr>
                              <m:t>𝑛</m:t>
                            </m:r>
                          </m:sub>
                        </m:sSub>
                      </m:den>
                    </m:f>
                    <m:r>
                      <a:rPr lang="en-US" sz="2400" i="1">
                        <a:latin typeface="Cambria Math"/>
                      </a:rPr>
                      <m:t>=2×</m:t>
                    </m:r>
                    <m:sSup>
                      <m:sSupPr>
                        <m:ctrlPr>
                          <a:rPr lang="en-US" sz="2400" i="1">
                            <a:latin typeface="Cambria Math"/>
                          </a:rPr>
                        </m:ctrlPr>
                      </m:sSupPr>
                      <m:e>
                        <m:r>
                          <a:rPr lang="en-US" sz="2400" i="1">
                            <a:latin typeface="Cambria Math"/>
                          </a:rPr>
                          <m:t>10</m:t>
                        </m:r>
                      </m:e>
                      <m:sup>
                        <m:r>
                          <a:rPr lang="en-US" sz="2400" i="1">
                            <a:latin typeface="Cambria Math"/>
                          </a:rPr>
                          <m:t>−7</m:t>
                        </m:r>
                      </m:sup>
                    </m:sSup>
                    <m:func>
                      <m:funcPr>
                        <m:ctrlPr>
                          <a:rPr lang="en-US" sz="2400" i="1">
                            <a:latin typeface="Cambria Math"/>
                          </a:rPr>
                        </m:ctrlPr>
                      </m:funcPr>
                      <m:fName>
                        <m:r>
                          <m:rPr>
                            <m:sty m:val="p"/>
                          </m:rPr>
                          <a:rPr lang="en-US" sz="2400">
                            <a:latin typeface="Cambria Math"/>
                          </a:rPr>
                          <m:t>ln</m:t>
                        </m:r>
                      </m:fName>
                      <m:e>
                        <m:f>
                          <m:fPr>
                            <m:ctrlPr>
                              <a:rPr lang="en-US" sz="2400" i="1">
                                <a:latin typeface="Cambria Math"/>
                              </a:rPr>
                            </m:ctrlPr>
                          </m:fPr>
                          <m:num>
                            <m:r>
                              <a:rPr lang="en-US" sz="2400" i="1">
                                <a:latin typeface="Cambria Math"/>
                              </a:rPr>
                              <m:t>1</m:t>
                            </m:r>
                          </m:num>
                          <m:den>
                            <m:sSub>
                              <m:sSubPr>
                                <m:ctrlPr>
                                  <a:rPr lang="en-US" sz="2400" i="1">
                                    <a:latin typeface="Cambria Math"/>
                                  </a:rPr>
                                </m:ctrlPr>
                              </m:sSubPr>
                              <m:e>
                                <m:r>
                                  <a:rPr lang="en-US" sz="2400" i="1">
                                    <a:latin typeface="Cambria Math"/>
                                  </a:rPr>
                                  <m:t>𝐷</m:t>
                                </m:r>
                              </m:e>
                              <m:sub>
                                <m:r>
                                  <a:rPr lang="en-US" sz="2400" i="1">
                                    <a:latin typeface="Cambria Math"/>
                                  </a:rPr>
                                  <m:t>𝑖𝑛</m:t>
                                </m:r>
                              </m:sub>
                            </m:sSub>
                          </m:den>
                        </m:f>
                      </m:e>
                    </m:func>
                  </m:oMath>
                </a14:m>
                <a:r>
                  <a:rPr lang="en-US" sz="2400" dirty="0">
                    <a:latin typeface="Times New Roman" pitchFamily="18" charset="0"/>
                    <a:cs typeface="Times New Roman" pitchFamily="18" charset="0"/>
                  </a:rPr>
                  <a:t>   H/m </a:t>
                </a:r>
                <a:r>
                  <a:rPr lang="en-US" sz="2400" dirty="0" smtClean="0">
                    <a:latin typeface="Times New Roman" pitchFamily="18" charset="0"/>
                    <a:cs typeface="Times New Roman" pitchFamily="18" charset="0"/>
                  </a:rPr>
                  <a:t>		(4)</a:t>
                </a:r>
                <a:endParaRPr lang="en-US" sz="2400" dirty="0">
                  <a:latin typeface="Times New Roman" pitchFamily="18" charset="0"/>
                  <a:cs typeface="Times New Roman" pitchFamily="18"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0" y="3919330"/>
                <a:ext cx="9144000" cy="1643270"/>
              </a:xfrm>
              <a:prstGeom prst="rect">
                <a:avLst/>
              </a:prstGeom>
              <a:blipFill rotWithShape="1">
                <a:blip r:embed="rId4"/>
                <a:stretch>
                  <a:fillRect l="-1000"/>
                </a:stretch>
              </a:blipFill>
            </p:spPr>
            <p:txBody>
              <a:bodyPr/>
              <a:lstStyle/>
              <a:p>
                <a:r>
                  <a:rPr lang="en-US">
                    <a:noFill/>
                  </a:rPr>
                  <a:t> </a:t>
                </a:r>
              </a:p>
            </p:txBody>
          </p:sp>
        </mc:Fallback>
      </mc:AlternateContent>
    </p:spTree>
    <p:extLst>
      <p:ext uri="{BB962C8B-B14F-4D97-AF65-F5344CB8AC3E}">
        <p14:creationId xmlns:p14="http://schemas.microsoft.com/office/powerpoint/2010/main" val="1387538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8600" y="1354496"/>
            <a:ext cx="8305800" cy="1200329"/>
          </a:xfrm>
          <a:prstGeom prst="rect">
            <a:avLst/>
          </a:prstGeom>
          <a:noFill/>
        </p:spPr>
        <p:txBody>
          <a:bodyPr wrap="square" rtlCol="0">
            <a:spAutoFit/>
          </a:bodyPr>
          <a:lstStyle/>
          <a:p>
            <a:pPr lvl="1"/>
            <a:r>
              <a:rPr lang="en-US" dirty="0"/>
              <a:t>	</a:t>
            </a:r>
            <a:endParaRPr lang="en-US" dirty="0" smtClean="0"/>
          </a:p>
          <a:p>
            <a:r>
              <a:rPr lang="en-US" dirty="0" smtClean="0"/>
              <a:t>	</a:t>
            </a:r>
          </a:p>
          <a:p>
            <a:endParaRPr lang="en-US" dirty="0"/>
          </a:p>
          <a:p>
            <a:endParaRPr lang="en-US" dirty="0"/>
          </a:p>
        </p:txBody>
      </p:sp>
      <p:sp>
        <p:nvSpPr>
          <p:cNvPr id="3" name="TextBox 2"/>
          <p:cNvSpPr txBox="1"/>
          <p:nvPr/>
        </p:nvSpPr>
        <p:spPr>
          <a:xfrm>
            <a:off x="0" y="0"/>
            <a:ext cx="9144000" cy="1138773"/>
          </a:xfrm>
          <a:prstGeom prst="rect">
            <a:avLst/>
          </a:prstGeom>
          <a:noFill/>
        </p:spPr>
        <p:txBody>
          <a:bodyPr wrap="square" rtlCol="0">
            <a:spAutoFit/>
          </a:bodyPr>
          <a:lstStyle/>
          <a:p>
            <a:pPr marL="0" lvl="1" algn="ctr"/>
            <a:r>
              <a:rPr lang="en-US" sz="3200" dirty="0" smtClean="0">
                <a:latin typeface="Times New Roman" pitchFamily="18" charset="0"/>
                <a:cs typeface="Times New Roman" pitchFamily="18" charset="0"/>
              </a:rPr>
              <a:t>Series impedance of Underground Lines</a:t>
            </a:r>
          </a:p>
          <a:p>
            <a:pPr algn="ctr"/>
            <a:r>
              <a:rPr lang="en-US" sz="3600" dirty="0" smtClean="0"/>
              <a:t> </a:t>
            </a:r>
            <a:endParaRPr lang="en-US" sz="3600" dirty="0"/>
          </a:p>
        </p:txBody>
      </p:sp>
      <mc:AlternateContent xmlns:mc="http://schemas.openxmlformats.org/markup-compatibility/2006" xmlns:a14="http://schemas.microsoft.com/office/drawing/2010/main">
        <mc:Choice Requires="a14">
          <p:sp>
            <p:nvSpPr>
              <p:cNvPr id="4" name="TextBox 3"/>
              <p:cNvSpPr txBox="1"/>
              <p:nvPr/>
            </p:nvSpPr>
            <p:spPr>
              <a:xfrm>
                <a:off x="0" y="762000"/>
                <a:ext cx="8991600" cy="6671057"/>
              </a:xfrm>
              <a:prstGeom prst="rect">
                <a:avLst/>
              </a:prstGeom>
              <a:noFill/>
            </p:spPr>
            <p:txBody>
              <a:bodyPr wrap="square" rtlCol="0">
                <a:spAutoFit/>
              </a:bodyPr>
              <a:lstStyle/>
              <a:p>
                <a:pPr marL="0" lvl="3"/>
                <a:r>
                  <a:rPr lang="en-US" sz="2800" dirty="0" smtClean="0"/>
                  <a:t>     </a:t>
                </a:r>
                <a:r>
                  <a:rPr lang="en-US" sz="2800" dirty="0" smtClean="0">
                    <a:latin typeface="Times New Roman" pitchFamily="18" charset="0"/>
                    <a:cs typeface="Times New Roman" pitchFamily="18" charset="0"/>
                  </a:rPr>
                  <a:t>Concentric Neutral Cable</a:t>
                </a:r>
              </a:p>
              <a:p>
                <a:pPr marL="457200" lvl="4"/>
                <a:endParaRPr lang="en-US" dirty="0" smtClean="0"/>
              </a:p>
              <a:p>
                <a:pPr marL="342900" lvl="3" indent="-342900">
                  <a:buFont typeface="Wingdings" pitchFamily="2" charset="2"/>
                  <a:buChar char="Ø"/>
                </a:pPr>
                <a:r>
                  <a:rPr lang="en-US" sz="2400" dirty="0" smtClean="0">
                    <a:latin typeface="Times New Roman" pitchFamily="18" charset="0"/>
                    <a:cs typeface="Times New Roman" pitchFamily="18" charset="0"/>
                  </a:rPr>
                  <a:t>The GMR of the phase conductor and a neutral strand are obtained from the standard table of the conductor data (Appendix A).  </a:t>
                </a:r>
              </a:p>
              <a:p>
                <a:pPr marL="342900" lvl="3" indent="-342900">
                  <a:buFont typeface="Wingdings" pitchFamily="2" charset="2"/>
                  <a:buChar char="Ø"/>
                </a:pPr>
                <a:endParaRPr lang="en-US" sz="2400" dirty="0">
                  <a:latin typeface="Times New Roman" pitchFamily="18" charset="0"/>
                  <a:cs typeface="Times New Roman" pitchFamily="18" charset="0"/>
                </a:endParaRPr>
              </a:p>
              <a:p>
                <a:pPr marL="342900" lvl="3" indent="-342900">
                  <a:buFont typeface="Wingdings" pitchFamily="2" charset="2"/>
                  <a:buChar char="Ø"/>
                </a:pPr>
                <a:r>
                  <a:rPr lang="en-US" sz="2400" dirty="0" smtClean="0">
                    <a:latin typeface="Times New Roman" pitchFamily="18" charset="0"/>
                    <a:cs typeface="Times New Roman" pitchFamily="18" charset="0"/>
                  </a:rPr>
                  <a:t>The equivalent GMR of the concentric neutral is computed using the equation</a:t>
                </a:r>
              </a:p>
              <a:p>
                <a:pPr marL="457200" lvl="4"/>
                <a:endParaRPr lang="en-US" dirty="0" smtClean="0"/>
              </a:p>
              <a:p>
                <a:pPr marL="457200" lvl="4" algn="just"/>
                <a:r>
                  <a:rPr lang="en-US" sz="2400" dirty="0" smtClean="0"/>
                  <a:t>		</a:t>
                </a:r>
                <a14:m>
                  <m:oMath xmlns:m="http://schemas.openxmlformats.org/officeDocument/2006/math">
                    <m:sSub>
                      <m:sSubPr>
                        <m:ctrlPr>
                          <a:rPr lang="en-US" sz="2400" i="1">
                            <a:latin typeface="Cambria Math"/>
                          </a:rPr>
                        </m:ctrlPr>
                      </m:sSubPr>
                      <m:e>
                        <m:r>
                          <a:rPr lang="en-US" sz="2400" i="1">
                            <a:latin typeface="Cambria Math"/>
                          </a:rPr>
                          <m:t>𝐺𝑀𝑅</m:t>
                        </m:r>
                      </m:e>
                      <m:sub>
                        <m:r>
                          <a:rPr lang="en-US" sz="2400" i="1">
                            <a:latin typeface="Cambria Math"/>
                          </a:rPr>
                          <m:t>𝑐𝑛</m:t>
                        </m:r>
                      </m:sub>
                    </m:sSub>
                    <m:r>
                      <a:rPr lang="en-US" sz="2400" i="1">
                        <a:latin typeface="Cambria Math"/>
                      </a:rPr>
                      <m:t>=</m:t>
                    </m:r>
                    <m:rad>
                      <m:radPr>
                        <m:ctrlPr>
                          <a:rPr lang="en-US" sz="2400" i="1">
                            <a:latin typeface="Cambria Math"/>
                          </a:rPr>
                        </m:ctrlPr>
                      </m:radPr>
                      <m:deg>
                        <m:r>
                          <a:rPr lang="en-US" sz="2400" i="1">
                            <a:latin typeface="Cambria Math"/>
                          </a:rPr>
                          <m:t>𝑘</m:t>
                        </m:r>
                      </m:deg>
                      <m:e>
                        <m:sSub>
                          <m:sSubPr>
                            <m:ctrlPr>
                              <a:rPr lang="en-US" sz="2400" i="1">
                                <a:latin typeface="Cambria Math"/>
                              </a:rPr>
                            </m:ctrlPr>
                          </m:sSubPr>
                          <m:e>
                            <m:r>
                              <a:rPr lang="en-US" sz="2400" i="1">
                                <a:latin typeface="Cambria Math"/>
                              </a:rPr>
                              <m:t>𝐺𝑀𝑅</m:t>
                            </m:r>
                          </m:e>
                          <m:sub>
                            <m:r>
                              <a:rPr lang="en-US" sz="2400" i="1">
                                <a:latin typeface="Cambria Math"/>
                              </a:rPr>
                              <m:t>𝑠</m:t>
                            </m:r>
                          </m:sub>
                        </m:sSub>
                        <m:r>
                          <a:rPr lang="en-US" sz="2400" i="1">
                            <a:latin typeface="Cambria Math"/>
                          </a:rPr>
                          <m:t>∙</m:t>
                        </m:r>
                        <m:r>
                          <a:rPr lang="en-US" sz="2400" i="1">
                            <a:latin typeface="Cambria Math"/>
                          </a:rPr>
                          <m:t>𝑘</m:t>
                        </m:r>
                        <m:r>
                          <a:rPr lang="en-US" sz="2400" i="1">
                            <a:latin typeface="Cambria Math"/>
                          </a:rPr>
                          <m:t>∙</m:t>
                        </m:r>
                        <m:sSup>
                          <m:sSupPr>
                            <m:ctrlPr>
                              <a:rPr lang="en-US" sz="2400" i="1">
                                <a:latin typeface="Cambria Math"/>
                              </a:rPr>
                            </m:ctrlPr>
                          </m:sSupPr>
                          <m:e>
                            <m:r>
                              <a:rPr lang="en-US" sz="2400" i="1">
                                <a:latin typeface="Cambria Math"/>
                              </a:rPr>
                              <m:t>𝑅</m:t>
                            </m:r>
                          </m:e>
                          <m:sup>
                            <m:r>
                              <a:rPr lang="en-US" sz="2400" i="1">
                                <a:latin typeface="Cambria Math"/>
                              </a:rPr>
                              <m:t>𝑘</m:t>
                            </m:r>
                            <m:r>
                              <a:rPr lang="en-US" sz="2400" i="1">
                                <a:latin typeface="Cambria Math"/>
                              </a:rPr>
                              <m:t>−1</m:t>
                            </m:r>
                          </m:sup>
                        </m:sSup>
                      </m:e>
                    </m:rad>
                  </m:oMath>
                </a14:m>
                <a:r>
                  <a:rPr lang="en-US" sz="2400" dirty="0"/>
                  <a:t>  </a:t>
                </a:r>
                <a:r>
                  <a:rPr lang="en-US" sz="2400" dirty="0" smtClean="0">
                    <a:latin typeface="Times New Roman" pitchFamily="18" charset="0"/>
                    <a:cs typeface="Times New Roman" pitchFamily="18" charset="0"/>
                  </a:rPr>
                  <a:t>ft			(71)</a:t>
                </a:r>
                <a:endParaRPr lang="en-US" sz="2400" dirty="0">
                  <a:latin typeface="Times New Roman" pitchFamily="18" charset="0"/>
                  <a:cs typeface="Times New Roman" pitchFamily="18" charset="0"/>
                </a:endParaRPr>
              </a:p>
              <a:p>
                <a:pPr marL="457200" lvl="4"/>
                <a:endParaRPr lang="en-US" dirty="0" smtClean="0"/>
              </a:p>
              <a:p>
                <a:pPr marL="457200" lvl="4"/>
                <a:endParaRPr lang="en-US" dirty="0" smtClean="0"/>
              </a:p>
              <a:p>
                <a:pPr marL="0" lvl="3"/>
                <a:r>
                  <a:rPr lang="en-US" sz="2400" dirty="0" smtClean="0">
                    <a:latin typeface="Times New Roman" pitchFamily="18" charset="0"/>
                    <a:cs typeface="Times New Roman" pitchFamily="18" charset="0"/>
                  </a:rPr>
                  <a:t>	where </a:t>
                </a:r>
                <a14:m>
                  <m:oMath xmlns:m="http://schemas.openxmlformats.org/officeDocument/2006/math">
                    <m:r>
                      <a:rPr lang="en-US" sz="2400" i="1" dirty="0" smtClean="0">
                        <a:latin typeface="Cambria Math"/>
                      </a:rPr>
                      <m:t>𝑅</m:t>
                    </m:r>
                    <m:r>
                      <a:rPr lang="en-US" sz="2400" i="1" dirty="0" smtClean="0">
                        <a:latin typeface="Cambria Math"/>
                      </a:rPr>
                      <m:t> </m:t>
                    </m:r>
                  </m:oMath>
                </a14:m>
                <a:r>
                  <a:rPr lang="en-US" sz="2400" dirty="0" smtClean="0">
                    <a:latin typeface="Times New Roman" pitchFamily="18" charset="0"/>
                    <a:cs typeface="Times New Roman" pitchFamily="18" charset="0"/>
                  </a:rPr>
                  <a:t>is the radius of a circle passing through the center of 	the concentric neutral strands given by:</a:t>
                </a:r>
              </a:p>
              <a:p>
                <a:pPr marL="342900" lvl="3" indent="-342900">
                  <a:buFont typeface="Wingdings" pitchFamily="2" charset="2"/>
                  <a:buChar char="Ø"/>
                </a:pPr>
                <a:endParaRPr lang="en-US" sz="2400" dirty="0" smtClean="0">
                  <a:latin typeface="Times New Roman" pitchFamily="18" charset="0"/>
                  <a:cs typeface="Times New Roman" pitchFamily="18" charset="0"/>
                </a:endParaRPr>
              </a:p>
              <a:p>
                <a:pPr marL="457200" lvl="4" algn="just"/>
                <a:r>
                  <a:rPr lang="en-US" sz="2400" dirty="0" smtClean="0"/>
                  <a:t>		</a:t>
                </a:r>
                <a14:m>
                  <m:oMath xmlns:m="http://schemas.openxmlformats.org/officeDocument/2006/math">
                    <m:r>
                      <a:rPr lang="en-US" sz="2400" i="1">
                        <a:latin typeface="Cambria Math"/>
                      </a:rPr>
                      <m:t>𝑅</m:t>
                    </m:r>
                    <m:r>
                      <a:rPr lang="en-US" sz="2400" i="1">
                        <a:latin typeface="Cambria Math"/>
                      </a:rPr>
                      <m:t>=</m:t>
                    </m:r>
                    <m:f>
                      <m:fPr>
                        <m:ctrlPr>
                          <a:rPr lang="en-US" sz="2400" i="1">
                            <a:latin typeface="Cambria Math"/>
                          </a:rPr>
                        </m:ctrlPr>
                      </m:fPr>
                      <m:num>
                        <m:sSub>
                          <m:sSubPr>
                            <m:ctrlPr>
                              <a:rPr lang="en-US" sz="2400" i="1">
                                <a:latin typeface="Cambria Math"/>
                              </a:rPr>
                            </m:ctrlPr>
                          </m:sSubPr>
                          <m:e>
                            <m:r>
                              <a:rPr lang="en-US" sz="2400" i="1">
                                <a:latin typeface="Cambria Math"/>
                              </a:rPr>
                              <m:t>𝑑</m:t>
                            </m:r>
                          </m:e>
                          <m:sub>
                            <m:r>
                              <a:rPr lang="en-US" sz="2400" i="1">
                                <a:latin typeface="Cambria Math"/>
                              </a:rPr>
                              <m:t>𝑜𝑑</m:t>
                            </m:r>
                          </m:sub>
                        </m:sSub>
                        <m:r>
                          <a:rPr lang="en-US" sz="2400" i="1">
                            <a:latin typeface="Cambria Math"/>
                          </a:rPr>
                          <m:t>−</m:t>
                        </m:r>
                        <m:sSub>
                          <m:sSubPr>
                            <m:ctrlPr>
                              <a:rPr lang="en-US" sz="2400" i="1">
                                <a:latin typeface="Cambria Math"/>
                              </a:rPr>
                            </m:ctrlPr>
                          </m:sSubPr>
                          <m:e>
                            <m:r>
                              <a:rPr lang="en-US" sz="2400" i="1">
                                <a:latin typeface="Cambria Math"/>
                              </a:rPr>
                              <m:t>𝑑</m:t>
                            </m:r>
                          </m:e>
                          <m:sub>
                            <m:r>
                              <a:rPr lang="en-US" sz="2400" i="1">
                                <a:latin typeface="Cambria Math"/>
                              </a:rPr>
                              <m:t>𝑠</m:t>
                            </m:r>
                          </m:sub>
                        </m:sSub>
                      </m:num>
                      <m:den>
                        <m:r>
                          <a:rPr lang="en-US" sz="2400" i="1">
                            <a:latin typeface="Cambria Math"/>
                          </a:rPr>
                          <m:t>24</m:t>
                        </m:r>
                      </m:den>
                    </m:f>
                  </m:oMath>
                </a14:m>
                <a:r>
                  <a:rPr lang="en-US" sz="2400" dirty="0"/>
                  <a:t>  </a:t>
                </a:r>
                <a:r>
                  <a:rPr lang="en-US" sz="2400" dirty="0" smtClean="0">
                    <a:latin typeface="Times New Roman" pitchFamily="18" charset="0"/>
                    <a:cs typeface="Times New Roman" pitchFamily="18" charset="0"/>
                  </a:rPr>
                  <a:t>ft						(72)</a:t>
                </a:r>
                <a:endParaRPr lang="en-US" sz="2400" dirty="0">
                  <a:latin typeface="Times New Roman" pitchFamily="18" charset="0"/>
                  <a:cs typeface="Times New Roman" pitchFamily="18" charset="0"/>
                </a:endParaRPr>
              </a:p>
              <a:p>
                <a:pPr marL="457200" lvl="4"/>
                <a:endParaRPr lang="en-US" dirty="0" smtClean="0"/>
              </a:p>
              <a:p>
                <a:pPr marL="457200" lvl="4"/>
                <a:endParaRPr lang="en-US" dirty="0" smtClean="0"/>
              </a:p>
              <a:p>
                <a:pPr marL="457200" lvl="4"/>
                <a:endParaRPr lang="en-US" dirty="0" smtClean="0"/>
              </a:p>
              <a:p>
                <a:pPr marL="457200" lvl="4"/>
                <a:endParaRPr lang="en-US" dirty="0"/>
              </a:p>
            </p:txBody>
          </p:sp>
        </mc:Choice>
        <mc:Fallback xmlns="">
          <p:sp>
            <p:nvSpPr>
              <p:cNvPr id="4" name="TextBox 3"/>
              <p:cNvSpPr txBox="1">
                <a:spLocks noRot="1" noChangeAspect="1" noMove="1" noResize="1" noEditPoints="1" noAdjustHandles="1" noChangeArrowheads="1" noChangeShapeType="1" noTextEdit="1"/>
              </p:cNvSpPr>
              <p:nvPr/>
            </p:nvSpPr>
            <p:spPr>
              <a:xfrm>
                <a:off x="0" y="762000"/>
                <a:ext cx="8991600" cy="6671057"/>
              </a:xfrm>
              <a:prstGeom prst="rect">
                <a:avLst/>
              </a:prstGeom>
              <a:blipFill rotWithShape="1">
                <a:blip r:embed="rId3"/>
                <a:stretch>
                  <a:fillRect l="-881" t="-1005" r="-746"/>
                </a:stretch>
              </a:blipFill>
            </p:spPr>
            <p:txBody>
              <a:bodyPr/>
              <a:lstStyle/>
              <a:p>
                <a:r>
                  <a:rPr lang="en-US">
                    <a:noFill/>
                  </a:rPr>
                  <a:t> </a:t>
                </a:r>
              </a:p>
            </p:txBody>
          </p:sp>
        </mc:Fallback>
      </mc:AlternateContent>
    </p:spTree>
    <p:extLst>
      <p:ext uri="{BB962C8B-B14F-4D97-AF65-F5344CB8AC3E}">
        <p14:creationId xmlns:p14="http://schemas.microsoft.com/office/powerpoint/2010/main" val="2642435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9" end="9"/>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p:cNvSpPr txBox="1"/>
              <p:nvPr/>
            </p:nvSpPr>
            <p:spPr>
              <a:xfrm>
                <a:off x="16932" y="990600"/>
                <a:ext cx="9127067" cy="2423164"/>
              </a:xfrm>
              <a:prstGeom prst="rect">
                <a:avLst/>
              </a:prstGeom>
              <a:noFill/>
            </p:spPr>
            <p:txBody>
              <a:bodyPr wrap="square" rtlCol="0">
                <a:spAutoFit/>
              </a:bodyPr>
              <a:lstStyle/>
              <a:p>
                <a:pPr lvl="1"/>
                <a:r>
                  <a:rPr lang="en-US" dirty="0"/>
                  <a:t>	</a:t>
                </a:r>
                <a:endParaRPr lang="en-US" dirty="0" smtClean="0"/>
              </a:p>
              <a:p>
                <a:r>
                  <a:rPr lang="en-US" dirty="0" smtClean="0"/>
                  <a:t>	</a:t>
                </a:r>
              </a:p>
              <a:p>
                <a:pPr marL="342900" lvl="3" indent="-342900">
                  <a:buFont typeface="Wingdings" pitchFamily="2" charset="2"/>
                  <a:buChar char="Ø"/>
                </a:pPr>
                <a:r>
                  <a:rPr lang="en-US" sz="2400" dirty="0">
                    <a:latin typeface="Times New Roman" pitchFamily="18" charset="0"/>
                    <a:cs typeface="Times New Roman" pitchFamily="18" charset="0"/>
                  </a:rPr>
                  <a:t>The equivalent resistance of the concentric neutral is:</a:t>
                </a:r>
              </a:p>
              <a:p>
                <a:pPr marL="457200" lvl="4"/>
                <a:r>
                  <a:rPr lang="en-US" dirty="0"/>
                  <a:t>		</a:t>
                </a:r>
              </a:p>
              <a:p>
                <a:pPr marL="0" lvl="3" algn="just"/>
                <a:r>
                  <a:rPr lang="en-US" sz="2400" dirty="0" smtClean="0"/>
                  <a:t>			</a:t>
                </a:r>
                <a14:m>
                  <m:oMath xmlns:m="http://schemas.openxmlformats.org/officeDocument/2006/math">
                    <m:sSub>
                      <m:sSubPr>
                        <m:ctrlPr>
                          <a:rPr lang="en-US" sz="2400" i="1">
                            <a:latin typeface="Cambria Math"/>
                          </a:rPr>
                        </m:ctrlPr>
                      </m:sSubPr>
                      <m:e>
                        <m:r>
                          <a:rPr lang="en-US" sz="2400" i="1">
                            <a:latin typeface="Cambria Math"/>
                          </a:rPr>
                          <m:t>𝑟</m:t>
                        </m:r>
                      </m:e>
                      <m:sub>
                        <m:r>
                          <a:rPr lang="en-US" sz="2400" i="1">
                            <a:latin typeface="Cambria Math"/>
                          </a:rPr>
                          <m:t>𝑐𝑛</m:t>
                        </m:r>
                      </m:sub>
                    </m:sSub>
                    <m:r>
                      <a:rPr lang="en-US" sz="2400" i="1">
                        <a:latin typeface="Cambria Math"/>
                      </a:rPr>
                      <m:t>=</m:t>
                    </m:r>
                    <m:f>
                      <m:fPr>
                        <m:ctrlPr>
                          <a:rPr lang="en-US" sz="2400" i="1">
                            <a:latin typeface="Cambria Math"/>
                          </a:rPr>
                        </m:ctrlPr>
                      </m:fPr>
                      <m:num>
                        <m:sSub>
                          <m:sSubPr>
                            <m:ctrlPr>
                              <a:rPr lang="en-US" sz="2400" i="1">
                                <a:latin typeface="Cambria Math"/>
                              </a:rPr>
                            </m:ctrlPr>
                          </m:sSubPr>
                          <m:e>
                            <m:r>
                              <a:rPr lang="en-US" sz="2400" i="1">
                                <a:latin typeface="Cambria Math"/>
                              </a:rPr>
                              <m:t>𝑟</m:t>
                            </m:r>
                          </m:e>
                          <m:sub>
                            <m:r>
                              <a:rPr lang="en-US" sz="2400" i="1">
                                <a:latin typeface="Cambria Math"/>
                              </a:rPr>
                              <m:t>𝑠</m:t>
                            </m:r>
                          </m:sub>
                        </m:sSub>
                      </m:num>
                      <m:den>
                        <m:r>
                          <a:rPr lang="en-US" sz="2400" i="1">
                            <a:latin typeface="Cambria Math"/>
                          </a:rPr>
                          <m:t>𝑘</m:t>
                        </m:r>
                      </m:den>
                    </m:f>
                  </m:oMath>
                </a14:m>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Ω/mile			(73)</a:t>
                </a:r>
                <a:endParaRPr lang="en-US" sz="2400" dirty="0">
                  <a:latin typeface="Times New Roman" pitchFamily="18" charset="0"/>
                  <a:cs typeface="Times New Roman" pitchFamily="18" charset="0"/>
                </a:endParaRPr>
              </a:p>
              <a:p>
                <a:endParaRPr lang="en-US" dirty="0"/>
              </a:p>
              <a:p>
                <a:endParaRPr lang="en-US" dirty="0"/>
              </a:p>
            </p:txBody>
          </p:sp>
        </mc:Choice>
        <mc:Fallback xmlns="">
          <p:sp>
            <p:nvSpPr>
              <p:cNvPr id="2" name="TextBox 1"/>
              <p:cNvSpPr txBox="1">
                <a:spLocks noRot="1" noChangeAspect="1" noMove="1" noResize="1" noEditPoints="1" noAdjustHandles="1" noChangeArrowheads="1" noChangeShapeType="1" noTextEdit="1"/>
              </p:cNvSpPr>
              <p:nvPr/>
            </p:nvSpPr>
            <p:spPr>
              <a:xfrm>
                <a:off x="16932" y="990600"/>
                <a:ext cx="9127067" cy="2423164"/>
              </a:xfrm>
              <a:prstGeom prst="rect">
                <a:avLst/>
              </a:prstGeom>
              <a:blipFill rotWithShape="1">
                <a:blip r:embed="rId3"/>
                <a:stretch>
                  <a:fillRect l="-935"/>
                </a:stretch>
              </a:blipFill>
            </p:spPr>
            <p:txBody>
              <a:bodyPr/>
              <a:lstStyle/>
              <a:p>
                <a:r>
                  <a:rPr lang="en-US">
                    <a:noFill/>
                  </a:rPr>
                  <a:t> </a:t>
                </a:r>
              </a:p>
            </p:txBody>
          </p:sp>
        </mc:Fallback>
      </mc:AlternateContent>
      <p:sp>
        <p:nvSpPr>
          <p:cNvPr id="3" name="TextBox 2"/>
          <p:cNvSpPr txBox="1"/>
          <p:nvPr/>
        </p:nvSpPr>
        <p:spPr>
          <a:xfrm>
            <a:off x="0" y="0"/>
            <a:ext cx="9144000" cy="1138773"/>
          </a:xfrm>
          <a:prstGeom prst="rect">
            <a:avLst/>
          </a:prstGeom>
          <a:noFill/>
        </p:spPr>
        <p:txBody>
          <a:bodyPr wrap="square" rtlCol="0">
            <a:spAutoFit/>
          </a:bodyPr>
          <a:lstStyle/>
          <a:p>
            <a:pPr marL="0" lvl="1" algn="ctr"/>
            <a:r>
              <a:rPr lang="en-US" sz="3200" dirty="0" smtClean="0">
                <a:latin typeface="Times New Roman" pitchFamily="18" charset="0"/>
                <a:cs typeface="Times New Roman" pitchFamily="18" charset="0"/>
              </a:rPr>
              <a:t>Series impedance of Underground Lines</a:t>
            </a:r>
          </a:p>
          <a:p>
            <a:pPr algn="ctr"/>
            <a:r>
              <a:rPr lang="en-US" sz="3600" dirty="0" smtClean="0"/>
              <a:t> </a:t>
            </a:r>
            <a:endParaRPr lang="en-US" sz="3600" dirty="0"/>
          </a:p>
        </p:txBody>
      </p:sp>
      <p:sp>
        <p:nvSpPr>
          <p:cNvPr id="4" name="TextBox 3"/>
          <p:cNvSpPr txBox="1"/>
          <p:nvPr/>
        </p:nvSpPr>
        <p:spPr>
          <a:xfrm>
            <a:off x="0" y="762000"/>
            <a:ext cx="8305800" cy="954107"/>
          </a:xfrm>
          <a:prstGeom prst="rect">
            <a:avLst/>
          </a:prstGeom>
          <a:noFill/>
        </p:spPr>
        <p:txBody>
          <a:bodyPr wrap="square" rtlCol="0">
            <a:spAutoFit/>
          </a:bodyPr>
          <a:lstStyle/>
          <a:p>
            <a:pPr marL="0" lvl="3"/>
            <a:r>
              <a:rPr lang="en-US" sz="2800" dirty="0" smtClean="0"/>
              <a:t>	</a:t>
            </a:r>
            <a:r>
              <a:rPr lang="en-US" sz="2800" dirty="0" smtClean="0">
                <a:latin typeface="Times New Roman" pitchFamily="18" charset="0"/>
                <a:cs typeface="Times New Roman" pitchFamily="18" charset="0"/>
              </a:rPr>
              <a:t>Concentric Neutral Distances </a:t>
            </a:r>
          </a:p>
          <a:p>
            <a:pPr marL="0" lvl="3"/>
            <a:r>
              <a:rPr lang="en-US" sz="2800" dirty="0" smtClean="0">
                <a:solidFill>
                  <a:srgbClr val="FF0000"/>
                </a:solidFill>
              </a:rPr>
              <a:t>	</a:t>
            </a:r>
            <a:endParaRPr lang="en-US" dirty="0">
              <a:solidFill>
                <a:srgbClr val="FF0000"/>
              </a:solidFill>
            </a:endParaRPr>
          </a:p>
        </p:txBody>
      </p:sp>
      <mc:AlternateContent xmlns:mc="http://schemas.openxmlformats.org/markup-compatibility/2006" xmlns:a14="http://schemas.microsoft.com/office/drawing/2010/main">
        <mc:Choice Requires="a14">
          <p:sp>
            <p:nvSpPr>
              <p:cNvPr id="5" name="Rectangle 4"/>
              <p:cNvSpPr/>
              <p:nvPr/>
            </p:nvSpPr>
            <p:spPr>
              <a:xfrm>
                <a:off x="0" y="3256503"/>
                <a:ext cx="9144000" cy="3220497"/>
              </a:xfrm>
              <a:prstGeom prst="rect">
                <a:avLst/>
              </a:prstGeom>
            </p:spPr>
            <p:txBody>
              <a:bodyPr wrap="square">
                <a:spAutoFit/>
              </a:bodyPr>
              <a:lstStyle/>
              <a:p>
                <a:r>
                  <a:rPr lang="en-US" sz="2400" i="1" dirty="0" smtClean="0">
                    <a:latin typeface="Times New Roman" pitchFamily="18" charset="0"/>
                    <a:cs typeface="Times New Roman" pitchFamily="18" charset="0"/>
                  </a:rPr>
                  <a:t>CN to its own phase conductor: </a:t>
                </a:r>
                <a:r>
                  <a:rPr lang="en-US" sz="2400" dirty="0" smtClean="0"/>
                  <a:t>	</a:t>
                </a:r>
              </a:p>
              <a:p>
                <a:r>
                  <a:rPr lang="en-US" sz="2400" dirty="0" smtClean="0"/>
                  <a:t>			</a:t>
                </a:r>
                <a14:m>
                  <m:oMath xmlns:m="http://schemas.openxmlformats.org/officeDocument/2006/math">
                    <m:sSub>
                      <m:sSubPr>
                        <m:ctrlPr>
                          <a:rPr lang="en-US" sz="2400" i="1">
                            <a:latin typeface="Cambria Math"/>
                          </a:rPr>
                        </m:ctrlPr>
                      </m:sSubPr>
                      <m:e>
                        <m:r>
                          <a:rPr lang="en-US" sz="2400" i="1">
                            <a:latin typeface="Cambria Math"/>
                          </a:rPr>
                          <m:t>𝐷</m:t>
                        </m:r>
                      </m:e>
                      <m:sub>
                        <m:r>
                          <a:rPr lang="en-US" sz="2400" i="1">
                            <a:latin typeface="Cambria Math"/>
                          </a:rPr>
                          <m:t>𝑖𝑗</m:t>
                        </m:r>
                      </m:sub>
                    </m:sSub>
                    <m:r>
                      <a:rPr lang="en-US" sz="2400" i="1">
                        <a:latin typeface="Cambria Math"/>
                      </a:rPr>
                      <m:t>=</m:t>
                    </m:r>
                    <m:r>
                      <a:rPr lang="en-US" sz="2400" i="1">
                        <a:latin typeface="Cambria Math"/>
                      </a:rPr>
                      <m:t>𝑅</m:t>
                    </m:r>
                  </m:oMath>
                </a14:m>
                <a:endParaRPr lang="en-US" sz="2400" dirty="0" smtClean="0"/>
              </a:p>
              <a:p>
                <a:endParaRPr lang="en-US" sz="2400" dirty="0"/>
              </a:p>
              <a:p>
                <a:r>
                  <a:rPr lang="en-US" sz="2400" i="1" dirty="0">
                    <a:latin typeface="Times New Roman" pitchFamily="18" charset="0"/>
                    <a:cs typeface="Times New Roman" pitchFamily="18" charset="0"/>
                  </a:rPr>
                  <a:t>CN to adjacent CN</a:t>
                </a:r>
                <a:r>
                  <a:rPr lang="en-US" sz="2400" i="1" dirty="0" smtClean="0">
                    <a:latin typeface="Times New Roman" pitchFamily="18" charset="0"/>
                    <a:cs typeface="Times New Roman" pitchFamily="18" charset="0"/>
                  </a:rPr>
                  <a:t>:</a:t>
                </a:r>
                <a:r>
                  <a:rPr lang="en-US" sz="2400" dirty="0" smtClean="0"/>
                  <a:t>	 </a:t>
                </a:r>
              </a:p>
              <a:p>
                <a:pPr algn="just"/>
                <a:r>
                  <a:rPr lang="en-US" sz="2400" dirty="0" smtClean="0"/>
                  <a:t>			</a:t>
                </a:r>
                <a14:m>
                  <m:oMath xmlns:m="http://schemas.openxmlformats.org/officeDocument/2006/math">
                    <m:sSub>
                      <m:sSubPr>
                        <m:ctrlPr>
                          <a:rPr lang="en-US" sz="2400" i="1" smtClean="0">
                            <a:latin typeface="Cambria Math"/>
                          </a:rPr>
                        </m:ctrlPr>
                      </m:sSubPr>
                      <m:e>
                        <m:r>
                          <a:rPr lang="en-US" sz="2400" i="1" smtClean="0">
                            <a:latin typeface="Cambria Math"/>
                          </a:rPr>
                          <m:t> </m:t>
                        </m:r>
                        <m:r>
                          <a:rPr lang="en-US" sz="2400" i="1">
                            <a:latin typeface="Cambria Math"/>
                          </a:rPr>
                          <m:t>𝐷</m:t>
                        </m:r>
                      </m:e>
                      <m:sub>
                        <m:r>
                          <a:rPr lang="en-US" sz="2400" i="1">
                            <a:latin typeface="Cambria Math"/>
                          </a:rPr>
                          <m:t>𝑖𝑗</m:t>
                        </m:r>
                      </m:sub>
                    </m:sSub>
                    <m:r>
                      <a:rPr lang="en-US" sz="2400" b="0" i="1" smtClean="0">
                        <a:latin typeface="Cambria Math"/>
                      </a:rPr>
                      <m:t> = </m:t>
                    </m:r>
                  </m:oMath>
                </a14:m>
                <a:r>
                  <a:rPr lang="en-US" sz="2400" dirty="0" smtClean="0">
                    <a:latin typeface="Times New Roman" pitchFamily="18" charset="0"/>
                    <a:cs typeface="Times New Roman" pitchFamily="18" charset="0"/>
                  </a:rPr>
                  <a:t>Center-to-Center of phase conductors</a:t>
                </a:r>
              </a:p>
              <a:p>
                <a:endParaRPr lang="en-US" sz="2400" dirty="0"/>
              </a:p>
              <a:p>
                <a:r>
                  <a:rPr lang="en-US" sz="2400" i="1" dirty="0">
                    <a:latin typeface="Times New Roman" pitchFamily="18" charset="0"/>
                    <a:cs typeface="Times New Roman" pitchFamily="18" charset="0"/>
                  </a:rPr>
                  <a:t>CN to adjacent phase conductor: </a:t>
                </a:r>
                <a:r>
                  <a:rPr lang="en-US" sz="2400" dirty="0" smtClean="0"/>
                  <a:t>	</a:t>
                </a:r>
              </a:p>
              <a:p>
                <a:pPr algn="just"/>
                <a:r>
                  <a:rPr lang="en-US" sz="2400" dirty="0" smtClean="0"/>
                  <a:t>			</a:t>
                </a:r>
                <a14:m>
                  <m:oMath xmlns:m="http://schemas.openxmlformats.org/officeDocument/2006/math">
                    <m:sSub>
                      <m:sSubPr>
                        <m:ctrlPr>
                          <a:rPr lang="en-US" sz="2400" i="1">
                            <a:latin typeface="Cambria Math"/>
                          </a:rPr>
                        </m:ctrlPr>
                      </m:sSubPr>
                      <m:e>
                        <m:r>
                          <a:rPr lang="en-US" sz="2400" i="1">
                            <a:latin typeface="Cambria Math"/>
                          </a:rPr>
                          <m:t>𝐷</m:t>
                        </m:r>
                      </m:e>
                      <m:sub>
                        <m:r>
                          <a:rPr lang="en-US" sz="2400" i="1">
                            <a:latin typeface="Cambria Math"/>
                          </a:rPr>
                          <m:t>𝑖𝑗</m:t>
                        </m:r>
                      </m:sub>
                    </m:sSub>
                    <m:r>
                      <a:rPr lang="en-US" sz="2400" i="1">
                        <a:latin typeface="Cambria Math"/>
                      </a:rPr>
                      <m:t>=</m:t>
                    </m:r>
                    <m:rad>
                      <m:radPr>
                        <m:ctrlPr>
                          <a:rPr lang="en-US" sz="2400" i="1">
                            <a:latin typeface="Cambria Math"/>
                          </a:rPr>
                        </m:ctrlPr>
                      </m:radPr>
                      <m:deg>
                        <m:r>
                          <a:rPr lang="en-US" sz="2400" i="1">
                            <a:latin typeface="Cambria Math"/>
                          </a:rPr>
                          <m:t>𝑘</m:t>
                        </m:r>
                      </m:deg>
                      <m:e>
                        <m:sSubSup>
                          <m:sSubSupPr>
                            <m:ctrlPr>
                              <a:rPr lang="en-US" sz="2400" i="1">
                                <a:latin typeface="Cambria Math"/>
                              </a:rPr>
                            </m:ctrlPr>
                          </m:sSubSupPr>
                          <m:e>
                            <m:r>
                              <a:rPr lang="en-US" sz="2400" i="1">
                                <a:latin typeface="Cambria Math"/>
                              </a:rPr>
                              <m:t>𝐷</m:t>
                            </m:r>
                          </m:e>
                          <m:sub>
                            <m:r>
                              <a:rPr lang="en-US" sz="2400" i="1">
                                <a:latin typeface="Cambria Math"/>
                              </a:rPr>
                              <m:t>𝑛𝑚</m:t>
                            </m:r>
                          </m:sub>
                          <m:sup>
                            <m:r>
                              <a:rPr lang="en-US" sz="2400" i="1">
                                <a:latin typeface="Cambria Math"/>
                              </a:rPr>
                              <m:t>𝑘</m:t>
                            </m:r>
                          </m:sup>
                        </m:sSubSup>
                        <m:r>
                          <a:rPr lang="en-US" sz="2400" i="1">
                            <a:latin typeface="Cambria Math"/>
                          </a:rPr>
                          <m:t>−</m:t>
                        </m:r>
                        <m:sSup>
                          <m:sSupPr>
                            <m:ctrlPr>
                              <a:rPr lang="en-US" sz="2400" i="1">
                                <a:latin typeface="Cambria Math"/>
                              </a:rPr>
                            </m:ctrlPr>
                          </m:sSupPr>
                          <m:e>
                            <m:r>
                              <a:rPr lang="en-US" sz="2400" i="1">
                                <a:latin typeface="Cambria Math"/>
                              </a:rPr>
                              <m:t>𝑅</m:t>
                            </m:r>
                          </m:e>
                          <m:sup>
                            <m:r>
                              <a:rPr lang="en-US" sz="2400" i="1">
                                <a:latin typeface="Cambria Math"/>
                              </a:rPr>
                              <m:t>𝑘</m:t>
                            </m:r>
                          </m:sup>
                        </m:sSup>
                      </m:e>
                    </m:rad>
                  </m:oMath>
                </a14:m>
                <a:r>
                  <a:rPr lang="en-US" sz="2400" dirty="0" smtClean="0"/>
                  <a:t>			</a:t>
                </a:r>
                <a:r>
                  <a:rPr lang="en-US" sz="2400" dirty="0" smtClean="0">
                    <a:latin typeface="Times New Roman" pitchFamily="18" charset="0"/>
                    <a:cs typeface="Times New Roman" pitchFamily="18" charset="0"/>
                  </a:rPr>
                  <a:t>(74)</a:t>
                </a:r>
                <a:endParaRPr lang="en-US" sz="2400" dirty="0">
                  <a:latin typeface="Times New Roman" pitchFamily="18" charset="0"/>
                  <a:cs typeface="Times New Roman" pitchFamily="18" charset="0"/>
                </a:endParaRPr>
              </a:p>
            </p:txBody>
          </p:sp>
        </mc:Choice>
        <mc:Fallback xmlns="">
          <p:sp>
            <p:nvSpPr>
              <p:cNvPr id="5" name="Rectangle 4"/>
              <p:cNvSpPr>
                <a:spLocks noRot="1" noChangeAspect="1" noMove="1" noResize="1" noEditPoints="1" noAdjustHandles="1" noChangeArrowheads="1" noChangeShapeType="1" noTextEdit="1"/>
              </p:cNvSpPr>
              <p:nvPr/>
            </p:nvSpPr>
            <p:spPr>
              <a:xfrm>
                <a:off x="0" y="3256503"/>
                <a:ext cx="9144000" cy="3220497"/>
              </a:xfrm>
              <a:prstGeom prst="rect">
                <a:avLst/>
              </a:prstGeom>
              <a:blipFill rotWithShape="1">
                <a:blip r:embed="rId4"/>
                <a:stretch>
                  <a:fillRect l="-1000" t="-1701" b="-2268"/>
                </a:stretch>
              </a:blipFill>
            </p:spPr>
            <p:txBody>
              <a:bodyPr/>
              <a:lstStyle/>
              <a:p>
                <a:r>
                  <a:rPr lang="en-US">
                    <a:noFill/>
                  </a:rPr>
                  <a:t> </a:t>
                </a:r>
              </a:p>
            </p:txBody>
          </p:sp>
        </mc:Fallback>
      </mc:AlternateContent>
    </p:spTree>
    <p:extLst>
      <p:ext uri="{BB962C8B-B14F-4D97-AF65-F5344CB8AC3E}">
        <p14:creationId xmlns:p14="http://schemas.microsoft.com/office/powerpoint/2010/main" val="3479371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2: Underground </a:t>
            </a:r>
            <a:r>
              <a:rPr lang="en-US" dirty="0"/>
              <a:t>Lines </a:t>
            </a:r>
          </a:p>
        </p:txBody>
      </p:sp>
      <p:sp>
        <p:nvSpPr>
          <p:cNvPr id="3" name="Content Placeholder 2"/>
          <p:cNvSpPr>
            <a:spLocks noGrp="1"/>
          </p:cNvSpPr>
          <p:nvPr>
            <p:ph idx="1"/>
          </p:nvPr>
        </p:nvSpPr>
        <p:spPr>
          <a:xfrm>
            <a:off x="457200" y="1143000"/>
            <a:ext cx="8229600" cy="4983163"/>
          </a:xfrm>
        </p:spPr>
        <p:txBody>
          <a:bodyPr>
            <a:normAutofit fontScale="25000" lnSpcReduction="20000"/>
          </a:bodyPr>
          <a:lstStyle/>
          <a:p>
            <a:pPr marL="0" indent="0">
              <a:buNone/>
            </a:pPr>
            <a:r>
              <a:rPr lang="en-US" sz="11200" dirty="0"/>
              <a:t>Underground lines</a:t>
            </a:r>
          </a:p>
          <a:p>
            <a:endParaRPr lang="en-US" sz="7400" dirty="0"/>
          </a:p>
          <a:p>
            <a:pPr marL="571500" lvl="2" indent="-283464"/>
            <a:r>
              <a:rPr lang="en-US" sz="7400" dirty="0"/>
              <a:t> 	</a:t>
            </a:r>
            <a:r>
              <a:rPr lang="en-US" sz="9600" dirty="0"/>
              <a:t>Series impedance of Underground Lines</a:t>
            </a:r>
          </a:p>
          <a:p>
            <a:pPr marL="1200150" lvl="1"/>
            <a:r>
              <a:rPr lang="en-US" sz="7800" dirty="0" smtClean="0"/>
              <a:t> Concentric </a:t>
            </a:r>
            <a:r>
              <a:rPr lang="en-US" sz="7800" dirty="0"/>
              <a:t>Neutral Cable</a:t>
            </a:r>
          </a:p>
          <a:p>
            <a:pPr lvl="2"/>
            <a:r>
              <a:rPr lang="en-US" sz="7400" dirty="0" smtClean="0"/>
              <a:t>  </a:t>
            </a:r>
            <a:r>
              <a:rPr lang="en-US" sz="8000" b="1" u="sng" dirty="0" smtClean="0"/>
              <a:t>Tape </a:t>
            </a:r>
            <a:r>
              <a:rPr lang="en-US" sz="8000" b="1" u="sng" dirty="0"/>
              <a:t>Shielded Cables</a:t>
            </a:r>
          </a:p>
          <a:p>
            <a:endParaRPr lang="en-US" sz="7400" dirty="0"/>
          </a:p>
          <a:p>
            <a:pPr lvl="1"/>
            <a:r>
              <a:rPr lang="en-US" sz="7400" dirty="0"/>
              <a:t> 	</a:t>
            </a:r>
            <a:r>
              <a:rPr lang="en-US" sz="9600" dirty="0"/>
              <a:t>Shunt Admittance of Underground Lines</a:t>
            </a:r>
          </a:p>
          <a:p>
            <a:pPr marL="1200150" lvl="1"/>
            <a:r>
              <a:rPr lang="en-US" sz="7800" dirty="0" smtClean="0"/>
              <a:t> Concentric </a:t>
            </a:r>
            <a:r>
              <a:rPr lang="en-US" sz="7800" dirty="0"/>
              <a:t>Neutral Cable</a:t>
            </a:r>
          </a:p>
          <a:p>
            <a:pPr lvl="2"/>
            <a:r>
              <a:rPr lang="en-US" sz="7400" dirty="0"/>
              <a:t>  </a:t>
            </a:r>
            <a:r>
              <a:rPr lang="en-US" sz="8000" dirty="0"/>
              <a:t>Tape Shielded Cables</a:t>
            </a:r>
          </a:p>
          <a:p>
            <a:pPr marL="0" indent="0">
              <a:buNone/>
            </a:pPr>
            <a:r>
              <a:rPr lang="en-US" sz="7400" dirty="0"/>
              <a:t>	</a:t>
            </a:r>
          </a:p>
          <a:p>
            <a:pPr lvl="1"/>
            <a:r>
              <a:rPr lang="en-US" sz="7400" dirty="0"/>
              <a:t> 	</a:t>
            </a:r>
            <a:r>
              <a:rPr lang="en-US" sz="9600" dirty="0"/>
              <a:t>Sequence Admittance</a:t>
            </a:r>
          </a:p>
          <a:p>
            <a:pPr lvl="1"/>
            <a:endParaRPr lang="en-US" sz="7400" dirty="0"/>
          </a:p>
          <a:p>
            <a:pPr lvl="1"/>
            <a:r>
              <a:rPr lang="en-US" sz="7400" dirty="0"/>
              <a:t> 	</a:t>
            </a:r>
            <a:r>
              <a:rPr lang="en-US" sz="9600" dirty="0"/>
              <a:t>Parallel Underground Distribution Lines</a:t>
            </a:r>
          </a:p>
          <a:p>
            <a:pPr lvl="2"/>
            <a:r>
              <a:rPr lang="en-US" sz="8000" dirty="0"/>
              <a:t>  Series impedance</a:t>
            </a:r>
          </a:p>
          <a:p>
            <a:pPr lvl="2"/>
            <a:r>
              <a:rPr lang="en-US" sz="8000" dirty="0"/>
              <a:t>  Shunt Admittance</a:t>
            </a:r>
          </a:p>
          <a:p>
            <a:endParaRPr lang="en-US" dirty="0"/>
          </a:p>
        </p:txBody>
      </p:sp>
    </p:spTree>
    <p:extLst>
      <p:ext uri="{BB962C8B-B14F-4D97-AF65-F5344CB8AC3E}">
        <p14:creationId xmlns:p14="http://schemas.microsoft.com/office/powerpoint/2010/main" val="1802672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12" end="12"/>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3" end="13"/>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0" y="0"/>
            <a:ext cx="9144000" cy="584775"/>
          </a:xfrm>
          <a:prstGeom prst="rect">
            <a:avLst/>
          </a:prstGeom>
          <a:noFill/>
        </p:spPr>
        <p:txBody>
          <a:bodyPr wrap="square" rtlCol="0">
            <a:spAutoFit/>
          </a:bodyPr>
          <a:lstStyle/>
          <a:p>
            <a:pPr marL="0" lvl="1" algn="ctr"/>
            <a:r>
              <a:rPr lang="en-US" sz="3200" dirty="0" smtClean="0">
                <a:latin typeface="Times New Roman" pitchFamily="18" charset="0"/>
                <a:cs typeface="Times New Roman" pitchFamily="18" charset="0"/>
              </a:rPr>
              <a:t>Series impedance of Underground Lines (</a:t>
            </a:r>
            <a:r>
              <a:rPr lang="en-US" sz="3200" dirty="0" err="1" smtClean="0">
                <a:latin typeface="Times New Roman" pitchFamily="18" charset="0"/>
                <a:cs typeface="Times New Roman" pitchFamily="18" charset="0"/>
              </a:rPr>
              <a:t>Contd</a:t>
            </a:r>
            <a:r>
              <a:rPr lang="en-US" sz="3200" dirty="0" smtClean="0">
                <a:latin typeface="Times New Roman" pitchFamily="18" charset="0"/>
                <a:cs typeface="Times New Roman" pitchFamily="18" charset="0"/>
              </a:rPr>
              <a:t>…) </a:t>
            </a:r>
            <a:endParaRPr lang="en-US" sz="3200" dirty="0">
              <a:latin typeface="Times New Roman" pitchFamily="18" charset="0"/>
              <a:cs typeface="Times New Roman" pitchFamily="18" charset="0"/>
            </a:endParaRPr>
          </a:p>
        </p:txBody>
      </p:sp>
      <p:sp>
        <p:nvSpPr>
          <p:cNvPr id="4" name="TextBox 3"/>
          <p:cNvSpPr txBox="1"/>
          <p:nvPr/>
        </p:nvSpPr>
        <p:spPr>
          <a:xfrm>
            <a:off x="5179" y="584775"/>
            <a:ext cx="9144000" cy="4216539"/>
          </a:xfrm>
          <a:prstGeom prst="rect">
            <a:avLst/>
          </a:prstGeom>
          <a:noFill/>
        </p:spPr>
        <p:txBody>
          <a:bodyPr wrap="square" rtlCol="0">
            <a:spAutoFit/>
          </a:bodyPr>
          <a:lstStyle/>
          <a:p>
            <a:pPr marL="457200" lvl="4"/>
            <a:r>
              <a:rPr lang="en-US" sz="2800" dirty="0" smtClean="0">
                <a:latin typeface="Times New Roman" pitchFamily="18" charset="0"/>
                <a:cs typeface="Times New Roman" pitchFamily="18" charset="0"/>
              </a:rPr>
              <a:t>Tape Shielded Cables</a:t>
            </a:r>
          </a:p>
          <a:p>
            <a:pPr marL="342900" lvl="3" indent="-342900" algn="just">
              <a:buFont typeface="Wingdings" pitchFamily="2" charset="2"/>
              <a:buChar char="Ø"/>
            </a:pPr>
            <a:endParaRPr lang="en-US" sz="2400" dirty="0" smtClean="0">
              <a:latin typeface="Times New Roman" pitchFamily="18" charset="0"/>
              <a:cs typeface="Times New Roman" pitchFamily="18" charset="0"/>
            </a:endParaRPr>
          </a:p>
          <a:p>
            <a:pPr marL="342900" lvl="3" indent="-342900" algn="just">
              <a:buFont typeface="Wingdings" pitchFamily="2" charset="2"/>
              <a:buChar char="Ø"/>
            </a:pPr>
            <a:endParaRPr lang="en-US" sz="2400" dirty="0">
              <a:latin typeface="Times New Roman" pitchFamily="18" charset="0"/>
              <a:cs typeface="Times New Roman" pitchFamily="18" charset="0"/>
            </a:endParaRPr>
          </a:p>
          <a:p>
            <a:pPr marL="342900" lvl="3" indent="-342900" algn="just">
              <a:buFont typeface="Wingdings" pitchFamily="2" charset="2"/>
              <a:buChar char="Ø"/>
            </a:pPr>
            <a:r>
              <a:rPr lang="en-US" sz="2400" dirty="0" smtClean="0">
                <a:latin typeface="Times New Roman" pitchFamily="18" charset="0"/>
                <a:cs typeface="Times New Roman" pitchFamily="18" charset="0"/>
              </a:rPr>
              <a:t>The tape shielded cable consists of a central conductor covered by a thin layer of non-metallic semi conducting screen to which is bonded the insulating material.</a:t>
            </a:r>
          </a:p>
          <a:p>
            <a:pPr marL="0" lvl="3" algn="just"/>
            <a:r>
              <a:rPr lang="en-US" sz="2400" dirty="0" smtClean="0">
                <a:latin typeface="Times New Roman" pitchFamily="18" charset="0"/>
                <a:cs typeface="Times New Roman" pitchFamily="18" charset="0"/>
              </a:rPr>
              <a:t> </a:t>
            </a:r>
          </a:p>
          <a:p>
            <a:pPr marL="342900" lvl="3" indent="-342900" algn="just">
              <a:buFont typeface="Wingdings" pitchFamily="2" charset="2"/>
              <a:buChar char="Ø"/>
            </a:pPr>
            <a:r>
              <a:rPr lang="en-US" sz="2400" dirty="0" smtClean="0">
                <a:latin typeface="Times New Roman" pitchFamily="18" charset="0"/>
                <a:cs typeface="Times New Roman" pitchFamily="18" charset="0"/>
              </a:rPr>
              <a:t>The insulation is covered by a semiconducting insulation screen. The shield is bare copper tape.</a:t>
            </a:r>
          </a:p>
          <a:p>
            <a:pPr marL="342900" lvl="3" indent="-342900" algn="just">
              <a:buFont typeface="Wingdings" pitchFamily="2" charset="2"/>
              <a:buChar char="Ø"/>
            </a:pPr>
            <a:endParaRPr lang="en-US" sz="2400" dirty="0">
              <a:latin typeface="Times New Roman" pitchFamily="18" charset="0"/>
              <a:cs typeface="Times New Roman" pitchFamily="18" charset="0"/>
            </a:endParaRPr>
          </a:p>
          <a:p>
            <a:pPr marL="342900" lvl="3" indent="-342900" algn="just">
              <a:buFont typeface="Wingdings" pitchFamily="2" charset="2"/>
              <a:buChar char="Ø"/>
            </a:pPr>
            <a:r>
              <a:rPr lang="en-US" sz="2400" dirty="0" smtClean="0">
                <a:latin typeface="Times New Roman" pitchFamily="18" charset="0"/>
                <a:cs typeface="Times New Roman" pitchFamily="18" charset="0"/>
              </a:rPr>
              <a:t> An insulating jacket encircles the tape shield. </a:t>
            </a:r>
            <a:endParaRPr lang="en-US" sz="2400" dirty="0">
              <a:latin typeface="Times New Roman" pitchFamily="18" charset="0"/>
              <a:cs typeface="Times New Roman" pitchFamily="18" charset="0"/>
            </a:endParaRPr>
          </a:p>
        </p:txBody>
      </p:sp>
    </p:spTree>
    <p:extLst>
      <p:ext uri="{BB962C8B-B14F-4D97-AF65-F5344CB8AC3E}">
        <p14:creationId xmlns:p14="http://schemas.microsoft.com/office/powerpoint/2010/main" val="951841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0" y="0"/>
            <a:ext cx="9144000" cy="584775"/>
          </a:xfrm>
          <a:prstGeom prst="rect">
            <a:avLst/>
          </a:prstGeom>
          <a:noFill/>
        </p:spPr>
        <p:txBody>
          <a:bodyPr wrap="square" rtlCol="0">
            <a:spAutoFit/>
          </a:bodyPr>
          <a:lstStyle/>
          <a:p>
            <a:pPr marL="0" lvl="1" algn="ctr"/>
            <a:r>
              <a:rPr lang="en-US" sz="3200" dirty="0" smtClean="0">
                <a:latin typeface="Times New Roman" pitchFamily="18" charset="0"/>
                <a:cs typeface="Times New Roman" pitchFamily="18" charset="0"/>
              </a:rPr>
              <a:t>Series impedance of Underground Lines (</a:t>
            </a:r>
            <a:r>
              <a:rPr lang="en-US" sz="3200" dirty="0" err="1" smtClean="0">
                <a:latin typeface="Times New Roman" pitchFamily="18" charset="0"/>
                <a:cs typeface="Times New Roman" pitchFamily="18" charset="0"/>
              </a:rPr>
              <a:t>Contd</a:t>
            </a:r>
            <a:r>
              <a:rPr lang="en-US" sz="3200" dirty="0" smtClean="0">
                <a:latin typeface="Times New Roman" pitchFamily="18" charset="0"/>
                <a:cs typeface="Times New Roman" pitchFamily="18" charset="0"/>
              </a:rPr>
              <a:t>…) </a:t>
            </a:r>
            <a:endParaRPr lang="en-US" sz="3200" dirty="0">
              <a:latin typeface="Times New Roman" pitchFamily="18" charset="0"/>
              <a:cs typeface="Times New Roman" pitchFamily="18" charset="0"/>
            </a:endParaRPr>
          </a:p>
        </p:txBody>
      </p:sp>
      <p:sp>
        <p:nvSpPr>
          <p:cNvPr id="4" name="TextBox 3"/>
          <p:cNvSpPr txBox="1"/>
          <p:nvPr/>
        </p:nvSpPr>
        <p:spPr>
          <a:xfrm>
            <a:off x="5179" y="584775"/>
            <a:ext cx="9144000" cy="523220"/>
          </a:xfrm>
          <a:prstGeom prst="rect">
            <a:avLst/>
          </a:prstGeom>
          <a:noFill/>
        </p:spPr>
        <p:txBody>
          <a:bodyPr wrap="square" rtlCol="0">
            <a:spAutoFit/>
          </a:bodyPr>
          <a:lstStyle/>
          <a:p>
            <a:pPr marL="457200" lvl="4"/>
            <a:r>
              <a:rPr lang="en-US" sz="2800" dirty="0" smtClean="0">
                <a:latin typeface="Times New Roman" pitchFamily="18" charset="0"/>
                <a:cs typeface="Times New Roman" pitchFamily="18" charset="0"/>
              </a:rPr>
              <a:t>Tape Shielded Cables</a:t>
            </a: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5200" y="1676400"/>
            <a:ext cx="7433388" cy="4191000"/>
          </a:xfrm>
          <a:prstGeom prst="rect">
            <a:avLst/>
          </a:prstGeom>
        </p:spPr>
      </p:pic>
      <p:sp>
        <p:nvSpPr>
          <p:cNvPr id="5" name="TextBox 4"/>
          <p:cNvSpPr txBox="1"/>
          <p:nvPr/>
        </p:nvSpPr>
        <p:spPr>
          <a:xfrm>
            <a:off x="6324600" y="6019800"/>
            <a:ext cx="2971800" cy="461665"/>
          </a:xfrm>
          <a:prstGeom prst="rect">
            <a:avLst/>
          </a:prstGeom>
          <a:noFill/>
        </p:spPr>
        <p:txBody>
          <a:bodyPr wrap="square" rtlCol="0">
            <a:spAutoFit/>
          </a:bodyPr>
          <a:lstStyle/>
          <a:p>
            <a:r>
              <a:rPr lang="en-US" sz="2400" b="1" dirty="0" smtClean="0">
                <a:latin typeface="Times New Roman" pitchFamily="18" charset="0"/>
                <a:cs typeface="Times New Roman" pitchFamily="18" charset="0"/>
              </a:rPr>
              <a:t>Figure 12.0</a:t>
            </a:r>
            <a:endParaRPr lang="en-US" sz="2400" b="1" dirty="0">
              <a:latin typeface="Times New Roman" pitchFamily="18" charset="0"/>
              <a:cs typeface="Times New Roman" pitchFamily="18" charset="0"/>
            </a:endParaRPr>
          </a:p>
        </p:txBody>
      </p:sp>
    </p:spTree>
    <p:extLst>
      <p:ext uri="{BB962C8B-B14F-4D97-AF65-F5344CB8AC3E}">
        <p14:creationId xmlns:p14="http://schemas.microsoft.com/office/powerpoint/2010/main" val="2724576635"/>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0" y="0"/>
            <a:ext cx="9144000" cy="584775"/>
          </a:xfrm>
          <a:prstGeom prst="rect">
            <a:avLst/>
          </a:prstGeom>
          <a:noFill/>
        </p:spPr>
        <p:txBody>
          <a:bodyPr wrap="square" rtlCol="0">
            <a:spAutoFit/>
          </a:bodyPr>
          <a:lstStyle/>
          <a:p>
            <a:pPr marL="0" lvl="1" algn="ctr"/>
            <a:r>
              <a:rPr lang="en-US" sz="3200" dirty="0" smtClean="0">
                <a:latin typeface="Times New Roman" pitchFamily="18" charset="0"/>
                <a:cs typeface="Times New Roman" pitchFamily="18" charset="0"/>
              </a:rPr>
              <a:t>Series impedance of Underground Lines (</a:t>
            </a:r>
            <a:r>
              <a:rPr lang="en-US" sz="3200" dirty="0" err="1" smtClean="0">
                <a:latin typeface="Times New Roman" pitchFamily="18" charset="0"/>
                <a:cs typeface="Times New Roman" pitchFamily="18" charset="0"/>
              </a:rPr>
              <a:t>Contd</a:t>
            </a:r>
            <a:r>
              <a:rPr lang="en-US" sz="3200" dirty="0" smtClean="0">
                <a:latin typeface="Times New Roman" pitchFamily="18" charset="0"/>
                <a:cs typeface="Times New Roman" pitchFamily="18" charset="0"/>
              </a:rPr>
              <a:t>…) </a:t>
            </a:r>
            <a:endParaRPr lang="en-US" sz="3200" dirty="0">
              <a:latin typeface="Times New Roman" pitchFamily="18" charset="0"/>
              <a:cs typeface="Times New Roman" pitchFamily="18" charset="0"/>
            </a:endParaRPr>
          </a:p>
        </p:txBody>
      </p:sp>
      <p:sp>
        <p:nvSpPr>
          <p:cNvPr id="4" name="TextBox 3"/>
          <p:cNvSpPr txBox="1"/>
          <p:nvPr/>
        </p:nvSpPr>
        <p:spPr>
          <a:xfrm>
            <a:off x="0" y="685800"/>
            <a:ext cx="9144000" cy="1200329"/>
          </a:xfrm>
          <a:prstGeom prst="rect">
            <a:avLst/>
          </a:prstGeom>
          <a:noFill/>
        </p:spPr>
        <p:txBody>
          <a:bodyPr wrap="square" rtlCol="0">
            <a:spAutoFit/>
          </a:bodyPr>
          <a:lstStyle/>
          <a:p>
            <a:pPr marL="0" lvl="3"/>
            <a:r>
              <a:rPr lang="en-US" sz="2800" dirty="0" smtClean="0"/>
              <a:t>	</a:t>
            </a:r>
            <a:r>
              <a:rPr lang="en-US" sz="2800" dirty="0" smtClean="0">
                <a:latin typeface="Times New Roman" pitchFamily="18" charset="0"/>
                <a:cs typeface="Times New Roman" pitchFamily="18" charset="0"/>
              </a:rPr>
              <a:t>Tape Shielded Cables</a:t>
            </a:r>
          </a:p>
          <a:p>
            <a:pPr marL="0" lvl="3" algn="just"/>
            <a:endParaRPr lang="en-US" sz="2000" dirty="0" smtClean="0"/>
          </a:p>
          <a:p>
            <a:pPr marL="342900" lvl="3" indent="-342900" algn="just">
              <a:buFont typeface="Wingdings" pitchFamily="2" charset="2"/>
              <a:buChar char="Ø"/>
            </a:pPr>
            <a:r>
              <a:rPr lang="en-US" sz="2400" dirty="0" smtClean="0">
                <a:latin typeface="Times New Roman" pitchFamily="18" charset="0"/>
                <a:cs typeface="Times New Roman" pitchFamily="18" charset="0"/>
              </a:rPr>
              <a:t>Parameters of the tape shielded cable are:</a:t>
            </a:r>
            <a:endParaRPr lang="en-US" sz="2400" dirty="0">
              <a:latin typeface="Times New Roman" pitchFamily="18" charset="0"/>
              <a:cs typeface="Times New Roman" pitchFamily="18" charset="0"/>
            </a:endParaRPr>
          </a:p>
        </p:txBody>
      </p:sp>
      <p:sp>
        <p:nvSpPr>
          <p:cNvPr id="9" name="Rectangle 8"/>
          <p:cNvSpPr/>
          <p:nvPr/>
        </p:nvSpPr>
        <p:spPr>
          <a:xfrm>
            <a:off x="0" y="3733800"/>
            <a:ext cx="9144000" cy="2616101"/>
          </a:xfrm>
          <a:prstGeom prst="rect">
            <a:avLst/>
          </a:prstGeom>
        </p:spPr>
        <p:txBody>
          <a:bodyPr wrap="square">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Modified </a:t>
            </a:r>
            <a:r>
              <a:rPr lang="en-US" sz="2400" dirty="0">
                <a:latin typeface="Times New Roman" pitchFamily="18" charset="0"/>
                <a:cs typeface="Times New Roman" pitchFamily="18" charset="0"/>
              </a:rPr>
              <a:t>Carson’s Equations will be applied to </a:t>
            </a:r>
            <a:r>
              <a:rPr lang="en-US" sz="2400" dirty="0" smtClean="0">
                <a:latin typeface="Times New Roman" pitchFamily="18" charset="0"/>
                <a:cs typeface="Times New Roman" pitchFamily="18" charset="0"/>
              </a:rPr>
              <a:t>calculate:</a:t>
            </a:r>
          </a:p>
          <a:p>
            <a:pPr marL="800100" lvl="1" indent="-342900">
              <a:buFont typeface="Wingdings" pitchFamily="2" charset="2"/>
              <a:buChar char="Ø"/>
            </a:pPr>
            <a:r>
              <a:rPr lang="en-US" sz="2400" dirty="0" smtClean="0">
                <a:latin typeface="Times New Roman" pitchFamily="18" charset="0"/>
                <a:cs typeface="Times New Roman" pitchFamily="18" charset="0"/>
              </a:rPr>
              <a:t> self </a:t>
            </a:r>
            <a:r>
              <a:rPr lang="en-US" sz="2400" dirty="0">
                <a:latin typeface="Times New Roman" pitchFamily="18" charset="0"/>
                <a:cs typeface="Times New Roman" pitchFamily="18" charset="0"/>
              </a:rPr>
              <a:t>impedances of the phase conductor and the tape </a:t>
            </a:r>
            <a:r>
              <a:rPr lang="en-US" sz="2400" dirty="0" smtClean="0">
                <a:latin typeface="Times New Roman" pitchFamily="18" charset="0"/>
                <a:cs typeface="Times New Roman" pitchFamily="18" charset="0"/>
              </a:rPr>
              <a:t>shield</a:t>
            </a:r>
          </a:p>
          <a:p>
            <a:pPr marL="800100" lvl="1" indent="-342900">
              <a:buFont typeface="Wingdings" pitchFamily="2" charset="2"/>
              <a:buChar char="Ø"/>
            </a:pPr>
            <a:r>
              <a:rPr lang="en-US" sz="2400" dirty="0" smtClean="0">
                <a:latin typeface="Times New Roman" pitchFamily="18" charset="0"/>
                <a:cs typeface="Times New Roman" pitchFamily="18" charset="0"/>
              </a:rPr>
              <a:t> mutual </a:t>
            </a:r>
            <a:r>
              <a:rPr lang="en-US" sz="2400" dirty="0">
                <a:latin typeface="Times New Roman" pitchFamily="18" charset="0"/>
                <a:cs typeface="Times New Roman" pitchFamily="18" charset="0"/>
              </a:rPr>
              <a:t>impedance between the phase conductor and the tape </a:t>
            </a:r>
            <a:r>
              <a:rPr lang="en-US" sz="2400" dirty="0" smtClean="0">
                <a:latin typeface="Times New Roman" pitchFamily="18" charset="0"/>
                <a:cs typeface="Times New Roman" pitchFamily="18" charset="0"/>
              </a:rPr>
              <a:t>shield. </a:t>
            </a:r>
            <a:endParaRPr lang="en-US" sz="2400" dirty="0">
              <a:latin typeface="Times New Roman" pitchFamily="18" charset="0"/>
              <a:cs typeface="Times New Roman" pitchFamily="18" charset="0"/>
            </a:endParaRPr>
          </a:p>
          <a:p>
            <a:pPr>
              <a:buFont typeface="Arial" pitchFamily="34" charset="0"/>
              <a:buChar char="•"/>
            </a:pPr>
            <a:endParaRPr lang="en-US" sz="2000" dirty="0" smtClean="0"/>
          </a:p>
          <a:p>
            <a:pPr marL="342900" indent="-342900">
              <a:buFont typeface="Wingdings" pitchFamily="2" charset="2"/>
              <a:buChar char="Ø"/>
            </a:pPr>
            <a:r>
              <a:rPr lang="en-US" sz="2400" dirty="0" smtClean="0">
                <a:latin typeface="Times New Roman" pitchFamily="18" charset="0"/>
                <a:cs typeface="Times New Roman" pitchFamily="18" charset="0"/>
              </a:rPr>
              <a:t>The </a:t>
            </a:r>
            <a:r>
              <a:rPr lang="en-US" sz="2400" dirty="0">
                <a:latin typeface="Times New Roman" pitchFamily="18" charset="0"/>
                <a:cs typeface="Times New Roman" pitchFamily="18" charset="0"/>
              </a:rPr>
              <a:t>resistance and GMR of the phase conductor are found in a standard table of conductor </a:t>
            </a:r>
            <a:r>
              <a:rPr lang="en-US" sz="2400" dirty="0" smtClean="0">
                <a:latin typeface="Times New Roman" pitchFamily="18" charset="0"/>
                <a:cs typeface="Times New Roman" pitchFamily="18" charset="0"/>
              </a:rPr>
              <a:t>data. </a:t>
            </a:r>
            <a:r>
              <a:rPr lang="en-US" sz="2400" dirty="0">
                <a:latin typeface="Times New Roman" pitchFamily="18" charset="0"/>
                <a:cs typeface="Times New Roman" pitchFamily="18" charset="0"/>
              </a:rPr>
              <a:t>(Appendix A in this book</a:t>
            </a:r>
            <a:r>
              <a:rPr lang="en-US" sz="2400" dirty="0" smtClean="0">
                <a:latin typeface="Times New Roman" pitchFamily="18" charset="0"/>
                <a:cs typeface="Times New Roman" pitchFamily="18" charset="0"/>
              </a:rPr>
              <a:t>)</a:t>
            </a:r>
            <a:endParaRPr lang="en-US" sz="2400"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2" name="Rectangle 1"/>
              <p:cNvSpPr/>
              <p:nvPr/>
            </p:nvSpPr>
            <p:spPr>
              <a:xfrm>
                <a:off x="889000" y="2057400"/>
                <a:ext cx="6502400" cy="1569660"/>
              </a:xfrm>
              <a:prstGeom prst="rect">
                <a:avLst/>
              </a:prstGeom>
            </p:spPr>
            <p:txBody>
              <a:bodyPr wrap="square">
                <a:spAutoFit/>
              </a:bodyPr>
              <a:lstStyle/>
              <a:p>
                <a14:m>
                  <m:oMath xmlns:m="http://schemas.openxmlformats.org/officeDocument/2006/math">
                    <m:sSub>
                      <m:sSubPr>
                        <m:ctrlPr>
                          <a:rPr lang="en-US" sz="2400" i="1">
                            <a:latin typeface="Cambria Math"/>
                          </a:rPr>
                        </m:ctrlPr>
                      </m:sSubPr>
                      <m:e>
                        <m:r>
                          <a:rPr lang="en-US" sz="2400" i="1">
                            <a:latin typeface="Cambria Math"/>
                          </a:rPr>
                          <m:t>𝑑</m:t>
                        </m:r>
                      </m:e>
                      <m:sub>
                        <m:r>
                          <a:rPr lang="en-US" sz="2400" i="1">
                            <a:latin typeface="Cambria Math"/>
                          </a:rPr>
                          <m:t>𝑐</m:t>
                        </m:r>
                      </m:sub>
                    </m:sSub>
                    <m:r>
                      <a:rPr lang="en-US" sz="2400" i="1">
                        <a:latin typeface="Cambria Math"/>
                      </a:rPr>
                      <m:t>= </m:t>
                    </m:r>
                  </m:oMath>
                </a14:m>
                <a:r>
                  <a:rPr lang="en-US" sz="2400" dirty="0">
                    <a:latin typeface="Times New Roman" pitchFamily="18" charset="0"/>
                    <a:cs typeface="Times New Roman" pitchFamily="18" charset="0"/>
                  </a:rPr>
                  <a:t> diameter of phase conductor (inches)</a:t>
                </a:r>
              </a:p>
              <a:p>
                <a14:m>
                  <m:oMath xmlns:m="http://schemas.openxmlformats.org/officeDocument/2006/math">
                    <m:sSub>
                      <m:sSubPr>
                        <m:ctrlPr>
                          <a:rPr lang="en-US" sz="2400" i="1">
                            <a:latin typeface="Cambria Math"/>
                          </a:rPr>
                        </m:ctrlPr>
                      </m:sSubPr>
                      <m:e>
                        <m:r>
                          <a:rPr lang="en-US" sz="2400" i="1">
                            <a:latin typeface="Cambria Math"/>
                          </a:rPr>
                          <m:t>𝑑</m:t>
                        </m:r>
                      </m:e>
                      <m:sub>
                        <m:r>
                          <a:rPr lang="en-US" sz="2400" i="1">
                            <a:latin typeface="Cambria Math"/>
                          </a:rPr>
                          <m:t>𝑠</m:t>
                        </m:r>
                      </m:sub>
                    </m:sSub>
                    <m:r>
                      <a:rPr lang="en-US" sz="2400" i="1">
                        <a:latin typeface="Cambria Math"/>
                      </a:rPr>
                      <m:t>=</m:t>
                    </m:r>
                  </m:oMath>
                </a14:m>
                <a:r>
                  <a:rPr lang="en-US" sz="2400" dirty="0">
                    <a:latin typeface="Times New Roman" pitchFamily="18" charset="0"/>
                    <a:cs typeface="Times New Roman" pitchFamily="18" charset="0"/>
                  </a:rPr>
                  <a:t> outside diameter of the tape shield (inches)</a:t>
                </a:r>
              </a:p>
              <a:p>
                <a14:m>
                  <m:oMath xmlns:m="http://schemas.openxmlformats.org/officeDocument/2006/math">
                    <m:sSub>
                      <m:sSubPr>
                        <m:ctrlPr>
                          <a:rPr lang="en-US" sz="2400" i="1">
                            <a:latin typeface="Cambria Math"/>
                          </a:rPr>
                        </m:ctrlPr>
                      </m:sSubPr>
                      <m:e>
                        <m:r>
                          <a:rPr lang="en-US" sz="2400" i="1">
                            <a:latin typeface="Cambria Math"/>
                          </a:rPr>
                          <m:t>𝑑</m:t>
                        </m:r>
                      </m:e>
                      <m:sub>
                        <m:r>
                          <a:rPr lang="en-US" sz="2400" i="1">
                            <a:latin typeface="Cambria Math"/>
                          </a:rPr>
                          <m:t>𝑜𝑑</m:t>
                        </m:r>
                      </m:sub>
                    </m:sSub>
                    <m:r>
                      <a:rPr lang="en-US" sz="2400" i="1">
                        <a:latin typeface="Cambria Math"/>
                      </a:rPr>
                      <m:t>= </m:t>
                    </m:r>
                  </m:oMath>
                </a14:m>
                <a:r>
                  <a:rPr lang="en-US" sz="2400" dirty="0">
                    <a:latin typeface="Times New Roman" pitchFamily="18" charset="0"/>
                    <a:cs typeface="Times New Roman" pitchFamily="18" charset="0"/>
                  </a:rPr>
                  <a:t> outside diameter over jacket (inches)</a:t>
                </a:r>
              </a:p>
              <a:p>
                <a14:m>
                  <m:oMath xmlns:m="http://schemas.openxmlformats.org/officeDocument/2006/math">
                    <m:r>
                      <a:rPr lang="en-US" sz="2400" i="1">
                        <a:latin typeface="Cambria Math"/>
                      </a:rPr>
                      <m:t>𝑇</m:t>
                    </m:r>
                    <m:r>
                      <a:rPr lang="en-US" sz="2400" i="1">
                        <a:latin typeface="Cambria Math"/>
                      </a:rPr>
                      <m:t>=</m:t>
                    </m:r>
                  </m:oMath>
                </a14:m>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 thickness </a:t>
                </a:r>
                <a:r>
                  <a:rPr lang="en-US" sz="2400" dirty="0">
                    <a:latin typeface="Times New Roman" pitchFamily="18" charset="0"/>
                    <a:cs typeface="Times New Roman" pitchFamily="18" charset="0"/>
                  </a:rPr>
                  <a:t>of </a:t>
                </a:r>
                <a:r>
                  <a:rPr lang="en-US" sz="2400" dirty="0" smtClean="0">
                    <a:latin typeface="Times New Roman" pitchFamily="18" charset="0"/>
                    <a:cs typeface="Times New Roman" pitchFamily="18" charset="0"/>
                  </a:rPr>
                  <a:t>copper </a:t>
                </a:r>
                <a:r>
                  <a:rPr lang="en-US" sz="2400" dirty="0">
                    <a:latin typeface="Times New Roman" pitchFamily="18" charset="0"/>
                    <a:cs typeface="Times New Roman" pitchFamily="18" charset="0"/>
                  </a:rPr>
                  <a:t>tape shield </a:t>
                </a:r>
                <a:r>
                  <a:rPr lang="en-US" sz="2400" dirty="0" smtClean="0">
                    <a:latin typeface="Times New Roman" pitchFamily="18" charset="0"/>
                    <a:cs typeface="Times New Roman" pitchFamily="18" charset="0"/>
                  </a:rPr>
                  <a:t> (millimeters)</a:t>
                </a:r>
                <a:endParaRPr lang="en-US" sz="2400" dirty="0">
                  <a:latin typeface="Times New Roman" pitchFamily="18" charset="0"/>
                  <a:cs typeface="Times New Roman" pitchFamily="18"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889000" y="2057400"/>
                <a:ext cx="6502400" cy="1569660"/>
              </a:xfrm>
              <a:prstGeom prst="rect">
                <a:avLst/>
              </a:prstGeom>
              <a:blipFill rotWithShape="1">
                <a:blip r:embed="rId3"/>
                <a:stretch>
                  <a:fillRect l="-281" t="-3113" b="-7782"/>
                </a:stretch>
              </a:blipFill>
            </p:spPr>
            <p:txBody>
              <a:bodyPr/>
              <a:lstStyle/>
              <a:p>
                <a:r>
                  <a:rPr lang="en-US">
                    <a:noFill/>
                  </a:rPr>
                  <a:t> </a:t>
                </a:r>
              </a:p>
            </p:txBody>
          </p:sp>
        </mc:Fallback>
      </mc:AlternateContent>
    </p:spTree>
    <p:extLst>
      <p:ext uri="{BB962C8B-B14F-4D97-AF65-F5344CB8AC3E}">
        <p14:creationId xmlns:p14="http://schemas.microsoft.com/office/powerpoint/2010/main" val="1636091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0" y="0"/>
            <a:ext cx="9144000" cy="584775"/>
          </a:xfrm>
          <a:prstGeom prst="rect">
            <a:avLst/>
          </a:prstGeom>
          <a:noFill/>
        </p:spPr>
        <p:txBody>
          <a:bodyPr wrap="square" rtlCol="0">
            <a:spAutoFit/>
          </a:bodyPr>
          <a:lstStyle/>
          <a:p>
            <a:pPr marL="0" lvl="1" algn="ctr"/>
            <a:r>
              <a:rPr lang="en-US" sz="3200" dirty="0" smtClean="0">
                <a:latin typeface="Times New Roman" pitchFamily="18" charset="0"/>
                <a:cs typeface="Times New Roman" pitchFamily="18" charset="0"/>
              </a:rPr>
              <a:t>Series impedance of Underground Lines (</a:t>
            </a:r>
            <a:r>
              <a:rPr lang="en-US" sz="3200" dirty="0" err="1" smtClean="0">
                <a:latin typeface="Times New Roman" pitchFamily="18" charset="0"/>
                <a:cs typeface="Times New Roman" pitchFamily="18" charset="0"/>
              </a:rPr>
              <a:t>Contd</a:t>
            </a:r>
            <a:r>
              <a:rPr lang="en-US" sz="3200" dirty="0" smtClean="0">
                <a:latin typeface="Times New Roman" pitchFamily="18" charset="0"/>
                <a:cs typeface="Times New Roman" pitchFamily="18" charset="0"/>
              </a:rPr>
              <a:t>…) </a:t>
            </a:r>
            <a:endParaRPr lang="en-US" sz="3200"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4" name="TextBox 3"/>
              <p:cNvSpPr txBox="1"/>
              <p:nvPr/>
            </p:nvSpPr>
            <p:spPr>
              <a:xfrm>
                <a:off x="0" y="685800"/>
                <a:ext cx="9144000" cy="6158609"/>
              </a:xfrm>
              <a:prstGeom prst="rect">
                <a:avLst/>
              </a:prstGeom>
              <a:noFill/>
            </p:spPr>
            <p:txBody>
              <a:bodyPr wrap="square" rtlCol="0">
                <a:spAutoFit/>
              </a:bodyPr>
              <a:lstStyle/>
              <a:p>
                <a:pPr marL="0" lvl="3"/>
                <a:r>
                  <a:rPr lang="en-US" sz="2800" dirty="0" smtClean="0"/>
                  <a:t>	</a:t>
                </a:r>
                <a:r>
                  <a:rPr lang="en-US" sz="2800" dirty="0" smtClean="0">
                    <a:latin typeface="Times New Roman" pitchFamily="18" charset="0"/>
                    <a:cs typeface="Times New Roman" pitchFamily="18" charset="0"/>
                  </a:rPr>
                  <a:t>Tape Shielded Cables</a:t>
                </a:r>
              </a:p>
              <a:p>
                <a:pPr marL="0" lvl="3" algn="just"/>
                <a:endParaRPr lang="en-US" sz="2000" dirty="0" smtClean="0"/>
              </a:p>
              <a:p>
                <a:pPr marL="342900" lvl="1" indent="-342900" algn="just">
                  <a:buFont typeface="Wingdings" pitchFamily="2" charset="2"/>
                  <a:buChar char="Ø"/>
                </a:pPr>
                <a:r>
                  <a:rPr lang="en-US" sz="2400" dirty="0" smtClean="0">
                    <a:latin typeface="Times New Roman" pitchFamily="18" charset="0"/>
                    <a:cs typeface="Times New Roman" pitchFamily="18" charset="0"/>
                  </a:rPr>
                  <a:t>The resistance of the tape shield is given by:</a:t>
                </a:r>
              </a:p>
              <a:p>
                <a:pPr marL="0" lvl="3" algn="just">
                  <a:buFont typeface="Arial" pitchFamily="34" charset="0"/>
                  <a:buChar char="•"/>
                </a:pPr>
                <a:endParaRPr lang="en-US" sz="2000" dirty="0" smtClean="0"/>
              </a:p>
              <a:p>
                <a:pPr marL="0" lvl="3" algn="just"/>
                <a:r>
                  <a:rPr lang="en-US" sz="2400" dirty="0" smtClean="0"/>
                  <a:t>	</a:t>
                </a:r>
                <a14:m>
                  <m:oMath xmlns:m="http://schemas.openxmlformats.org/officeDocument/2006/math">
                    <m:sSub>
                      <m:sSubPr>
                        <m:ctrlPr>
                          <a:rPr lang="en-US" sz="2400" i="1">
                            <a:latin typeface="Cambria Math"/>
                          </a:rPr>
                        </m:ctrlPr>
                      </m:sSubPr>
                      <m:e>
                        <m:r>
                          <a:rPr lang="en-US" sz="2400" i="1">
                            <a:latin typeface="Cambria Math"/>
                          </a:rPr>
                          <m:t>𝑟</m:t>
                        </m:r>
                      </m:e>
                      <m:sub>
                        <m:r>
                          <a:rPr lang="en-US" sz="2400" i="1">
                            <a:latin typeface="Cambria Math"/>
                          </a:rPr>
                          <m:t>𝑠h𝑖𝑒𝑙𝑑</m:t>
                        </m:r>
                      </m:sub>
                    </m:sSub>
                    <m:r>
                      <a:rPr lang="en-US" sz="2400" i="1">
                        <a:latin typeface="Cambria Math"/>
                      </a:rPr>
                      <m:t>=7.9385×</m:t>
                    </m:r>
                    <m:sSup>
                      <m:sSupPr>
                        <m:ctrlPr>
                          <a:rPr lang="en-US" sz="2400" i="1">
                            <a:latin typeface="Cambria Math"/>
                          </a:rPr>
                        </m:ctrlPr>
                      </m:sSupPr>
                      <m:e>
                        <m:r>
                          <a:rPr lang="en-US" sz="2400" i="1">
                            <a:latin typeface="Cambria Math"/>
                          </a:rPr>
                          <m:t>10</m:t>
                        </m:r>
                      </m:e>
                      <m:sup>
                        <m:r>
                          <a:rPr lang="en-US" sz="2400" i="1">
                            <a:latin typeface="Cambria Math"/>
                          </a:rPr>
                          <m:t>8</m:t>
                        </m:r>
                      </m:sup>
                    </m:sSup>
                    <m:r>
                      <a:rPr lang="en-US" sz="2400" i="1">
                        <a:latin typeface="Cambria Math"/>
                      </a:rPr>
                      <m:t>∙</m:t>
                    </m:r>
                    <m:f>
                      <m:fPr>
                        <m:ctrlPr>
                          <a:rPr lang="en-US" sz="2400" i="1">
                            <a:latin typeface="Cambria Math"/>
                          </a:rPr>
                        </m:ctrlPr>
                      </m:fPr>
                      <m:num>
                        <m:r>
                          <a:rPr lang="en-US" sz="2400" i="1">
                            <a:latin typeface="Cambria Math"/>
                          </a:rPr>
                          <m:t>𝜌</m:t>
                        </m:r>
                      </m:num>
                      <m:den>
                        <m:sSub>
                          <m:sSubPr>
                            <m:ctrlPr>
                              <a:rPr lang="en-US" sz="2400" i="1">
                                <a:latin typeface="Cambria Math"/>
                              </a:rPr>
                            </m:ctrlPr>
                          </m:sSubPr>
                          <m:e>
                            <m:r>
                              <a:rPr lang="en-US" sz="2400" i="1">
                                <a:latin typeface="Cambria Math"/>
                              </a:rPr>
                              <m:t>𝑑</m:t>
                            </m:r>
                          </m:e>
                          <m:sub>
                            <m:r>
                              <a:rPr lang="en-US" sz="2400" i="1">
                                <a:latin typeface="Cambria Math"/>
                              </a:rPr>
                              <m:t>𝑠</m:t>
                            </m:r>
                          </m:sub>
                        </m:sSub>
                        <m:r>
                          <a:rPr lang="en-US" sz="2400" i="1">
                            <a:latin typeface="Cambria Math"/>
                          </a:rPr>
                          <m:t>∙</m:t>
                        </m:r>
                        <m:r>
                          <a:rPr lang="en-US" sz="2400" i="1">
                            <a:latin typeface="Cambria Math"/>
                          </a:rPr>
                          <m:t>𝑇</m:t>
                        </m:r>
                      </m:den>
                    </m:f>
                  </m:oMath>
                </a14:m>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Ω/mile		(75)</a:t>
                </a:r>
                <a:endParaRPr lang="en-US" sz="2400" dirty="0">
                  <a:latin typeface="Times New Roman" pitchFamily="18" charset="0"/>
                  <a:cs typeface="Times New Roman" pitchFamily="18" charset="0"/>
                </a:endParaRPr>
              </a:p>
              <a:p>
                <a:pPr marL="0" lvl="3" algn="just">
                  <a:buFont typeface="Arial" pitchFamily="34" charset="0"/>
                  <a:buChar char="•"/>
                </a:pPr>
                <a:endParaRPr lang="en-US" sz="2000" dirty="0" smtClean="0"/>
              </a:p>
              <a:p>
                <a:pPr marL="342900" lvl="3" indent="-342900" algn="just">
                  <a:buFont typeface="Wingdings" pitchFamily="2" charset="2"/>
                  <a:buChar char="Ø"/>
                </a:pPr>
                <a:r>
                  <a:rPr lang="en-US" sz="2400" dirty="0" smtClean="0">
                    <a:latin typeface="Times New Roman" pitchFamily="18" charset="0"/>
                    <a:cs typeface="Times New Roman" pitchFamily="18" charset="0"/>
                  </a:rPr>
                  <a:t>Assumptions:</a:t>
                </a:r>
              </a:p>
              <a:p>
                <a:pPr marL="800100" lvl="4" indent="-342900" algn="just">
                  <a:buFont typeface="Wingdings" pitchFamily="2" charset="2"/>
                  <a:buChar char="Ø"/>
                </a:pPr>
                <a:r>
                  <a:rPr lang="en-US" sz="2400" dirty="0" smtClean="0">
                    <a:latin typeface="Times New Roman" pitchFamily="18" charset="0"/>
                    <a:cs typeface="Times New Roman" pitchFamily="18" charset="0"/>
                  </a:rPr>
                  <a:t>Temperature is 50</a:t>
                </a:r>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degrees C</a:t>
                </a:r>
              </a:p>
              <a:p>
                <a:pPr marL="800100" lvl="4" indent="-342900" algn="just">
                  <a:buFont typeface="Wingdings" pitchFamily="2" charset="2"/>
                  <a:buChar char="Ø"/>
                </a:pPr>
                <a:r>
                  <a:rPr lang="en-US" sz="2400" dirty="0" smtClean="0">
                    <a:latin typeface="Times New Roman" pitchFamily="18" charset="0"/>
                    <a:cs typeface="Times New Roman" pitchFamily="18" charset="0"/>
                  </a:rPr>
                  <a:t>Resistivity is 100 </a:t>
                </a:r>
                <a:r>
                  <a:rPr lang="el-GR" sz="2400" dirty="0" smtClean="0">
                    <a:latin typeface="Times New Roman" pitchFamily="18" charset="0"/>
                    <a:cs typeface="Times New Roman" pitchFamily="18" charset="0"/>
                  </a:rPr>
                  <a:t>Ω</a:t>
                </a:r>
                <a:r>
                  <a:rPr lang="en-US" sz="2400" dirty="0" smtClean="0">
                    <a:latin typeface="Times New Roman" pitchFamily="18" charset="0"/>
                    <a:cs typeface="Times New Roman" pitchFamily="18" charset="0"/>
                  </a:rPr>
                  <a:t>-meter</a:t>
                </a:r>
              </a:p>
              <a:p>
                <a:pPr marL="0" lvl="2" indent="-457200" algn="just"/>
                <a:endParaRPr lang="en-US" sz="2000" dirty="0" smtClean="0"/>
              </a:p>
              <a:p>
                <a:pPr marL="342900" lvl="2" indent="-342900" algn="just">
                  <a:buFont typeface="Wingdings" pitchFamily="2" charset="2"/>
                  <a:buChar char="Ø"/>
                </a:pPr>
                <a:r>
                  <a:rPr lang="en-US" sz="2400" dirty="0" smtClean="0">
                    <a:latin typeface="Times New Roman" pitchFamily="18" charset="0"/>
                    <a:cs typeface="Times New Roman" pitchFamily="18" charset="0"/>
                  </a:rPr>
                  <a:t>The GMR of the tape shield is the radius of a circle passing through the middle of the shield and is given by:</a:t>
                </a:r>
              </a:p>
              <a:p>
                <a:pPr marL="342900" lvl="2" indent="-342900" algn="just">
                  <a:buFont typeface="Wingdings" pitchFamily="2" charset="2"/>
                  <a:buChar char="Ø"/>
                </a:pPr>
                <a:endParaRPr lang="en-US" sz="2400" dirty="0" smtClean="0">
                  <a:latin typeface="Times New Roman" pitchFamily="18" charset="0"/>
                  <a:cs typeface="Times New Roman" pitchFamily="18" charset="0"/>
                </a:endParaRPr>
              </a:p>
              <a:p>
                <a:pPr marL="0" lvl="2" algn="just"/>
                <a:r>
                  <a:rPr lang="en-US" sz="2400" dirty="0" smtClean="0"/>
                  <a:t>	</a:t>
                </a:r>
                <a14:m>
                  <m:oMath xmlns:m="http://schemas.openxmlformats.org/officeDocument/2006/math">
                    <m:sSub>
                      <m:sSubPr>
                        <m:ctrlPr>
                          <a:rPr lang="en-US" sz="2400" i="1">
                            <a:latin typeface="Cambria Math"/>
                          </a:rPr>
                        </m:ctrlPr>
                      </m:sSubPr>
                      <m:e>
                        <m:r>
                          <a:rPr lang="en-US" sz="2400" i="1">
                            <a:latin typeface="Cambria Math"/>
                          </a:rPr>
                          <m:t>𝐺𝑀𝑅</m:t>
                        </m:r>
                      </m:e>
                      <m:sub>
                        <m:r>
                          <a:rPr lang="en-US" sz="2400" i="1">
                            <a:latin typeface="Cambria Math"/>
                          </a:rPr>
                          <m:t>𝑠h𝑖𝑒𝑙𝑑</m:t>
                        </m:r>
                      </m:sub>
                    </m:sSub>
                    <m:r>
                      <a:rPr lang="en-US" sz="2400" i="1">
                        <a:latin typeface="Cambria Math"/>
                      </a:rPr>
                      <m:t>=</m:t>
                    </m:r>
                    <m:f>
                      <m:fPr>
                        <m:ctrlPr>
                          <a:rPr lang="en-US" sz="2400" i="1">
                            <a:latin typeface="Cambria Math"/>
                          </a:rPr>
                        </m:ctrlPr>
                      </m:fPr>
                      <m:num>
                        <m:f>
                          <m:fPr>
                            <m:ctrlPr>
                              <a:rPr lang="en-US" sz="2400" i="1">
                                <a:latin typeface="Cambria Math"/>
                              </a:rPr>
                            </m:ctrlPr>
                          </m:fPr>
                          <m:num>
                            <m:sSub>
                              <m:sSubPr>
                                <m:ctrlPr>
                                  <a:rPr lang="en-US" sz="2400" i="1">
                                    <a:latin typeface="Cambria Math"/>
                                  </a:rPr>
                                </m:ctrlPr>
                              </m:sSubPr>
                              <m:e>
                                <m:r>
                                  <a:rPr lang="en-US" sz="2400" i="1">
                                    <a:latin typeface="Cambria Math"/>
                                  </a:rPr>
                                  <m:t>𝑑</m:t>
                                </m:r>
                              </m:e>
                              <m:sub>
                                <m:r>
                                  <a:rPr lang="en-US" sz="2400" i="1">
                                    <a:latin typeface="Cambria Math"/>
                                  </a:rPr>
                                  <m:t>𝑠</m:t>
                                </m:r>
                              </m:sub>
                            </m:sSub>
                          </m:num>
                          <m:den>
                            <m:r>
                              <a:rPr lang="en-US" sz="2400" i="1">
                                <a:latin typeface="Cambria Math"/>
                              </a:rPr>
                              <m:t>2</m:t>
                            </m:r>
                          </m:den>
                        </m:f>
                        <m:r>
                          <a:rPr lang="en-US" sz="2400" i="1">
                            <a:latin typeface="Cambria Math"/>
                          </a:rPr>
                          <m:t>−</m:t>
                        </m:r>
                        <m:f>
                          <m:fPr>
                            <m:ctrlPr>
                              <a:rPr lang="en-US" sz="2400" i="1">
                                <a:latin typeface="Cambria Math"/>
                              </a:rPr>
                            </m:ctrlPr>
                          </m:fPr>
                          <m:num>
                            <m:r>
                              <a:rPr lang="en-US" sz="2400" i="1">
                                <a:latin typeface="Cambria Math"/>
                              </a:rPr>
                              <m:t>𝑇</m:t>
                            </m:r>
                          </m:num>
                          <m:den>
                            <m:r>
                              <a:rPr lang="en-US" sz="2400" i="1">
                                <a:latin typeface="Cambria Math"/>
                              </a:rPr>
                              <m:t>2000</m:t>
                            </m:r>
                          </m:den>
                        </m:f>
                      </m:num>
                      <m:den>
                        <m:r>
                          <a:rPr lang="en-US" sz="2400" i="1">
                            <a:latin typeface="Cambria Math"/>
                          </a:rPr>
                          <m:t>12</m:t>
                        </m:r>
                      </m:den>
                    </m:f>
                  </m:oMath>
                </a14:m>
                <a:r>
                  <a:rPr lang="en-US" sz="2400" dirty="0"/>
                  <a:t>  </a:t>
                </a:r>
                <a:r>
                  <a:rPr lang="en-US" sz="2400" dirty="0" smtClean="0">
                    <a:latin typeface="Times New Roman" pitchFamily="18" charset="0"/>
                    <a:cs typeface="Times New Roman" pitchFamily="18" charset="0"/>
                  </a:rPr>
                  <a:t>ft</a:t>
                </a:r>
                <a:r>
                  <a:rPr lang="en-US" sz="2400" dirty="0" smtClean="0"/>
                  <a:t>				</a:t>
                </a:r>
                <a:r>
                  <a:rPr lang="en-US" sz="2400" dirty="0" smtClean="0">
                    <a:latin typeface="Times New Roman" pitchFamily="18" charset="0"/>
                    <a:cs typeface="Times New Roman" pitchFamily="18" charset="0"/>
                  </a:rPr>
                  <a:t>(76)</a:t>
                </a:r>
                <a:endParaRPr lang="en-US" sz="2400" dirty="0">
                  <a:latin typeface="Times New Roman" pitchFamily="18" charset="0"/>
                  <a:cs typeface="Times New Roman" pitchFamily="18" charset="0"/>
                </a:endParaRPr>
              </a:p>
              <a:p>
                <a:pPr marL="0" lvl="2" indent="-457200" algn="just">
                  <a:buFont typeface="Arial" pitchFamily="34" charset="0"/>
                  <a:buChar char="•"/>
                </a:pPr>
                <a:endParaRPr lang="en-US" sz="2000" dirty="0" smtClean="0"/>
              </a:p>
              <a:p>
                <a:pPr marL="0" lvl="3" algn="just">
                  <a:buFont typeface="Arial" pitchFamily="34" charset="0"/>
                  <a:buChar char="•"/>
                </a:pPr>
                <a:endParaRPr lang="en-US" dirty="0"/>
              </a:p>
            </p:txBody>
          </p:sp>
        </mc:Choice>
        <mc:Fallback xmlns="">
          <p:sp>
            <p:nvSpPr>
              <p:cNvPr id="4" name="TextBox 3"/>
              <p:cNvSpPr txBox="1">
                <a:spLocks noRot="1" noChangeAspect="1" noMove="1" noResize="1" noEditPoints="1" noAdjustHandles="1" noChangeArrowheads="1" noChangeShapeType="1" noTextEdit="1"/>
              </p:cNvSpPr>
              <p:nvPr/>
            </p:nvSpPr>
            <p:spPr>
              <a:xfrm>
                <a:off x="0" y="685800"/>
                <a:ext cx="9144000" cy="6158609"/>
              </a:xfrm>
              <a:prstGeom prst="rect">
                <a:avLst/>
              </a:prstGeom>
              <a:blipFill rotWithShape="1">
                <a:blip r:embed="rId3"/>
                <a:stretch>
                  <a:fillRect l="-867" t="-1089" r="-1000"/>
                </a:stretch>
              </a:blipFill>
            </p:spPr>
            <p:txBody>
              <a:bodyPr/>
              <a:lstStyle/>
              <a:p>
                <a:r>
                  <a:rPr lang="en-US">
                    <a:noFill/>
                  </a:rPr>
                  <a:t> </a:t>
                </a:r>
              </a:p>
            </p:txBody>
          </p:sp>
        </mc:Fallback>
      </mc:AlternateContent>
    </p:spTree>
    <p:extLst>
      <p:ext uri="{BB962C8B-B14F-4D97-AF65-F5344CB8AC3E}">
        <p14:creationId xmlns:p14="http://schemas.microsoft.com/office/powerpoint/2010/main" val="2610082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10" end="1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0" y="0"/>
            <a:ext cx="9144000" cy="584775"/>
          </a:xfrm>
          <a:prstGeom prst="rect">
            <a:avLst/>
          </a:prstGeom>
          <a:noFill/>
        </p:spPr>
        <p:txBody>
          <a:bodyPr wrap="square" rtlCol="0">
            <a:spAutoFit/>
          </a:bodyPr>
          <a:lstStyle/>
          <a:p>
            <a:pPr marL="0" lvl="1" algn="ctr"/>
            <a:r>
              <a:rPr lang="en-US" sz="3200" dirty="0" smtClean="0">
                <a:latin typeface="Times New Roman" pitchFamily="18" charset="0"/>
                <a:cs typeface="Times New Roman" pitchFamily="18" charset="0"/>
              </a:rPr>
              <a:t>Series impedance of Underground Lines (</a:t>
            </a:r>
            <a:r>
              <a:rPr lang="en-US" sz="3200" dirty="0" err="1" smtClean="0">
                <a:latin typeface="Times New Roman" pitchFamily="18" charset="0"/>
                <a:cs typeface="Times New Roman" pitchFamily="18" charset="0"/>
              </a:rPr>
              <a:t>Contd</a:t>
            </a:r>
            <a:r>
              <a:rPr lang="en-US" sz="3200" dirty="0" smtClean="0">
                <a:latin typeface="Times New Roman" pitchFamily="18" charset="0"/>
                <a:cs typeface="Times New Roman" pitchFamily="18" charset="0"/>
              </a:rPr>
              <a:t>…) </a:t>
            </a:r>
            <a:endParaRPr lang="en-US" sz="3200"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4" name="TextBox 3"/>
              <p:cNvSpPr txBox="1"/>
              <p:nvPr/>
            </p:nvSpPr>
            <p:spPr>
              <a:xfrm>
                <a:off x="-35653" y="625582"/>
                <a:ext cx="9144000" cy="4860818"/>
              </a:xfrm>
              <a:prstGeom prst="rect">
                <a:avLst/>
              </a:prstGeom>
              <a:noFill/>
            </p:spPr>
            <p:txBody>
              <a:bodyPr wrap="square" rtlCol="0">
                <a:spAutoFit/>
              </a:bodyPr>
              <a:lstStyle/>
              <a:p>
                <a:pPr marL="0" lvl="3"/>
                <a:r>
                  <a:rPr lang="en-US" sz="2800" dirty="0" smtClean="0"/>
                  <a:t>	</a:t>
                </a:r>
                <a:r>
                  <a:rPr lang="en-US" sz="2800" dirty="0" smtClean="0">
                    <a:latin typeface="Times New Roman" pitchFamily="18" charset="0"/>
                    <a:cs typeface="Times New Roman" pitchFamily="18" charset="0"/>
                  </a:rPr>
                  <a:t>Tape Shielded Cables</a:t>
                </a:r>
              </a:p>
              <a:p>
                <a:pPr marL="0" lvl="3" algn="just"/>
                <a:endParaRPr lang="en-US" sz="2000" dirty="0" smtClean="0"/>
              </a:p>
              <a:p>
                <a:pPr marL="342900" lvl="3" indent="-342900" algn="just">
                  <a:buFont typeface="Wingdings" pitchFamily="2" charset="2"/>
                  <a:buChar char="Ø"/>
                </a:pPr>
                <a:r>
                  <a:rPr lang="en-US" sz="2000" dirty="0" smtClean="0"/>
                  <a:t>  </a:t>
                </a:r>
                <a:r>
                  <a:rPr lang="en-US" sz="2400" dirty="0" smtClean="0">
                    <a:latin typeface="Times New Roman" pitchFamily="18" charset="0"/>
                    <a:cs typeface="Times New Roman" pitchFamily="18" charset="0"/>
                  </a:rPr>
                  <a:t>The various spacings between a tape shield and the conductors and other tape shields are as follows:</a:t>
                </a:r>
              </a:p>
              <a:p>
                <a:pPr marL="0" lvl="3" algn="just"/>
                <a:endParaRPr lang="en-US" sz="2400" dirty="0" smtClean="0"/>
              </a:p>
              <a:p>
                <a:pPr marL="457200" lvl="4" algn="just"/>
                <a:r>
                  <a:rPr lang="en-US" sz="2400" b="1" dirty="0" smtClean="0">
                    <a:latin typeface="Times New Roman" pitchFamily="18" charset="0"/>
                    <a:cs typeface="Times New Roman" pitchFamily="18" charset="0"/>
                  </a:rPr>
                  <a:t>Tape shield to its own phase:</a:t>
                </a:r>
              </a:p>
              <a:p>
                <a:pPr marL="457200" lvl="4" algn="just"/>
                <a14:m>
                  <m:oMath xmlns:m="http://schemas.openxmlformats.org/officeDocument/2006/math">
                    <m:sSub>
                      <m:sSubPr>
                        <m:ctrlPr>
                          <a:rPr lang="en-US" sz="2400" i="1">
                            <a:latin typeface="Cambria Math"/>
                          </a:rPr>
                        </m:ctrlPr>
                      </m:sSubPr>
                      <m:e>
                        <m:r>
                          <a:rPr lang="en-US" sz="2400" i="1">
                            <a:latin typeface="Cambria Math"/>
                          </a:rPr>
                          <m:t>𝐷</m:t>
                        </m:r>
                      </m:e>
                      <m:sub>
                        <m:r>
                          <a:rPr lang="en-US" sz="2400" i="1">
                            <a:latin typeface="Cambria Math"/>
                          </a:rPr>
                          <m:t>𝑖𝑗</m:t>
                        </m:r>
                      </m:sub>
                    </m:sSub>
                    <m:r>
                      <a:rPr lang="en-US" sz="2400" i="1">
                        <a:latin typeface="Cambria Math"/>
                      </a:rPr>
                      <m:t>=</m:t>
                    </m:r>
                    <m:sSub>
                      <m:sSubPr>
                        <m:ctrlPr>
                          <a:rPr lang="en-US" sz="2400" i="1">
                            <a:latin typeface="Cambria Math"/>
                          </a:rPr>
                        </m:ctrlPr>
                      </m:sSubPr>
                      <m:e>
                        <m:r>
                          <a:rPr lang="en-US" sz="2400" i="1">
                            <a:latin typeface="Cambria Math"/>
                          </a:rPr>
                          <m:t>𝐺𝑀𝑅</m:t>
                        </m:r>
                      </m:e>
                      <m:sub>
                        <m:r>
                          <a:rPr lang="en-US" sz="2400" i="1">
                            <a:latin typeface="Cambria Math"/>
                          </a:rPr>
                          <m:t>𝑠h𝑖𝑒𝑙𝑑</m:t>
                        </m:r>
                      </m:sub>
                    </m:sSub>
                    <m:r>
                      <a:rPr lang="en-US" sz="2400" i="1">
                        <a:latin typeface="Cambria Math"/>
                      </a:rPr>
                      <m:t>=</m:t>
                    </m:r>
                  </m:oMath>
                </a14:m>
                <a:r>
                  <a:rPr lang="en-US" sz="2400" dirty="0">
                    <a:latin typeface="Times New Roman" pitchFamily="18" charset="0"/>
                    <a:cs typeface="Times New Roman" pitchFamily="18" charset="0"/>
                  </a:rPr>
                  <a:t> radius to midpoint of the shield (feet</a:t>
                </a:r>
                <a:r>
                  <a:rPr lang="en-US" sz="2400" dirty="0" smtClean="0">
                    <a:latin typeface="Times New Roman" pitchFamily="18" charset="0"/>
                    <a:cs typeface="Times New Roman" pitchFamily="18" charset="0"/>
                  </a:rPr>
                  <a:t>)</a:t>
                </a:r>
              </a:p>
              <a:p>
                <a:pPr marL="457200" lvl="4" algn="just"/>
                <a:endParaRPr lang="en-US" sz="2400" b="1" dirty="0" smtClean="0"/>
              </a:p>
              <a:p>
                <a:pPr marL="457200" lvl="4" algn="just"/>
                <a:r>
                  <a:rPr lang="en-US" sz="2400" b="1" dirty="0" smtClean="0">
                    <a:latin typeface="Times New Roman" pitchFamily="18" charset="0"/>
                    <a:cs typeface="Times New Roman" pitchFamily="18" charset="0"/>
                  </a:rPr>
                  <a:t>Tape shield to an adjacent tape shield:</a:t>
                </a:r>
              </a:p>
              <a:p>
                <a:pPr marL="457200" lvl="4" algn="just"/>
                <a14:m>
                  <m:oMath xmlns:m="http://schemas.openxmlformats.org/officeDocument/2006/math">
                    <m:sSub>
                      <m:sSubPr>
                        <m:ctrlPr>
                          <a:rPr lang="en-US" sz="2400" i="1">
                            <a:latin typeface="Cambria Math"/>
                          </a:rPr>
                        </m:ctrlPr>
                      </m:sSubPr>
                      <m:e>
                        <m:r>
                          <a:rPr lang="en-US" sz="2400" i="1">
                            <a:latin typeface="Cambria Math"/>
                          </a:rPr>
                          <m:t>𝐷</m:t>
                        </m:r>
                      </m:e>
                      <m:sub>
                        <m:r>
                          <a:rPr lang="en-US" sz="2400" i="1">
                            <a:latin typeface="Cambria Math"/>
                          </a:rPr>
                          <m:t>𝑖𝑗</m:t>
                        </m:r>
                      </m:sub>
                    </m:sSub>
                    <m:r>
                      <a:rPr lang="en-US" sz="2400" i="1">
                        <a:latin typeface="Cambria Math"/>
                      </a:rPr>
                      <m:t>=</m:t>
                    </m:r>
                  </m:oMath>
                </a14:m>
                <a:r>
                  <a:rPr lang="en-US" sz="2400" dirty="0">
                    <a:latin typeface="Times New Roman" pitchFamily="18" charset="0"/>
                    <a:cs typeface="Times New Roman" pitchFamily="18" charset="0"/>
                  </a:rPr>
                  <a:t> center-to-center distance of the phase conductors (feet</a:t>
                </a:r>
                <a:r>
                  <a:rPr lang="en-US" sz="2400" dirty="0" smtClean="0">
                    <a:latin typeface="Times New Roman" pitchFamily="18" charset="0"/>
                    <a:cs typeface="Times New Roman" pitchFamily="18" charset="0"/>
                  </a:rPr>
                  <a:t>)</a:t>
                </a:r>
                <a:endParaRPr lang="en-US" sz="2400" b="1" dirty="0" smtClean="0">
                  <a:latin typeface="Times New Roman" pitchFamily="18" charset="0"/>
                  <a:cs typeface="Times New Roman" pitchFamily="18" charset="0"/>
                </a:endParaRPr>
              </a:p>
              <a:p>
                <a:pPr marL="457200" lvl="4" algn="just"/>
                <a:endParaRPr lang="en-US" sz="2400" b="1" dirty="0" smtClean="0"/>
              </a:p>
              <a:p>
                <a:pPr marL="457200" lvl="4" algn="just"/>
                <a:r>
                  <a:rPr lang="en-US" sz="2400" b="1" dirty="0" smtClean="0">
                    <a:latin typeface="Times New Roman" pitchFamily="18" charset="0"/>
                    <a:cs typeface="Times New Roman" pitchFamily="18" charset="0"/>
                  </a:rPr>
                  <a:t>Tape shield to an adjacent phase or neutral conductor:</a:t>
                </a:r>
              </a:p>
              <a:p>
                <a:pPr marL="0" lvl="3" algn="just">
                  <a:buFont typeface="Arial" pitchFamily="34" charset="0"/>
                  <a:buChar char="•"/>
                </a:pPr>
                <a:endParaRPr lang="en-US" dirty="0"/>
              </a:p>
            </p:txBody>
          </p:sp>
        </mc:Choice>
        <mc:Fallback xmlns="">
          <p:sp>
            <p:nvSpPr>
              <p:cNvPr id="4" name="TextBox 3"/>
              <p:cNvSpPr txBox="1">
                <a:spLocks noRot="1" noChangeAspect="1" noMove="1" noResize="1" noEditPoints="1" noAdjustHandles="1" noChangeArrowheads="1" noChangeShapeType="1" noTextEdit="1"/>
              </p:cNvSpPr>
              <p:nvPr/>
            </p:nvSpPr>
            <p:spPr>
              <a:xfrm>
                <a:off x="-35653" y="625582"/>
                <a:ext cx="9144000" cy="4860818"/>
              </a:xfrm>
              <a:prstGeom prst="rect">
                <a:avLst/>
              </a:prstGeom>
              <a:blipFill rotWithShape="1">
                <a:blip r:embed="rId3"/>
                <a:stretch>
                  <a:fillRect l="-533" t="-1380" r="-10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Rectangle 1"/>
              <p:cNvSpPr/>
              <p:nvPr/>
            </p:nvSpPr>
            <p:spPr>
              <a:xfrm>
                <a:off x="457200" y="5159052"/>
                <a:ext cx="8534400" cy="1230080"/>
              </a:xfrm>
              <a:prstGeom prst="rect">
                <a:avLst/>
              </a:prstGeom>
            </p:spPr>
            <p:txBody>
              <a:bodyPr wrap="square">
                <a:spAutoFit/>
              </a:bodyPr>
              <a:lstStyle/>
              <a:p>
                <a14:m>
                  <m:oMath xmlns:m="http://schemas.openxmlformats.org/officeDocument/2006/math">
                    <m:sSub>
                      <m:sSubPr>
                        <m:ctrlPr>
                          <a:rPr lang="en-US" sz="2400" i="1">
                            <a:latin typeface="Cambria Math"/>
                          </a:rPr>
                        </m:ctrlPr>
                      </m:sSubPr>
                      <m:e>
                        <m:r>
                          <a:rPr lang="en-US" sz="2400" i="1">
                            <a:latin typeface="Cambria Math"/>
                          </a:rPr>
                          <m:t>𝐷</m:t>
                        </m:r>
                      </m:e>
                      <m:sub>
                        <m:r>
                          <a:rPr lang="en-US" sz="2400" i="1">
                            <a:latin typeface="Cambria Math"/>
                          </a:rPr>
                          <m:t>𝑖𝑗</m:t>
                        </m:r>
                      </m:sub>
                    </m:sSub>
                    <m:r>
                      <a:rPr lang="en-US" sz="2400" i="1">
                        <a:latin typeface="Cambria Math"/>
                      </a:rPr>
                      <m:t>=</m:t>
                    </m:r>
                    <m:sSub>
                      <m:sSubPr>
                        <m:ctrlPr>
                          <a:rPr lang="en-US" sz="2400" i="1">
                            <a:latin typeface="Cambria Math"/>
                          </a:rPr>
                        </m:ctrlPr>
                      </m:sSubPr>
                      <m:e>
                        <m:r>
                          <a:rPr lang="en-US" sz="2400" i="1">
                            <a:latin typeface="Cambria Math"/>
                          </a:rPr>
                          <m:t>𝐷</m:t>
                        </m:r>
                      </m:e>
                      <m:sub>
                        <m:r>
                          <a:rPr lang="en-US" sz="2400" i="1">
                            <a:latin typeface="Cambria Math"/>
                          </a:rPr>
                          <m:t>𝑛𝑚</m:t>
                        </m:r>
                      </m:sub>
                    </m:sSub>
                  </m:oMath>
                </a14:m>
                <a:r>
                  <a:rPr lang="en-US" sz="2400" dirty="0">
                    <a:latin typeface="Times New Roman" pitchFamily="18" charset="0"/>
                    <a:cs typeface="Times New Roman" pitchFamily="18" charset="0"/>
                  </a:rPr>
                  <a:t> feet</a:t>
                </a:r>
              </a:p>
              <a:p>
                <a:r>
                  <a:rPr lang="en-US" sz="2400" dirty="0" smtClean="0">
                    <a:latin typeface="Times New Roman" pitchFamily="18" charset="0"/>
                    <a:cs typeface="Times New Roman" pitchFamily="18" charset="0"/>
                  </a:rPr>
                  <a:t>	where </a:t>
                </a:r>
                <a14:m>
                  <m:oMath xmlns:m="http://schemas.openxmlformats.org/officeDocument/2006/math">
                    <m:sSub>
                      <m:sSubPr>
                        <m:ctrlPr>
                          <a:rPr lang="en-US" sz="2400" i="1">
                            <a:latin typeface="Cambria Math"/>
                          </a:rPr>
                        </m:ctrlPr>
                      </m:sSubPr>
                      <m:e>
                        <m:r>
                          <a:rPr lang="en-US" sz="2400" i="1">
                            <a:latin typeface="Cambria Math"/>
                          </a:rPr>
                          <m:t>𝐷</m:t>
                        </m:r>
                      </m:e>
                      <m:sub>
                        <m:r>
                          <a:rPr lang="en-US" sz="2400" i="1">
                            <a:latin typeface="Cambria Math"/>
                          </a:rPr>
                          <m:t>𝑛𝑚</m:t>
                        </m:r>
                      </m:sub>
                    </m:sSub>
                    <m:r>
                      <a:rPr lang="en-US" sz="2400" i="1">
                        <a:latin typeface="Cambria Math"/>
                      </a:rPr>
                      <m:t>=</m:t>
                    </m:r>
                  </m:oMath>
                </a14:m>
                <a:r>
                  <a:rPr lang="en-US" sz="2400" dirty="0">
                    <a:latin typeface="Times New Roman" pitchFamily="18" charset="0"/>
                    <a:cs typeface="Times New Roman" pitchFamily="18" charset="0"/>
                  </a:rPr>
                  <a:t> center-to-center distance between phase conductors</a:t>
                </a:r>
              </a:p>
            </p:txBody>
          </p:sp>
        </mc:Choice>
        <mc:Fallback xmlns="">
          <p:sp>
            <p:nvSpPr>
              <p:cNvPr id="2" name="Rectangle 1"/>
              <p:cNvSpPr>
                <a:spLocks noRot="1" noChangeAspect="1" noMove="1" noResize="1" noEditPoints="1" noAdjustHandles="1" noChangeArrowheads="1" noChangeShapeType="1" noTextEdit="1"/>
              </p:cNvSpPr>
              <p:nvPr/>
            </p:nvSpPr>
            <p:spPr>
              <a:xfrm>
                <a:off x="457200" y="5159052"/>
                <a:ext cx="8534400" cy="1230080"/>
              </a:xfrm>
              <a:prstGeom prst="rect">
                <a:avLst/>
              </a:prstGeom>
              <a:blipFill rotWithShape="1">
                <a:blip r:embed="rId4"/>
                <a:stretch>
                  <a:fillRect l="-1071" t="-3960" b="-10396"/>
                </a:stretch>
              </a:blipFill>
            </p:spPr>
            <p:txBody>
              <a:bodyPr/>
              <a:lstStyle/>
              <a:p>
                <a:r>
                  <a:rPr lang="en-US">
                    <a:noFill/>
                  </a:rPr>
                  <a:t> </a:t>
                </a:r>
              </a:p>
            </p:txBody>
          </p:sp>
        </mc:Fallback>
      </mc:AlternateContent>
    </p:spTree>
    <p:extLst>
      <p:ext uri="{BB962C8B-B14F-4D97-AF65-F5344CB8AC3E}">
        <p14:creationId xmlns:p14="http://schemas.microsoft.com/office/powerpoint/2010/main" val="760213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10" end="10"/>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2: Underground </a:t>
            </a:r>
            <a:r>
              <a:rPr lang="en-US" dirty="0"/>
              <a:t>Lines </a:t>
            </a:r>
          </a:p>
        </p:txBody>
      </p:sp>
      <p:sp>
        <p:nvSpPr>
          <p:cNvPr id="3" name="Content Placeholder 2"/>
          <p:cNvSpPr>
            <a:spLocks noGrp="1"/>
          </p:cNvSpPr>
          <p:nvPr>
            <p:ph idx="1"/>
          </p:nvPr>
        </p:nvSpPr>
        <p:spPr>
          <a:xfrm>
            <a:off x="457200" y="1143000"/>
            <a:ext cx="8229600" cy="4983163"/>
          </a:xfrm>
        </p:spPr>
        <p:txBody>
          <a:bodyPr>
            <a:normAutofit fontScale="25000" lnSpcReduction="20000"/>
          </a:bodyPr>
          <a:lstStyle/>
          <a:p>
            <a:pPr marL="0" indent="0">
              <a:buNone/>
            </a:pPr>
            <a:r>
              <a:rPr lang="en-US" sz="11200" dirty="0"/>
              <a:t>Underground lines</a:t>
            </a:r>
          </a:p>
          <a:p>
            <a:endParaRPr lang="en-US" sz="7400" dirty="0"/>
          </a:p>
          <a:p>
            <a:pPr marL="571500" lvl="2" indent="-283464"/>
            <a:r>
              <a:rPr lang="en-US" sz="7400" dirty="0"/>
              <a:t> 	</a:t>
            </a:r>
            <a:r>
              <a:rPr lang="en-US" sz="9600" dirty="0"/>
              <a:t>Series impedance of Underground Lines</a:t>
            </a:r>
          </a:p>
          <a:p>
            <a:pPr marL="1200150" lvl="1"/>
            <a:r>
              <a:rPr lang="en-US" sz="7800" dirty="0" smtClean="0"/>
              <a:t> Concentric </a:t>
            </a:r>
            <a:r>
              <a:rPr lang="en-US" sz="7800" dirty="0"/>
              <a:t>Neutral Cable</a:t>
            </a:r>
          </a:p>
          <a:p>
            <a:pPr lvl="2"/>
            <a:r>
              <a:rPr lang="en-US" sz="7400" dirty="0" smtClean="0"/>
              <a:t>  </a:t>
            </a:r>
            <a:r>
              <a:rPr lang="en-US" sz="8000" dirty="0"/>
              <a:t>Tape Shielded Cables</a:t>
            </a:r>
          </a:p>
          <a:p>
            <a:endParaRPr lang="en-US" sz="7400" dirty="0"/>
          </a:p>
          <a:p>
            <a:pPr lvl="1"/>
            <a:r>
              <a:rPr lang="en-US" sz="7400" dirty="0"/>
              <a:t> 	</a:t>
            </a:r>
            <a:r>
              <a:rPr lang="en-US" sz="9600" dirty="0"/>
              <a:t>Shunt Admittance of Underground Lines</a:t>
            </a:r>
          </a:p>
          <a:p>
            <a:pPr marL="1200150" lvl="1"/>
            <a:r>
              <a:rPr lang="en-US" sz="7800" dirty="0" smtClean="0"/>
              <a:t> </a:t>
            </a:r>
            <a:r>
              <a:rPr lang="en-US" sz="7800" b="1" u="sng" dirty="0" smtClean="0"/>
              <a:t>Concentric </a:t>
            </a:r>
            <a:r>
              <a:rPr lang="en-US" sz="7800" b="1" u="sng" dirty="0"/>
              <a:t>Neutral Cable</a:t>
            </a:r>
          </a:p>
          <a:p>
            <a:pPr lvl="2"/>
            <a:r>
              <a:rPr lang="en-US" sz="7400" dirty="0"/>
              <a:t>  </a:t>
            </a:r>
            <a:r>
              <a:rPr lang="en-US" sz="8000" dirty="0"/>
              <a:t>Tape Shielded Cables</a:t>
            </a:r>
          </a:p>
          <a:p>
            <a:pPr marL="0" indent="0">
              <a:buNone/>
            </a:pPr>
            <a:r>
              <a:rPr lang="en-US" sz="7400" dirty="0"/>
              <a:t>	</a:t>
            </a:r>
          </a:p>
          <a:p>
            <a:pPr lvl="1"/>
            <a:r>
              <a:rPr lang="en-US" sz="7400" dirty="0"/>
              <a:t> 	</a:t>
            </a:r>
            <a:r>
              <a:rPr lang="en-US" sz="9600" dirty="0"/>
              <a:t>Sequence Admittance</a:t>
            </a:r>
          </a:p>
          <a:p>
            <a:pPr lvl="1"/>
            <a:endParaRPr lang="en-US" sz="7400" dirty="0"/>
          </a:p>
          <a:p>
            <a:pPr lvl="1"/>
            <a:r>
              <a:rPr lang="en-US" sz="7400" dirty="0"/>
              <a:t> 	</a:t>
            </a:r>
            <a:r>
              <a:rPr lang="en-US" sz="9600" dirty="0"/>
              <a:t>Parallel Underground Distribution Lines</a:t>
            </a:r>
          </a:p>
          <a:p>
            <a:pPr lvl="2"/>
            <a:r>
              <a:rPr lang="en-US" sz="7400" dirty="0"/>
              <a:t> </a:t>
            </a:r>
            <a:r>
              <a:rPr lang="en-US" sz="7400" dirty="0" smtClean="0"/>
              <a:t> </a:t>
            </a:r>
            <a:r>
              <a:rPr lang="en-US" sz="8000" dirty="0"/>
              <a:t>Series impedance</a:t>
            </a:r>
          </a:p>
          <a:p>
            <a:pPr lvl="2"/>
            <a:r>
              <a:rPr lang="en-US" sz="8000" dirty="0"/>
              <a:t>  Shunt Admittance</a:t>
            </a:r>
          </a:p>
          <a:p>
            <a:endParaRPr lang="en-US" dirty="0"/>
          </a:p>
        </p:txBody>
      </p:sp>
    </p:spTree>
    <p:extLst>
      <p:ext uri="{BB962C8B-B14F-4D97-AF65-F5344CB8AC3E}">
        <p14:creationId xmlns:p14="http://schemas.microsoft.com/office/powerpoint/2010/main" val="2960879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12" end="12"/>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3" end="13"/>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609600"/>
            <a:ext cx="8305800" cy="1754326"/>
          </a:xfrm>
          <a:prstGeom prst="rect">
            <a:avLst/>
          </a:prstGeom>
          <a:noFill/>
        </p:spPr>
        <p:txBody>
          <a:bodyPr wrap="square" rtlCol="0">
            <a:spAutoFit/>
          </a:bodyPr>
          <a:lstStyle/>
          <a:p>
            <a:r>
              <a:rPr lang="en-US" dirty="0" smtClean="0"/>
              <a:t>	</a:t>
            </a:r>
          </a:p>
          <a:p>
            <a:r>
              <a:rPr lang="en-US" dirty="0"/>
              <a:t>	</a:t>
            </a:r>
            <a:endParaRPr lang="en-US" dirty="0" smtClean="0"/>
          </a:p>
          <a:p>
            <a:r>
              <a:rPr lang="en-US" dirty="0" smtClean="0"/>
              <a:t>	</a:t>
            </a:r>
            <a:r>
              <a:rPr lang="en-US" dirty="0"/>
              <a:t>	</a:t>
            </a:r>
            <a:endParaRPr lang="en-US" dirty="0" smtClean="0"/>
          </a:p>
          <a:p>
            <a:r>
              <a:rPr lang="en-US" dirty="0" smtClean="0"/>
              <a:t>	</a:t>
            </a:r>
          </a:p>
          <a:p>
            <a:endParaRPr lang="en-US" dirty="0"/>
          </a:p>
          <a:p>
            <a:endParaRPr lang="en-US" dirty="0"/>
          </a:p>
        </p:txBody>
      </p:sp>
      <p:sp>
        <p:nvSpPr>
          <p:cNvPr id="3" name="TextBox 2"/>
          <p:cNvSpPr txBox="1"/>
          <p:nvPr/>
        </p:nvSpPr>
        <p:spPr>
          <a:xfrm>
            <a:off x="0" y="0"/>
            <a:ext cx="9144000" cy="584775"/>
          </a:xfrm>
          <a:prstGeom prst="rect">
            <a:avLst/>
          </a:prstGeom>
          <a:noFill/>
        </p:spPr>
        <p:txBody>
          <a:bodyPr wrap="square" rtlCol="0">
            <a:spAutoFit/>
          </a:bodyPr>
          <a:lstStyle/>
          <a:p>
            <a:pPr marL="0" lvl="1" algn="ctr"/>
            <a:r>
              <a:rPr lang="en-US" sz="3200" dirty="0" smtClean="0">
                <a:latin typeface="Times New Roman" pitchFamily="18" charset="0"/>
                <a:cs typeface="Times New Roman" pitchFamily="18" charset="0"/>
              </a:rPr>
              <a:t>Shunt Admittance of Underground Lines </a:t>
            </a:r>
            <a:endParaRPr lang="en-US" sz="3200" dirty="0">
              <a:latin typeface="Times New Roman" pitchFamily="18" charset="0"/>
              <a:cs typeface="Times New Roman" pitchFamily="18" charset="0"/>
            </a:endParaRPr>
          </a:p>
        </p:txBody>
      </p:sp>
      <p:sp>
        <p:nvSpPr>
          <p:cNvPr id="4" name="TextBox 3"/>
          <p:cNvSpPr txBox="1"/>
          <p:nvPr/>
        </p:nvSpPr>
        <p:spPr>
          <a:xfrm>
            <a:off x="0" y="609600"/>
            <a:ext cx="9144000" cy="1631216"/>
          </a:xfrm>
          <a:prstGeom prst="rect">
            <a:avLst/>
          </a:prstGeom>
          <a:noFill/>
        </p:spPr>
        <p:txBody>
          <a:bodyPr wrap="square" rtlCol="0">
            <a:spAutoFit/>
          </a:bodyPr>
          <a:lstStyle/>
          <a:p>
            <a:pPr marL="0" lvl="3"/>
            <a:r>
              <a:rPr lang="en-US" sz="2800" dirty="0" smtClean="0"/>
              <a:t>	 </a:t>
            </a:r>
            <a:r>
              <a:rPr lang="en-US" sz="2800" dirty="0" smtClean="0">
                <a:latin typeface="Times New Roman" pitchFamily="18" charset="0"/>
                <a:cs typeface="Times New Roman" pitchFamily="18" charset="0"/>
              </a:rPr>
              <a:t>Concentric Neutral Cable</a:t>
            </a:r>
          </a:p>
          <a:p>
            <a:pPr marL="342900" lvl="3" indent="-342900">
              <a:buFont typeface="Wingdings" pitchFamily="2" charset="2"/>
              <a:buChar char="Ø"/>
            </a:pPr>
            <a:r>
              <a:rPr lang="en-US" sz="2400" dirty="0" smtClean="0">
                <a:latin typeface="Times New Roman" pitchFamily="18" charset="0"/>
                <a:cs typeface="Times New Roman" pitchFamily="18" charset="0"/>
              </a:rPr>
              <a:t>Figure shows a basic concentric neutral cable with center conductor being the phase conductor and the concentric neutral strands equally displaced around a circle  of radius of </a:t>
            </a:r>
            <a:r>
              <a:rPr lang="en-US" sz="2400" dirty="0" err="1" smtClean="0">
                <a:latin typeface="Times New Roman" pitchFamily="18" charset="0"/>
                <a:cs typeface="Times New Roman" pitchFamily="18" charset="0"/>
              </a:rPr>
              <a:t>R</a:t>
            </a:r>
            <a:r>
              <a:rPr lang="en-US" sz="2400" baseline="-25000" dirty="0" err="1" smtClean="0">
                <a:latin typeface="Times New Roman" pitchFamily="18" charset="0"/>
                <a:cs typeface="Times New Roman" pitchFamily="18" charset="0"/>
              </a:rPr>
              <a:t>b</a:t>
            </a:r>
            <a:endParaRPr lang="en-US" sz="2400" dirty="0">
              <a:latin typeface="Times New Roman" pitchFamily="18" charset="0"/>
              <a:cs typeface="Times New Roman" pitchFamily="18" charset="0"/>
            </a:endParaRP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58994" y="2342420"/>
            <a:ext cx="4226011" cy="4343400"/>
          </a:xfrm>
          <a:prstGeom prst="rect">
            <a:avLst/>
          </a:prstGeom>
        </p:spPr>
      </p:pic>
      <p:sp>
        <p:nvSpPr>
          <p:cNvPr id="5" name="TextBox 4"/>
          <p:cNvSpPr txBox="1"/>
          <p:nvPr/>
        </p:nvSpPr>
        <p:spPr>
          <a:xfrm>
            <a:off x="533400" y="5943600"/>
            <a:ext cx="1828800" cy="461665"/>
          </a:xfrm>
          <a:prstGeom prst="rect">
            <a:avLst/>
          </a:prstGeom>
          <a:noFill/>
        </p:spPr>
        <p:txBody>
          <a:bodyPr wrap="square" rtlCol="0">
            <a:spAutoFit/>
          </a:bodyPr>
          <a:lstStyle/>
          <a:p>
            <a:r>
              <a:rPr lang="en-US" sz="2400" b="1" dirty="0" smtClean="0">
                <a:latin typeface="Times New Roman" pitchFamily="18" charset="0"/>
                <a:cs typeface="Times New Roman" pitchFamily="18" charset="0"/>
              </a:rPr>
              <a:t>Figure 13.0</a:t>
            </a:r>
            <a:endParaRPr lang="en-US" sz="2400" b="1" dirty="0">
              <a:latin typeface="Times New Roman" pitchFamily="18" charset="0"/>
              <a:cs typeface="Times New Roman" pitchFamily="18" charset="0"/>
            </a:endParaRPr>
          </a:p>
        </p:txBody>
      </p:sp>
    </p:spTree>
    <p:extLst>
      <p:ext uri="{BB962C8B-B14F-4D97-AF65-F5344CB8AC3E}">
        <p14:creationId xmlns:p14="http://schemas.microsoft.com/office/powerpoint/2010/main" val="131021501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1: </a:t>
            </a:r>
            <a:r>
              <a:rPr lang="en-US" dirty="0"/>
              <a:t>Overhead Lines </a:t>
            </a:r>
          </a:p>
        </p:txBody>
      </p:sp>
      <p:sp>
        <p:nvSpPr>
          <p:cNvPr id="3" name="Content Placeholder 2"/>
          <p:cNvSpPr>
            <a:spLocks noGrp="1"/>
          </p:cNvSpPr>
          <p:nvPr>
            <p:ph idx="1"/>
          </p:nvPr>
        </p:nvSpPr>
        <p:spPr/>
        <p:txBody>
          <a:bodyPr>
            <a:normAutofit fontScale="77500" lnSpcReduction="20000"/>
          </a:bodyPr>
          <a:lstStyle/>
          <a:p>
            <a:pPr>
              <a:spcAft>
                <a:spcPts val="600"/>
              </a:spcAft>
            </a:pPr>
            <a:r>
              <a:rPr lang="en-US" sz="3100" dirty="0" smtClean="0"/>
              <a:t>Series </a:t>
            </a:r>
            <a:r>
              <a:rPr lang="en-US" sz="3100" dirty="0"/>
              <a:t>impedance of Overhead Lines</a:t>
            </a:r>
          </a:p>
          <a:p>
            <a:pPr marL="971550" lvl="1" indent="-457200">
              <a:spcAft>
                <a:spcPts val="600"/>
              </a:spcAft>
            </a:pPr>
            <a:r>
              <a:rPr lang="en-US" sz="2600" b="1" u="sng" dirty="0"/>
              <a:t>Transposed Three-phase Lines</a:t>
            </a:r>
          </a:p>
          <a:p>
            <a:pPr marL="971550" lvl="1" indent="-457200">
              <a:spcAft>
                <a:spcPts val="600"/>
              </a:spcAft>
            </a:pPr>
            <a:r>
              <a:rPr lang="en-US" sz="2600" dirty="0" err="1"/>
              <a:t>Untransposed</a:t>
            </a:r>
            <a:r>
              <a:rPr lang="en-US" sz="2600" dirty="0"/>
              <a:t> Distribution Lines</a:t>
            </a:r>
          </a:p>
          <a:p>
            <a:pPr marL="971550" lvl="1" indent="-457200">
              <a:spcAft>
                <a:spcPts val="600"/>
              </a:spcAft>
            </a:pPr>
            <a:r>
              <a:rPr lang="en-US" sz="2600" dirty="0"/>
              <a:t>Carson’s Equations</a:t>
            </a:r>
          </a:p>
          <a:p>
            <a:pPr marL="971550" lvl="1" indent="-457200">
              <a:spcAft>
                <a:spcPts val="600"/>
              </a:spcAft>
            </a:pPr>
            <a:r>
              <a:rPr lang="en-US" sz="2600" dirty="0"/>
              <a:t>Modified Carson’s Equations</a:t>
            </a:r>
          </a:p>
          <a:p>
            <a:pPr marL="971550" lvl="1" indent="-457200">
              <a:spcAft>
                <a:spcPts val="600"/>
              </a:spcAft>
            </a:pPr>
            <a:r>
              <a:rPr lang="en-US" sz="2600" dirty="0"/>
              <a:t>Primitive Impedance Matrix for Overhead Lines</a:t>
            </a:r>
          </a:p>
          <a:p>
            <a:pPr marL="971550" lvl="1" indent="-457200">
              <a:spcAft>
                <a:spcPts val="600"/>
              </a:spcAft>
            </a:pPr>
            <a:r>
              <a:rPr lang="en-US" sz="2600" dirty="0"/>
              <a:t>Phase Impedance Matrix for Overhead Lines</a:t>
            </a:r>
          </a:p>
          <a:p>
            <a:pPr marL="971550" lvl="1" indent="-457200">
              <a:spcAft>
                <a:spcPts val="600"/>
              </a:spcAft>
            </a:pPr>
            <a:r>
              <a:rPr lang="en-US" sz="2600" dirty="0"/>
              <a:t>Sequence Impedances</a:t>
            </a:r>
          </a:p>
          <a:p>
            <a:pPr marL="971550" lvl="1" indent="-457200">
              <a:spcAft>
                <a:spcPts val="600"/>
              </a:spcAft>
            </a:pPr>
            <a:r>
              <a:rPr lang="en-US" sz="2600" dirty="0"/>
              <a:t>Parallel Overhead Distribution Lines</a:t>
            </a:r>
          </a:p>
          <a:p>
            <a:pPr>
              <a:spcAft>
                <a:spcPts val="600"/>
              </a:spcAft>
            </a:pPr>
            <a:r>
              <a:rPr lang="en-US" sz="3100" dirty="0"/>
              <a:t>Shunt Admittance of Overhead Parallel Lines</a:t>
            </a:r>
          </a:p>
          <a:p>
            <a:pPr>
              <a:spcAft>
                <a:spcPts val="600"/>
              </a:spcAft>
            </a:pPr>
            <a:r>
              <a:rPr lang="en-US" sz="3100" dirty="0"/>
              <a:t>General Voltage Drop </a:t>
            </a:r>
            <a:r>
              <a:rPr lang="en-US" sz="3100" dirty="0" smtClean="0"/>
              <a:t>Equation</a:t>
            </a:r>
            <a:endParaRPr lang="en-US" dirty="0"/>
          </a:p>
        </p:txBody>
      </p:sp>
    </p:spTree>
    <p:extLst>
      <p:ext uri="{BB962C8B-B14F-4D97-AF65-F5344CB8AC3E}">
        <p14:creationId xmlns:p14="http://schemas.microsoft.com/office/powerpoint/2010/main" val="1171863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609600"/>
            <a:ext cx="8305800" cy="1754326"/>
          </a:xfrm>
          <a:prstGeom prst="rect">
            <a:avLst/>
          </a:prstGeom>
          <a:noFill/>
        </p:spPr>
        <p:txBody>
          <a:bodyPr wrap="square" rtlCol="0">
            <a:spAutoFit/>
          </a:bodyPr>
          <a:lstStyle/>
          <a:p>
            <a:r>
              <a:rPr lang="en-US" dirty="0" smtClean="0"/>
              <a:t>	</a:t>
            </a:r>
          </a:p>
          <a:p>
            <a:r>
              <a:rPr lang="en-US" dirty="0"/>
              <a:t>	</a:t>
            </a:r>
            <a:endParaRPr lang="en-US" dirty="0" smtClean="0"/>
          </a:p>
          <a:p>
            <a:r>
              <a:rPr lang="en-US" dirty="0" smtClean="0"/>
              <a:t>	</a:t>
            </a:r>
            <a:r>
              <a:rPr lang="en-US" dirty="0"/>
              <a:t>	</a:t>
            </a:r>
            <a:endParaRPr lang="en-US" dirty="0" smtClean="0"/>
          </a:p>
          <a:p>
            <a:r>
              <a:rPr lang="en-US" dirty="0" smtClean="0"/>
              <a:t>	</a:t>
            </a:r>
          </a:p>
          <a:p>
            <a:endParaRPr lang="en-US" dirty="0"/>
          </a:p>
          <a:p>
            <a:endParaRPr lang="en-US" dirty="0"/>
          </a:p>
        </p:txBody>
      </p:sp>
      <mc:AlternateContent xmlns:mc="http://schemas.openxmlformats.org/markup-compatibility/2006" xmlns:a14="http://schemas.microsoft.com/office/drawing/2010/main">
        <mc:Choice Requires="a14">
          <p:sp>
            <p:nvSpPr>
              <p:cNvPr id="4" name="TextBox 3"/>
              <p:cNvSpPr txBox="1"/>
              <p:nvPr/>
            </p:nvSpPr>
            <p:spPr>
              <a:xfrm>
                <a:off x="-740" y="626616"/>
                <a:ext cx="9144000" cy="5262979"/>
              </a:xfrm>
              <a:prstGeom prst="rect">
                <a:avLst/>
              </a:prstGeom>
              <a:noFill/>
            </p:spPr>
            <p:txBody>
              <a:bodyPr wrap="square" rtlCol="0">
                <a:spAutoFit/>
              </a:bodyPr>
              <a:lstStyle/>
              <a:p>
                <a:pPr marL="0" lvl="3"/>
                <a:r>
                  <a:rPr lang="en-US" sz="2800" dirty="0" smtClean="0"/>
                  <a:t>	 </a:t>
                </a:r>
                <a:r>
                  <a:rPr lang="en-US" sz="2800" dirty="0" smtClean="0">
                    <a:latin typeface="Times New Roman" pitchFamily="18" charset="0"/>
                    <a:cs typeface="Times New Roman" pitchFamily="18" charset="0"/>
                  </a:rPr>
                  <a:t>Concentric Neutral Cable</a:t>
                </a:r>
              </a:p>
              <a:p>
                <a:pPr marL="457200" lvl="4"/>
                <a:endParaRPr lang="en-US" sz="2400" dirty="0" smtClean="0">
                  <a:latin typeface="Times New Roman" pitchFamily="18" charset="0"/>
                  <a:cs typeface="Times New Roman" pitchFamily="18" charset="0"/>
                </a:endParaRPr>
              </a:p>
              <a:p>
                <a:pPr marL="457200" lvl="4"/>
                <a:endParaRPr lang="en-US" sz="2400" dirty="0">
                  <a:latin typeface="Times New Roman" pitchFamily="18" charset="0"/>
                  <a:cs typeface="Times New Roman" pitchFamily="18" charset="0"/>
                </a:endParaRPr>
              </a:p>
              <a:p>
                <a:pPr marL="457200" lvl="4"/>
                <a:r>
                  <a:rPr lang="en-US" sz="2400" dirty="0" smtClean="0">
                    <a:latin typeface="Times New Roman" pitchFamily="18" charset="0"/>
                    <a:cs typeface="Times New Roman" pitchFamily="18" charset="0"/>
                  </a:rPr>
                  <a:t>where </a:t>
                </a:r>
              </a:p>
              <a:p>
                <a:pPr marL="457200" lvl="4"/>
                <a:endParaRPr lang="en-US" sz="2400" dirty="0" smtClean="0">
                  <a:latin typeface="Times New Roman" pitchFamily="18" charset="0"/>
                  <a:cs typeface="Times New Roman" pitchFamily="18" charset="0"/>
                </a:endParaRPr>
              </a:p>
              <a:p>
                <a:pPr marL="457200" lvl="4"/>
                <a14:m>
                  <m:oMath xmlns:m="http://schemas.openxmlformats.org/officeDocument/2006/math">
                    <m:r>
                      <a:rPr lang="en-US" sz="2400" i="1" dirty="0" smtClean="0">
                        <a:latin typeface="Cambria Math"/>
                        <a:cs typeface="Times New Roman" pitchFamily="18" charset="0"/>
                      </a:rPr>
                      <m:t>𝑅</m:t>
                    </m:r>
                    <m:r>
                      <a:rPr lang="en-US" sz="2400" i="1" baseline="-25000" dirty="0" err="1" smtClean="0">
                        <a:latin typeface="Cambria Math"/>
                        <a:cs typeface="Times New Roman" pitchFamily="18" charset="0"/>
                      </a:rPr>
                      <m:t>𝑏</m:t>
                    </m:r>
                  </m:oMath>
                </a14:m>
                <a:r>
                  <a:rPr lang="en-US" sz="2400" baseline="-25000" dirty="0" smtClean="0">
                    <a:latin typeface="Times New Roman" pitchFamily="18" charset="0"/>
                    <a:cs typeface="Times New Roman" pitchFamily="18" charset="0"/>
                  </a:rPr>
                  <a:t> </a:t>
                </a:r>
                <a:r>
                  <a:rPr lang="en-US" sz="2400" dirty="0" smtClean="0">
                    <a:latin typeface="Times New Roman" pitchFamily="18" charset="0"/>
                    <a:cs typeface="Times New Roman" pitchFamily="18" charset="0"/>
                  </a:rPr>
                  <a:t>= Radius of a circle passing through the centers of the neutral strands</a:t>
                </a:r>
              </a:p>
              <a:p>
                <a:pPr marL="457200" lvl="4"/>
                <a:endParaRPr lang="en-US" sz="2400" dirty="0" smtClean="0">
                  <a:latin typeface="Times New Roman" pitchFamily="18" charset="0"/>
                  <a:cs typeface="Times New Roman" pitchFamily="18" charset="0"/>
                </a:endParaRPr>
              </a:p>
              <a:p>
                <a:pPr marL="457200" lvl="4"/>
                <a14:m>
                  <m:oMath xmlns:m="http://schemas.openxmlformats.org/officeDocument/2006/math">
                    <m:r>
                      <a:rPr lang="en-US" sz="2400" i="1" dirty="0" smtClean="0">
                        <a:latin typeface="Cambria Math"/>
                        <a:cs typeface="Times New Roman" pitchFamily="18" charset="0"/>
                      </a:rPr>
                      <m:t>𝑑</m:t>
                    </m:r>
                    <m:r>
                      <a:rPr lang="en-US" sz="2400" i="1" baseline="-25000" dirty="0" smtClean="0">
                        <a:latin typeface="Cambria Math"/>
                        <a:cs typeface="Times New Roman" pitchFamily="18" charset="0"/>
                      </a:rPr>
                      <m:t>𝑐</m:t>
                    </m:r>
                  </m:oMath>
                </a14:m>
                <a:r>
                  <a:rPr lang="en-US" sz="2400" baseline="-25000" dirty="0" smtClean="0">
                    <a:latin typeface="Times New Roman" pitchFamily="18" charset="0"/>
                    <a:cs typeface="Times New Roman" pitchFamily="18" charset="0"/>
                  </a:rPr>
                  <a:t> </a:t>
                </a:r>
                <a:r>
                  <a:rPr lang="en-US" sz="2400" dirty="0" smtClean="0">
                    <a:latin typeface="Times New Roman" pitchFamily="18" charset="0"/>
                    <a:cs typeface="Times New Roman" pitchFamily="18" charset="0"/>
                  </a:rPr>
                  <a:t>= Diameter of the phase conductor</a:t>
                </a:r>
              </a:p>
              <a:p>
                <a:pPr marL="457200" lvl="4"/>
                <a:endParaRPr lang="en-US" sz="2400" dirty="0" smtClean="0">
                  <a:latin typeface="Times New Roman" pitchFamily="18" charset="0"/>
                  <a:cs typeface="Times New Roman" pitchFamily="18" charset="0"/>
                </a:endParaRPr>
              </a:p>
              <a:p>
                <a:pPr marL="457200" lvl="4"/>
                <a14:m>
                  <m:oMath xmlns:m="http://schemas.openxmlformats.org/officeDocument/2006/math">
                    <m:r>
                      <a:rPr lang="en-US" sz="2400" i="1" dirty="0" smtClean="0">
                        <a:latin typeface="Cambria Math"/>
                        <a:cs typeface="Times New Roman" pitchFamily="18" charset="0"/>
                      </a:rPr>
                      <m:t>𝑑</m:t>
                    </m:r>
                    <m:r>
                      <a:rPr lang="en-US" sz="2400" i="1" baseline="-25000" dirty="0" err="1" smtClean="0">
                        <a:latin typeface="Cambria Math"/>
                        <a:cs typeface="Times New Roman" pitchFamily="18" charset="0"/>
                      </a:rPr>
                      <m:t>𝑠</m:t>
                    </m:r>
                  </m:oMath>
                </a14:m>
                <a:r>
                  <a:rPr lang="en-US" sz="2400" baseline="-25000" dirty="0" smtClean="0">
                    <a:latin typeface="Times New Roman" pitchFamily="18" charset="0"/>
                    <a:cs typeface="Times New Roman" pitchFamily="18" charset="0"/>
                  </a:rPr>
                  <a:t> </a:t>
                </a:r>
                <a:r>
                  <a:rPr lang="en-US" sz="2400" dirty="0" smtClean="0">
                    <a:latin typeface="Times New Roman" pitchFamily="18" charset="0"/>
                    <a:cs typeface="Times New Roman" pitchFamily="18" charset="0"/>
                  </a:rPr>
                  <a:t>= Diameter of a neutral strand</a:t>
                </a:r>
              </a:p>
              <a:p>
                <a:pPr marL="457200" lvl="4"/>
                <a:endParaRPr lang="en-US" sz="2400" dirty="0" smtClean="0">
                  <a:latin typeface="Times New Roman" pitchFamily="18" charset="0"/>
                  <a:cs typeface="Times New Roman" pitchFamily="18" charset="0"/>
                </a:endParaRPr>
              </a:p>
              <a:p>
                <a:pPr marL="457200" lvl="4"/>
                <a14:m>
                  <m:oMath xmlns:m="http://schemas.openxmlformats.org/officeDocument/2006/math">
                    <m:r>
                      <a:rPr lang="en-US" sz="2400" i="1" dirty="0" smtClean="0">
                        <a:latin typeface="Cambria Math"/>
                        <a:cs typeface="Times New Roman" pitchFamily="18" charset="0"/>
                      </a:rPr>
                      <m:t>𝑘</m:t>
                    </m:r>
                  </m:oMath>
                </a14:m>
                <a:r>
                  <a:rPr lang="en-US" sz="2400" dirty="0" smtClean="0">
                    <a:latin typeface="Times New Roman" pitchFamily="18" charset="0"/>
                    <a:cs typeface="Times New Roman" pitchFamily="18" charset="0"/>
                  </a:rPr>
                  <a:t> = Total number of neutral strands</a:t>
                </a:r>
              </a:p>
              <a:p>
                <a:pPr marL="457200" lvl="4"/>
                <a:endParaRPr lang="en-US" sz="2000" dirty="0" smtClean="0"/>
              </a:p>
            </p:txBody>
          </p:sp>
        </mc:Choice>
        <mc:Fallback xmlns="">
          <p:sp>
            <p:nvSpPr>
              <p:cNvPr id="4" name="TextBox 3"/>
              <p:cNvSpPr txBox="1">
                <a:spLocks noRot="1" noChangeAspect="1" noMove="1" noResize="1" noEditPoints="1" noAdjustHandles="1" noChangeArrowheads="1" noChangeShapeType="1" noTextEdit="1"/>
              </p:cNvSpPr>
              <p:nvPr/>
            </p:nvSpPr>
            <p:spPr>
              <a:xfrm>
                <a:off x="-740" y="626616"/>
                <a:ext cx="9144000" cy="5262979"/>
              </a:xfrm>
              <a:prstGeom prst="rect">
                <a:avLst/>
              </a:prstGeom>
              <a:blipFill rotWithShape="1">
                <a:blip r:embed="rId3"/>
                <a:stretch>
                  <a:fillRect t="-1275"/>
                </a:stretch>
              </a:blipFill>
            </p:spPr>
            <p:txBody>
              <a:bodyPr/>
              <a:lstStyle/>
              <a:p>
                <a:r>
                  <a:rPr lang="en-US">
                    <a:noFill/>
                  </a:rPr>
                  <a:t> </a:t>
                </a:r>
              </a:p>
            </p:txBody>
          </p:sp>
        </mc:Fallback>
      </mc:AlternateContent>
      <p:sp>
        <p:nvSpPr>
          <p:cNvPr id="3" name="TextBox 2"/>
          <p:cNvSpPr txBox="1"/>
          <p:nvPr/>
        </p:nvSpPr>
        <p:spPr>
          <a:xfrm>
            <a:off x="0" y="0"/>
            <a:ext cx="9144000" cy="584775"/>
          </a:xfrm>
          <a:prstGeom prst="rect">
            <a:avLst/>
          </a:prstGeom>
          <a:noFill/>
        </p:spPr>
        <p:txBody>
          <a:bodyPr wrap="square" rtlCol="0">
            <a:spAutoFit/>
          </a:bodyPr>
          <a:lstStyle/>
          <a:p>
            <a:pPr marL="0" lvl="1" algn="ctr"/>
            <a:r>
              <a:rPr lang="en-US" sz="3200" dirty="0" smtClean="0">
                <a:latin typeface="Times New Roman" pitchFamily="18" charset="0"/>
                <a:cs typeface="Times New Roman" pitchFamily="18" charset="0"/>
              </a:rPr>
              <a:t>Shunt Admittance of Underground Lines </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1572780680"/>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609600"/>
            <a:ext cx="8305800" cy="1754326"/>
          </a:xfrm>
          <a:prstGeom prst="rect">
            <a:avLst/>
          </a:prstGeom>
          <a:noFill/>
        </p:spPr>
        <p:txBody>
          <a:bodyPr wrap="square" rtlCol="0">
            <a:spAutoFit/>
          </a:bodyPr>
          <a:lstStyle/>
          <a:p>
            <a:r>
              <a:rPr lang="en-US" dirty="0" smtClean="0"/>
              <a:t>	</a:t>
            </a:r>
          </a:p>
          <a:p>
            <a:r>
              <a:rPr lang="en-US" dirty="0"/>
              <a:t>	</a:t>
            </a:r>
            <a:endParaRPr lang="en-US" dirty="0" smtClean="0"/>
          </a:p>
          <a:p>
            <a:r>
              <a:rPr lang="en-US" dirty="0" smtClean="0"/>
              <a:t>	</a:t>
            </a:r>
            <a:r>
              <a:rPr lang="en-US" dirty="0"/>
              <a:t>	</a:t>
            </a:r>
            <a:endParaRPr lang="en-US" dirty="0" smtClean="0"/>
          </a:p>
          <a:p>
            <a:r>
              <a:rPr lang="en-US" dirty="0" smtClean="0"/>
              <a:t>	</a:t>
            </a:r>
          </a:p>
          <a:p>
            <a:endParaRPr lang="en-US" dirty="0"/>
          </a:p>
          <a:p>
            <a:endParaRPr lang="en-US" dirty="0"/>
          </a:p>
        </p:txBody>
      </p:sp>
      <mc:AlternateContent xmlns:mc="http://schemas.openxmlformats.org/markup-compatibility/2006" xmlns:a14="http://schemas.microsoft.com/office/drawing/2010/main">
        <mc:Choice Requires="a14">
          <p:sp>
            <p:nvSpPr>
              <p:cNvPr id="4" name="TextBox 3"/>
              <p:cNvSpPr txBox="1"/>
              <p:nvPr/>
            </p:nvSpPr>
            <p:spPr>
              <a:xfrm>
                <a:off x="-740" y="626616"/>
                <a:ext cx="9144000" cy="5692712"/>
              </a:xfrm>
              <a:prstGeom prst="rect">
                <a:avLst/>
              </a:prstGeom>
              <a:noFill/>
            </p:spPr>
            <p:txBody>
              <a:bodyPr wrap="square" rtlCol="0">
                <a:spAutoFit/>
              </a:bodyPr>
              <a:lstStyle/>
              <a:p>
                <a:pPr marL="0" lvl="3"/>
                <a:r>
                  <a:rPr lang="en-US" sz="2800" dirty="0" smtClean="0"/>
                  <a:t>	 </a:t>
                </a:r>
                <a:r>
                  <a:rPr lang="en-US" sz="2800" dirty="0" smtClean="0">
                    <a:latin typeface="Times New Roman" pitchFamily="18" charset="0"/>
                    <a:cs typeface="Times New Roman" pitchFamily="18" charset="0"/>
                  </a:rPr>
                  <a:t>Concentric Neutral Cable</a:t>
                </a:r>
              </a:p>
              <a:p>
                <a:pPr marL="0" lvl="2" indent="-457200">
                  <a:buFont typeface="Wingdings" pitchFamily="2" charset="2"/>
                  <a:buChar char="Ø"/>
                </a:pPr>
                <a:endParaRPr lang="en-US" sz="2400" dirty="0" smtClean="0">
                  <a:latin typeface="Times New Roman" pitchFamily="18" charset="0"/>
                  <a:cs typeface="Times New Roman" pitchFamily="18" charset="0"/>
                </a:endParaRPr>
              </a:p>
              <a:p>
                <a:pPr marL="0" lvl="2" indent="-457200">
                  <a:buFont typeface="Wingdings" pitchFamily="2" charset="2"/>
                  <a:buChar char="Ø"/>
                </a:pPr>
                <a:r>
                  <a:rPr lang="en-US" sz="2400" dirty="0" smtClean="0">
                    <a:latin typeface="Times New Roman" pitchFamily="18" charset="0"/>
                    <a:cs typeface="Times New Roman" pitchFamily="18" charset="0"/>
                  </a:rPr>
                  <a:t>The concentric neutral strands are grounded so that they are all at the same potential. </a:t>
                </a:r>
              </a:p>
              <a:p>
                <a:pPr marL="0" lvl="2" indent="-457200">
                  <a:buFont typeface="Wingdings" pitchFamily="2" charset="2"/>
                  <a:buChar char="Ø"/>
                </a:pPr>
                <a:endParaRPr lang="en-US" sz="2400" dirty="0" smtClean="0">
                  <a:latin typeface="Times New Roman" pitchFamily="18" charset="0"/>
                  <a:cs typeface="Times New Roman" pitchFamily="18" charset="0"/>
                </a:endParaRPr>
              </a:p>
              <a:p>
                <a:pPr marL="0" lvl="2" indent="-457200">
                  <a:buFont typeface="Wingdings" pitchFamily="2" charset="2"/>
                  <a:buChar char="Ø"/>
                </a:pPr>
                <a:r>
                  <a:rPr lang="en-US" sz="2400" dirty="0" smtClean="0">
                    <a:latin typeface="Times New Roman" pitchFamily="18" charset="0"/>
                    <a:cs typeface="Times New Roman" pitchFamily="18" charset="0"/>
                  </a:rPr>
                  <a:t>Since they are all at the same potential, it is only necessary to determine the potential difference between the phase conductor </a:t>
                </a:r>
                <a14:m>
                  <m:oMath xmlns:m="http://schemas.openxmlformats.org/officeDocument/2006/math">
                    <m:r>
                      <a:rPr lang="en-US" sz="2400" i="1" dirty="0" smtClean="0">
                        <a:latin typeface="Cambria Math"/>
                        <a:cs typeface="Times New Roman" pitchFamily="18" charset="0"/>
                      </a:rPr>
                      <m:t>𝑝</m:t>
                    </m:r>
                  </m:oMath>
                </a14:m>
                <a:r>
                  <a:rPr lang="en-US" sz="2400" dirty="0" smtClean="0">
                    <a:latin typeface="Times New Roman" pitchFamily="18" charset="0"/>
                    <a:cs typeface="Times New Roman" pitchFamily="18" charset="0"/>
                  </a:rPr>
                  <a:t> and strand </a:t>
                </a:r>
                <a14:m>
                  <m:oMath xmlns:m="http://schemas.openxmlformats.org/officeDocument/2006/math">
                    <m:r>
                      <a:rPr lang="en-US" sz="2400" i="1" dirty="0" smtClean="0">
                        <a:latin typeface="Cambria Math"/>
                        <a:cs typeface="Times New Roman" pitchFamily="18" charset="0"/>
                      </a:rPr>
                      <m:t>1</m:t>
                    </m:r>
                  </m:oMath>
                </a14:m>
                <a:r>
                  <a:rPr lang="en-US" sz="2400" dirty="0" smtClean="0">
                    <a:latin typeface="Times New Roman" pitchFamily="18" charset="0"/>
                    <a:cs typeface="Times New Roman" pitchFamily="18" charset="0"/>
                  </a:rPr>
                  <a:t>.</a:t>
                </a:r>
              </a:p>
              <a:p>
                <a:pPr marL="457200" lvl="4"/>
                <a:r>
                  <a:rPr lang="en-US" sz="2000" dirty="0" smtClean="0"/>
                  <a:t> </a:t>
                </a:r>
              </a:p>
              <a:p>
                <a:pPr algn="just"/>
                <a14:m>
                  <m:oMath xmlns:m="http://schemas.openxmlformats.org/officeDocument/2006/math">
                    <m:sSub>
                      <m:sSubPr>
                        <m:ctrlPr>
                          <a:rPr lang="en-US" sz="2400" i="1">
                            <a:latin typeface="Cambria Math"/>
                          </a:rPr>
                        </m:ctrlPr>
                      </m:sSubPr>
                      <m:e>
                        <m:r>
                          <a:rPr lang="en-US" sz="2400" i="1">
                            <a:latin typeface="Cambria Math"/>
                          </a:rPr>
                          <m:t>𝑉</m:t>
                        </m:r>
                      </m:e>
                      <m:sub>
                        <m:r>
                          <a:rPr lang="en-US" sz="2400" i="1">
                            <a:latin typeface="Cambria Math"/>
                          </a:rPr>
                          <m:t>𝑝</m:t>
                        </m:r>
                        <m:r>
                          <a:rPr lang="en-US" sz="2400" i="1">
                            <a:latin typeface="Cambria Math"/>
                          </a:rPr>
                          <m:t>1</m:t>
                        </m:r>
                      </m:sub>
                    </m:sSub>
                    <m:r>
                      <a:rPr lang="en-US" sz="2400" i="1">
                        <a:latin typeface="Cambria Math"/>
                      </a:rPr>
                      <m:t>=</m:t>
                    </m:r>
                    <m:f>
                      <m:fPr>
                        <m:ctrlPr>
                          <a:rPr lang="en-US" sz="2400" i="1">
                            <a:latin typeface="Cambria Math"/>
                          </a:rPr>
                        </m:ctrlPr>
                      </m:fPr>
                      <m:num>
                        <m:r>
                          <a:rPr lang="en-US" sz="2400" i="1">
                            <a:latin typeface="Cambria Math"/>
                          </a:rPr>
                          <m:t>1</m:t>
                        </m:r>
                      </m:num>
                      <m:den>
                        <m:r>
                          <a:rPr lang="en-US" sz="2400" i="1">
                            <a:latin typeface="Cambria Math"/>
                          </a:rPr>
                          <m:t>2</m:t>
                        </m:r>
                        <m:r>
                          <a:rPr lang="en-US" sz="2400" i="1">
                            <a:latin typeface="Cambria Math"/>
                          </a:rPr>
                          <m:t>𝜋𝜀</m:t>
                        </m:r>
                      </m:den>
                    </m:f>
                    <m:d>
                      <m:dPr>
                        <m:ctrlPr>
                          <a:rPr lang="en-US" sz="2400" i="1">
                            <a:latin typeface="Cambria Math"/>
                          </a:rPr>
                        </m:ctrlPr>
                      </m:dPr>
                      <m:e>
                        <m:sSub>
                          <m:sSubPr>
                            <m:ctrlPr>
                              <a:rPr lang="en-US" sz="2400" i="1">
                                <a:latin typeface="Cambria Math"/>
                              </a:rPr>
                            </m:ctrlPr>
                          </m:sSubPr>
                          <m:e>
                            <m:r>
                              <a:rPr lang="en-US" sz="2400" i="1">
                                <a:latin typeface="Cambria Math"/>
                              </a:rPr>
                              <m:t>𝑞</m:t>
                            </m:r>
                          </m:e>
                          <m:sub>
                            <m:r>
                              <a:rPr lang="en-US" sz="2400" i="1">
                                <a:latin typeface="Cambria Math"/>
                              </a:rPr>
                              <m:t>𝑝</m:t>
                            </m:r>
                          </m:sub>
                        </m:sSub>
                        <m:func>
                          <m:funcPr>
                            <m:ctrlPr>
                              <a:rPr lang="en-US" sz="2400" i="1">
                                <a:latin typeface="Cambria Math"/>
                              </a:rPr>
                            </m:ctrlPr>
                          </m:funcPr>
                          <m:fName>
                            <m:r>
                              <m:rPr>
                                <m:sty m:val="p"/>
                              </m:rPr>
                              <a:rPr lang="en-US" sz="2400">
                                <a:latin typeface="Cambria Math"/>
                              </a:rPr>
                              <m:t>ln</m:t>
                            </m:r>
                          </m:fName>
                          <m:e>
                            <m:f>
                              <m:fPr>
                                <m:ctrlPr>
                                  <a:rPr lang="en-US" sz="2400" i="1">
                                    <a:latin typeface="Cambria Math"/>
                                  </a:rPr>
                                </m:ctrlPr>
                              </m:fPr>
                              <m:num>
                                <m:sSub>
                                  <m:sSubPr>
                                    <m:ctrlPr>
                                      <a:rPr lang="en-US" sz="2400" i="1">
                                        <a:latin typeface="Cambria Math"/>
                                      </a:rPr>
                                    </m:ctrlPr>
                                  </m:sSubPr>
                                  <m:e>
                                    <m:r>
                                      <a:rPr lang="en-US" sz="2400" i="1">
                                        <a:latin typeface="Cambria Math"/>
                                      </a:rPr>
                                      <m:t>𝑅</m:t>
                                    </m:r>
                                  </m:e>
                                  <m:sub>
                                    <m:r>
                                      <a:rPr lang="en-US" sz="2400" i="1">
                                        <a:latin typeface="Cambria Math"/>
                                      </a:rPr>
                                      <m:t>𝑏</m:t>
                                    </m:r>
                                  </m:sub>
                                </m:sSub>
                              </m:num>
                              <m:den>
                                <m:sSub>
                                  <m:sSubPr>
                                    <m:ctrlPr>
                                      <a:rPr lang="en-US" sz="2400" i="1">
                                        <a:latin typeface="Cambria Math"/>
                                      </a:rPr>
                                    </m:ctrlPr>
                                  </m:sSubPr>
                                  <m:e>
                                    <m:r>
                                      <a:rPr lang="en-US" sz="2400" i="1">
                                        <a:latin typeface="Cambria Math"/>
                                      </a:rPr>
                                      <m:t>𝑅𝐷</m:t>
                                    </m:r>
                                  </m:e>
                                  <m:sub>
                                    <m:r>
                                      <a:rPr lang="en-US" sz="2400" i="1">
                                        <a:latin typeface="Cambria Math"/>
                                      </a:rPr>
                                      <m:t>𝑐</m:t>
                                    </m:r>
                                  </m:sub>
                                </m:sSub>
                              </m:den>
                            </m:f>
                          </m:e>
                        </m:func>
                        <m:r>
                          <a:rPr lang="en-US" sz="2400" i="1">
                            <a:latin typeface="Cambria Math"/>
                          </a:rPr>
                          <m:t>+</m:t>
                        </m:r>
                        <m:sSub>
                          <m:sSubPr>
                            <m:ctrlPr>
                              <a:rPr lang="en-US" sz="2400" i="1">
                                <a:latin typeface="Cambria Math"/>
                              </a:rPr>
                            </m:ctrlPr>
                          </m:sSubPr>
                          <m:e>
                            <m:r>
                              <a:rPr lang="en-US" sz="2400" i="1">
                                <a:latin typeface="Cambria Math"/>
                              </a:rPr>
                              <m:t>𝑞</m:t>
                            </m:r>
                          </m:e>
                          <m:sub>
                            <m:r>
                              <a:rPr lang="en-US" sz="2400" i="1">
                                <a:latin typeface="Cambria Math"/>
                              </a:rPr>
                              <m:t>1</m:t>
                            </m:r>
                          </m:sub>
                        </m:sSub>
                        <m:func>
                          <m:funcPr>
                            <m:ctrlPr>
                              <a:rPr lang="en-US" sz="2400" i="1">
                                <a:latin typeface="Cambria Math"/>
                              </a:rPr>
                            </m:ctrlPr>
                          </m:funcPr>
                          <m:fName>
                            <m:r>
                              <m:rPr>
                                <m:sty m:val="p"/>
                              </m:rPr>
                              <a:rPr lang="en-US" sz="2400">
                                <a:latin typeface="Cambria Math"/>
                              </a:rPr>
                              <m:t>ln</m:t>
                            </m:r>
                          </m:fName>
                          <m:e>
                            <m:f>
                              <m:fPr>
                                <m:ctrlPr>
                                  <a:rPr lang="en-US" sz="2400" i="1">
                                    <a:latin typeface="Cambria Math"/>
                                  </a:rPr>
                                </m:ctrlPr>
                              </m:fPr>
                              <m:num>
                                <m:sSub>
                                  <m:sSubPr>
                                    <m:ctrlPr>
                                      <a:rPr lang="en-US" sz="2400" i="1">
                                        <a:latin typeface="Cambria Math"/>
                                      </a:rPr>
                                    </m:ctrlPr>
                                  </m:sSubPr>
                                  <m:e>
                                    <m:r>
                                      <a:rPr lang="en-US" sz="2400" i="1">
                                        <a:latin typeface="Cambria Math"/>
                                      </a:rPr>
                                      <m:t>𝑅𝐷</m:t>
                                    </m:r>
                                  </m:e>
                                  <m:sub>
                                    <m:r>
                                      <a:rPr lang="en-US" sz="2400" i="1">
                                        <a:latin typeface="Cambria Math"/>
                                      </a:rPr>
                                      <m:t>𝑠</m:t>
                                    </m:r>
                                  </m:sub>
                                </m:sSub>
                              </m:num>
                              <m:den>
                                <m:sSub>
                                  <m:sSubPr>
                                    <m:ctrlPr>
                                      <a:rPr lang="en-US" sz="2400" i="1">
                                        <a:latin typeface="Cambria Math"/>
                                      </a:rPr>
                                    </m:ctrlPr>
                                  </m:sSubPr>
                                  <m:e>
                                    <m:r>
                                      <a:rPr lang="en-US" sz="2400" i="1">
                                        <a:latin typeface="Cambria Math"/>
                                      </a:rPr>
                                      <m:t>𝑅</m:t>
                                    </m:r>
                                  </m:e>
                                  <m:sub>
                                    <m:r>
                                      <a:rPr lang="en-US" sz="2400" i="1">
                                        <a:latin typeface="Cambria Math"/>
                                      </a:rPr>
                                      <m:t>𝑏</m:t>
                                    </m:r>
                                  </m:sub>
                                </m:sSub>
                              </m:den>
                            </m:f>
                          </m:e>
                        </m:func>
                        <m:r>
                          <a:rPr lang="en-US" sz="2400" i="1">
                            <a:latin typeface="Cambria Math"/>
                          </a:rPr>
                          <m:t>+</m:t>
                        </m:r>
                        <m:sSub>
                          <m:sSubPr>
                            <m:ctrlPr>
                              <a:rPr lang="en-US" sz="2400" i="1">
                                <a:latin typeface="Cambria Math"/>
                              </a:rPr>
                            </m:ctrlPr>
                          </m:sSubPr>
                          <m:e>
                            <m:r>
                              <a:rPr lang="en-US" sz="2400" i="1">
                                <a:latin typeface="Cambria Math"/>
                              </a:rPr>
                              <m:t>𝑞</m:t>
                            </m:r>
                          </m:e>
                          <m:sub>
                            <m:r>
                              <a:rPr lang="en-US" sz="2400" i="1">
                                <a:latin typeface="Cambria Math"/>
                              </a:rPr>
                              <m:t>2</m:t>
                            </m:r>
                          </m:sub>
                        </m:sSub>
                        <m:func>
                          <m:funcPr>
                            <m:ctrlPr>
                              <a:rPr lang="en-US" sz="2400" i="1">
                                <a:latin typeface="Cambria Math"/>
                              </a:rPr>
                            </m:ctrlPr>
                          </m:funcPr>
                          <m:fName>
                            <m:r>
                              <m:rPr>
                                <m:sty m:val="p"/>
                              </m:rPr>
                              <a:rPr lang="en-US" sz="2400">
                                <a:latin typeface="Cambria Math"/>
                              </a:rPr>
                              <m:t>ln</m:t>
                            </m:r>
                          </m:fName>
                          <m:e>
                            <m:f>
                              <m:fPr>
                                <m:ctrlPr>
                                  <a:rPr lang="en-US" sz="2400" i="1">
                                    <a:latin typeface="Cambria Math"/>
                                  </a:rPr>
                                </m:ctrlPr>
                              </m:fPr>
                              <m:num>
                                <m:sSub>
                                  <m:sSubPr>
                                    <m:ctrlPr>
                                      <a:rPr lang="en-US" sz="2400" i="1">
                                        <a:latin typeface="Cambria Math"/>
                                      </a:rPr>
                                    </m:ctrlPr>
                                  </m:sSubPr>
                                  <m:e>
                                    <m:r>
                                      <a:rPr lang="en-US" sz="2400" i="1">
                                        <a:latin typeface="Cambria Math"/>
                                      </a:rPr>
                                      <m:t>𝐷</m:t>
                                    </m:r>
                                  </m:e>
                                  <m:sub>
                                    <m:r>
                                      <a:rPr lang="en-US" sz="2400" i="1">
                                        <a:latin typeface="Cambria Math"/>
                                      </a:rPr>
                                      <m:t>12</m:t>
                                    </m:r>
                                  </m:sub>
                                </m:sSub>
                              </m:num>
                              <m:den>
                                <m:sSub>
                                  <m:sSubPr>
                                    <m:ctrlPr>
                                      <a:rPr lang="en-US" sz="2400" i="1">
                                        <a:latin typeface="Cambria Math"/>
                                      </a:rPr>
                                    </m:ctrlPr>
                                  </m:sSubPr>
                                  <m:e>
                                    <m:r>
                                      <a:rPr lang="en-US" sz="2400" i="1">
                                        <a:latin typeface="Cambria Math"/>
                                      </a:rPr>
                                      <m:t>𝑅</m:t>
                                    </m:r>
                                  </m:e>
                                  <m:sub>
                                    <m:r>
                                      <a:rPr lang="en-US" sz="2400" i="1">
                                        <a:latin typeface="Cambria Math"/>
                                      </a:rPr>
                                      <m:t>𝑏</m:t>
                                    </m:r>
                                  </m:sub>
                                </m:sSub>
                              </m:den>
                            </m:f>
                          </m:e>
                        </m:func>
                        <m:r>
                          <a:rPr lang="en-US" sz="2400" i="1">
                            <a:latin typeface="Cambria Math"/>
                          </a:rPr>
                          <m:t>+⋯+</m:t>
                        </m:r>
                        <m:sSub>
                          <m:sSubPr>
                            <m:ctrlPr>
                              <a:rPr lang="en-US" sz="2400" i="1">
                                <a:latin typeface="Cambria Math"/>
                              </a:rPr>
                            </m:ctrlPr>
                          </m:sSubPr>
                          <m:e>
                            <m:r>
                              <a:rPr lang="en-US" sz="2400" i="1">
                                <a:latin typeface="Cambria Math"/>
                              </a:rPr>
                              <m:t>𝑞</m:t>
                            </m:r>
                          </m:e>
                          <m:sub>
                            <m:r>
                              <a:rPr lang="en-US" sz="2400" i="1">
                                <a:latin typeface="Cambria Math"/>
                              </a:rPr>
                              <m:t>𝑘</m:t>
                            </m:r>
                          </m:sub>
                        </m:sSub>
                        <m:func>
                          <m:funcPr>
                            <m:ctrlPr>
                              <a:rPr lang="en-US" sz="2400" i="1">
                                <a:latin typeface="Cambria Math"/>
                              </a:rPr>
                            </m:ctrlPr>
                          </m:funcPr>
                          <m:fName>
                            <m:r>
                              <m:rPr>
                                <m:sty m:val="p"/>
                              </m:rPr>
                              <a:rPr lang="en-US" sz="2400">
                                <a:latin typeface="Cambria Math"/>
                              </a:rPr>
                              <m:t>ln</m:t>
                            </m:r>
                          </m:fName>
                          <m:e>
                            <m:f>
                              <m:fPr>
                                <m:ctrlPr>
                                  <a:rPr lang="en-US" sz="2400" i="1">
                                    <a:latin typeface="Cambria Math"/>
                                  </a:rPr>
                                </m:ctrlPr>
                              </m:fPr>
                              <m:num>
                                <m:sSub>
                                  <m:sSubPr>
                                    <m:ctrlPr>
                                      <a:rPr lang="en-US" sz="2400" i="1">
                                        <a:latin typeface="Cambria Math"/>
                                      </a:rPr>
                                    </m:ctrlPr>
                                  </m:sSubPr>
                                  <m:e>
                                    <m:r>
                                      <a:rPr lang="en-US" sz="2400" i="1">
                                        <a:latin typeface="Cambria Math"/>
                                      </a:rPr>
                                      <m:t>𝐷</m:t>
                                    </m:r>
                                  </m:e>
                                  <m:sub>
                                    <m:r>
                                      <a:rPr lang="en-US" sz="2400" i="1">
                                        <a:latin typeface="Cambria Math"/>
                                      </a:rPr>
                                      <m:t>1</m:t>
                                    </m:r>
                                    <m:r>
                                      <a:rPr lang="en-US" sz="2400" i="1">
                                        <a:latin typeface="Cambria Math"/>
                                      </a:rPr>
                                      <m:t>𝑘</m:t>
                                    </m:r>
                                  </m:sub>
                                </m:sSub>
                              </m:num>
                              <m:den>
                                <m:sSub>
                                  <m:sSubPr>
                                    <m:ctrlPr>
                                      <a:rPr lang="en-US" sz="2400" i="1">
                                        <a:latin typeface="Cambria Math"/>
                                      </a:rPr>
                                    </m:ctrlPr>
                                  </m:sSubPr>
                                  <m:e>
                                    <m:r>
                                      <a:rPr lang="en-US" sz="2400" i="1">
                                        <a:latin typeface="Cambria Math"/>
                                      </a:rPr>
                                      <m:t>𝑅</m:t>
                                    </m:r>
                                  </m:e>
                                  <m:sub>
                                    <m:r>
                                      <a:rPr lang="en-US" sz="2400" i="1">
                                        <a:latin typeface="Cambria Math"/>
                                      </a:rPr>
                                      <m:t>𝑏</m:t>
                                    </m:r>
                                  </m:sub>
                                </m:sSub>
                              </m:den>
                            </m:f>
                          </m:e>
                        </m:func>
                      </m:e>
                    </m:d>
                  </m:oMath>
                </a14:m>
                <a:r>
                  <a:rPr lang="en-US" sz="2400" dirty="0" smtClean="0"/>
                  <a:t>	</a:t>
                </a:r>
                <a:r>
                  <a:rPr lang="en-US" sz="2400" dirty="0" smtClean="0">
                    <a:latin typeface="Times New Roman" pitchFamily="18" charset="0"/>
                    <a:cs typeface="Times New Roman" pitchFamily="18" charset="0"/>
                  </a:rPr>
                  <a:t>(77)</a:t>
                </a:r>
              </a:p>
              <a:p>
                <a:endParaRPr lang="en-US" sz="2000" dirty="0" smtClean="0"/>
              </a:p>
              <a:p>
                <a:pPr algn="just"/>
                <a:r>
                  <a:rPr lang="en-US" sz="2400" dirty="0" smtClean="0"/>
                  <a:t>	where 			</a:t>
                </a:r>
                <a14:m>
                  <m:oMath xmlns:m="http://schemas.openxmlformats.org/officeDocument/2006/math">
                    <m:sSub>
                      <m:sSubPr>
                        <m:ctrlPr>
                          <a:rPr lang="en-US" sz="2400" i="1">
                            <a:latin typeface="Cambria Math"/>
                          </a:rPr>
                        </m:ctrlPr>
                      </m:sSubPr>
                      <m:e>
                        <m:r>
                          <a:rPr lang="en-US" sz="2400" i="1">
                            <a:latin typeface="Cambria Math"/>
                          </a:rPr>
                          <m:t>𝑅𝐷</m:t>
                        </m:r>
                      </m:e>
                      <m:sub>
                        <m:r>
                          <a:rPr lang="en-US" sz="2400" i="1">
                            <a:latin typeface="Cambria Math"/>
                          </a:rPr>
                          <m:t>𝑐</m:t>
                        </m:r>
                      </m:sub>
                    </m:sSub>
                    <m:r>
                      <a:rPr lang="en-US" sz="2400" i="1">
                        <a:latin typeface="Cambria Math"/>
                      </a:rPr>
                      <m:t>=</m:t>
                    </m:r>
                    <m:f>
                      <m:fPr>
                        <m:ctrlPr>
                          <a:rPr lang="en-US" sz="2400" i="1">
                            <a:latin typeface="Cambria Math"/>
                          </a:rPr>
                        </m:ctrlPr>
                      </m:fPr>
                      <m:num>
                        <m:sSub>
                          <m:sSubPr>
                            <m:ctrlPr>
                              <a:rPr lang="en-US" sz="2400" i="1">
                                <a:latin typeface="Cambria Math"/>
                              </a:rPr>
                            </m:ctrlPr>
                          </m:sSubPr>
                          <m:e>
                            <m:r>
                              <a:rPr lang="en-US" sz="2400" i="1">
                                <a:latin typeface="Cambria Math"/>
                              </a:rPr>
                              <m:t>𝑑𝑖𝑎</m:t>
                            </m:r>
                          </m:e>
                          <m:sub>
                            <m:r>
                              <a:rPr lang="en-US" sz="2400" i="1">
                                <a:latin typeface="Cambria Math"/>
                              </a:rPr>
                              <m:t>𝑐</m:t>
                            </m:r>
                          </m:sub>
                        </m:sSub>
                      </m:num>
                      <m:den>
                        <m:r>
                          <a:rPr lang="en-US" sz="2400" i="1">
                            <a:latin typeface="Cambria Math"/>
                          </a:rPr>
                          <m:t>2</m:t>
                        </m:r>
                      </m:den>
                    </m:f>
                  </m:oMath>
                </a14:m>
                <a:endParaRPr lang="en-US" sz="2400" dirty="0"/>
              </a:p>
              <a:p>
                <a:pPr algn="just"/>
                <a:r>
                  <a:rPr lang="en-US" sz="2400" dirty="0" smtClean="0"/>
                  <a:t>				</a:t>
                </a:r>
                <a14:m>
                  <m:oMath xmlns:m="http://schemas.openxmlformats.org/officeDocument/2006/math">
                    <m:sSub>
                      <m:sSubPr>
                        <m:ctrlPr>
                          <a:rPr lang="en-US" sz="2400" i="1">
                            <a:latin typeface="Cambria Math"/>
                          </a:rPr>
                        </m:ctrlPr>
                      </m:sSubPr>
                      <m:e>
                        <m:r>
                          <a:rPr lang="en-US" sz="2400" i="1">
                            <a:latin typeface="Cambria Math"/>
                          </a:rPr>
                          <m:t>𝑅𝐷</m:t>
                        </m:r>
                      </m:e>
                      <m:sub>
                        <m:r>
                          <a:rPr lang="en-US" sz="2400" i="1">
                            <a:latin typeface="Cambria Math"/>
                          </a:rPr>
                          <m:t>𝑠</m:t>
                        </m:r>
                      </m:sub>
                    </m:sSub>
                    <m:r>
                      <a:rPr lang="en-US" sz="2400" i="1">
                        <a:latin typeface="Cambria Math"/>
                      </a:rPr>
                      <m:t>=</m:t>
                    </m:r>
                    <m:f>
                      <m:fPr>
                        <m:ctrlPr>
                          <a:rPr lang="en-US" sz="2400" i="1">
                            <a:latin typeface="Cambria Math"/>
                          </a:rPr>
                        </m:ctrlPr>
                      </m:fPr>
                      <m:num>
                        <m:sSub>
                          <m:sSubPr>
                            <m:ctrlPr>
                              <a:rPr lang="en-US" sz="2400" i="1">
                                <a:latin typeface="Cambria Math"/>
                              </a:rPr>
                            </m:ctrlPr>
                          </m:sSubPr>
                          <m:e>
                            <m:r>
                              <a:rPr lang="en-US" sz="2400" i="1">
                                <a:latin typeface="Cambria Math"/>
                              </a:rPr>
                              <m:t>𝑑𝑖𝑎</m:t>
                            </m:r>
                          </m:e>
                          <m:sub>
                            <m:r>
                              <a:rPr lang="en-US" sz="2400" i="1">
                                <a:latin typeface="Cambria Math"/>
                              </a:rPr>
                              <m:t>𝑐</m:t>
                            </m:r>
                          </m:sub>
                        </m:sSub>
                      </m:num>
                      <m:den>
                        <m:r>
                          <a:rPr lang="en-US" sz="2400" i="1">
                            <a:latin typeface="Cambria Math"/>
                          </a:rPr>
                          <m:t>2</m:t>
                        </m:r>
                      </m:den>
                    </m:f>
                  </m:oMath>
                </a14:m>
                <a:endParaRPr lang="en-US" sz="2400" dirty="0"/>
              </a:p>
              <a:p>
                <a:pPr marL="457200" lvl="4"/>
                <a:endParaRPr lang="en-US" sz="2000" dirty="0" smtClean="0"/>
              </a:p>
            </p:txBody>
          </p:sp>
        </mc:Choice>
        <mc:Fallback xmlns="">
          <p:sp>
            <p:nvSpPr>
              <p:cNvPr id="4" name="TextBox 3"/>
              <p:cNvSpPr txBox="1">
                <a:spLocks noRot="1" noChangeAspect="1" noMove="1" noResize="1" noEditPoints="1" noAdjustHandles="1" noChangeArrowheads="1" noChangeShapeType="1" noTextEdit="1"/>
              </p:cNvSpPr>
              <p:nvPr/>
            </p:nvSpPr>
            <p:spPr>
              <a:xfrm>
                <a:off x="-740" y="626616"/>
                <a:ext cx="9144000" cy="5692712"/>
              </a:xfrm>
              <a:prstGeom prst="rect">
                <a:avLst/>
              </a:prstGeom>
              <a:blipFill rotWithShape="1">
                <a:blip r:embed="rId3"/>
                <a:stretch>
                  <a:fillRect l="-1067" t="-1178" r="-733"/>
                </a:stretch>
              </a:blipFill>
            </p:spPr>
            <p:txBody>
              <a:bodyPr/>
              <a:lstStyle/>
              <a:p>
                <a:r>
                  <a:rPr lang="en-US">
                    <a:noFill/>
                  </a:rPr>
                  <a:t> </a:t>
                </a:r>
              </a:p>
            </p:txBody>
          </p:sp>
        </mc:Fallback>
      </mc:AlternateContent>
      <p:sp>
        <p:nvSpPr>
          <p:cNvPr id="3" name="TextBox 2"/>
          <p:cNvSpPr txBox="1"/>
          <p:nvPr/>
        </p:nvSpPr>
        <p:spPr>
          <a:xfrm>
            <a:off x="0" y="0"/>
            <a:ext cx="9144000" cy="584775"/>
          </a:xfrm>
          <a:prstGeom prst="rect">
            <a:avLst/>
          </a:prstGeom>
          <a:noFill/>
        </p:spPr>
        <p:txBody>
          <a:bodyPr wrap="square" rtlCol="0">
            <a:spAutoFit/>
          </a:bodyPr>
          <a:lstStyle/>
          <a:p>
            <a:pPr marL="0" lvl="1" algn="ctr"/>
            <a:r>
              <a:rPr lang="en-US" sz="3200" dirty="0" smtClean="0">
                <a:latin typeface="Times New Roman" pitchFamily="18" charset="0"/>
                <a:cs typeface="Times New Roman" pitchFamily="18" charset="0"/>
              </a:rPr>
              <a:t>Shunt Admittance of Underground Lines </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447735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609600"/>
            <a:ext cx="8305800" cy="1754326"/>
          </a:xfrm>
          <a:prstGeom prst="rect">
            <a:avLst/>
          </a:prstGeom>
          <a:noFill/>
        </p:spPr>
        <p:txBody>
          <a:bodyPr wrap="square" rtlCol="0">
            <a:spAutoFit/>
          </a:bodyPr>
          <a:lstStyle/>
          <a:p>
            <a:r>
              <a:rPr lang="en-US" dirty="0" smtClean="0"/>
              <a:t>	</a:t>
            </a:r>
          </a:p>
          <a:p>
            <a:r>
              <a:rPr lang="en-US" dirty="0"/>
              <a:t>	</a:t>
            </a:r>
            <a:endParaRPr lang="en-US" dirty="0" smtClean="0"/>
          </a:p>
          <a:p>
            <a:r>
              <a:rPr lang="en-US" dirty="0" smtClean="0"/>
              <a:t>	</a:t>
            </a:r>
            <a:r>
              <a:rPr lang="en-US" dirty="0"/>
              <a:t>	</a:t>
            </a:r>
            <a:endParaRPr lang="en-US" dirty="0" smtClean="0"/>
          </a:p>
          <a:p>
            <a:r>
              <a:rPr lang="en-US" dirty="0" smtClean="0"/>
              <a:t>	</a:t>
            </a:r>
          </a:p>
          <a:p>
            <a:endParaRPr lang="en-US" dirty="0"/>
          </a:p>
          <a:p>
            <a:endParaRPr lang="en-US" dirty="0"/>
          </a:p>
        </p:txBody>
      </p:sp>
      <p:sp>
        <p:nvSpPr>
          <p:cNvPr id="3" name="TextBox 2"/>
          <p:cNvSpPr txBox="1"/>
          <p:nvPr/>
        </p:nvSpPr>
        <p:spPr>
          <a:xfrm>
            <a:off x="0" y="0"/>
            <a:ext cx="9144000" cy="584775"/>
          </a:xfrm>
          <a:prstGeom prst="rect">
            <a:avLst/>
          </a:prstGeom>
          <a:noFill/>
        </p:spPr>
        <p:txBody>
          <a:bodyPr wrap="square" rtlCol="0">
            <a:spAutoFit/>
          </a:bodyPr>
          <a:lstStyle/>
          <a:p>
            <a:pPr marL="0" lvl="1" algn="ctr"/>
            <a:r>
              <a:rPr lang="en-US" sz="3200" dirty="0" smtClean="0">
                <a:latin typeface="Times New Roman" pitchFamily="18" charset="0"/>
                <a:cs typeface="Times New Roman" pitchFamily="18" charset="0"/>
              </a:rPr>
              <a:t>Shunt Admittance of Underground Lines </a:t>
            </a:r>
            <a:endParaRPr lang="en-US" sz="3200"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4" name="TextBox 3"/>
              <p:cNvSpPr txBox="1"/>
              <p:nvPr/>
            </p:nvSpPr>
            <p:spPr>
              <a:xfrm>
                <a:off x="0" y="609600"/>
                <a:ext cx="9144000" cy="6944593"/>
              </a:xfrm>
              <a:prstGeom prst="rect">
                <a:avLst/>
              </a:prstGeom>
              <a:noFill/>
            </p:spPr>
            <p:txBody>
              <a:bodyPr wrap="square" rtlCol="0">
                <a:spAutoFit/>
              </a:bodyPr>
              <a:lstStyle/>
              <a:p>
                <a:pPr marL="0" lvl="3"/>
                <a:r>
                  <a:rPr lang="en-US" sz="2800" dirty="0" smtClean="0"/>
                  <a:t>	 </a:t>
                </a:r>
                <a:r>
                  <a:rPr lang="en-US" sz="2800" dirty="0" smtClean="0">
                    <a:latin typeface="Times New Roman" pitchFamily="18" charset="0"/>
                    <a:cs typeface="Times New Roman" pitchFamily="18" charset="0"/>
                  </a:rPr>
                  <a:t>Concentric Neutral Cable</a:t>
                </a:r>
              </a:p>
              <a:p>
                <a:pPr marL="457200" lvl="4"/>
                <a:endParaRPr lang="en-US" dirty="0" smtClean="0"/>
              </a:p>
              <a:p>
                <a:pPr marL="342900" lvl="3" indent="-342900">
                  <a:buFont typeface="Wingdings" pitchFamily="2" charset="2"/>
                  <a:buChar char="Ø"/>
                </a:pPr>
                <a:r>
                  <a:rPr lang="en-US" sz="2400" dirty="0" smtClean="0">
                    <a:latin typeface="Times New Roman" pitchFamily="18" charset="0"/>
                    <a:cs typeface="Times New Roman" pitchFamily="18" charset="0"/>
                  </a:rPr>
                  <a:t>The</a:t>
                </a:r>
                <a:r>
                  <a:rPr lang="en-US" sz="2400" dirty="0" smtClean="0">
                    <a:solidFill>
                      <a:srgbClr val="FF0000"/>
                    </a:solidFill>
                    <a:latin typeface="Times New Roman" pitchFamily="18" charset="0"/>
                    <a:cs typeface="Times New Roman" pitchFamily="18" charset="0"/>
                  </a:rPr>
                  <a:t> </a:t>
                </a:r>
                <a:r>
                  <a:rPr lang="en-US" sz="2400" dirty="0" smtClean="0">
                    <a:latin typeface="Times New Roman" pitchFamily="18" charset="0"/>
                    <a:cs typeface="Times New Roman" pitchFamily="18" charset="0"/>
                  </a:rPr>
                  <a:t>voltage drop from the phase conductor to neutral strand </a:t>
                </a:r>
                <a14:m>
                  <m:oMath xmlns:m="http://schemas.openxmlformats.org/officeDocument/2006/math">
                    <m:r>
                      <a:rPr lang="en-US" sz="2400" i="1" dirty="0" smtClean="0">
                        <a:latin typeface="Cambria Math"/>
                        <a:cs typeface="Times New Roman" pitchFamily="18" charset="0"/>
                      </a:rPr>
                      <m:t>1</m:t>
                    </m:r>
                  </m:oMath>
                </a14:m>
                <a:r>
                  <a:rPr lang="en-US" sz="2400" dirty="0" smtClean="0">
                    <a:latin typeface="Times New Roman" pitchFamily="18" charset="0"/>
                    <a:cs typeface="Times New Roman" pitchFamily="18" charset="0"/>
                  </a:rPr>
                  <a:t> is then given by</a:t>
                </a:r>
              </a:p>
              <a:p>
                <a:pPr marL="457200" lvl="4" algn="just"/>
                <a:r>
                  <a:rPr lang="en-US" sz="2400" dirty="0" smtClean="0"/>
                  <a:t>		</a:t>
                </a:r>
                <a14:m>
                  <m:oMath xmlns:m="http://schemas.openxmlformats.org/officeDocument/2006/math">
                    <m:sSub>
                      <m:sSubPr>
                        <m:ctrlPr>
                          <a:rPr lang="en-US" sz="2400" i="1">
                            <a:latin typeface="Cambria Math"/>
                          </a:rPr>
                        </m:ctrlPr>
                      </m:sSubPr>
                      <m:e>
                        <m:r>
                          <a:rPr lang="en-US" sz="2400" i="1">
                            <a:latin typeface="Cambria Math"/>
                          </a:rPr>
                          <m:t>𝑉</m:t>
                        </m:r>
                      </m:e>
                      <m:sub>
                        <m:r>
                          <a:rPr lang="en-US" sz="2400" i="1">
                            <a:latin typeface="Cambria Math"/>
                          </a:rPr>
                          <m:t>𝑝</m:t>
                        </m:r>
                        <m:r>
                          <a:rPr lang="en-US" sz="2400" i="1">
                            <a:latin typeface="Cambria Math"/>
                          </a:rPr>
                          <m:t>1</m:t>
                        </m:r>
                      </m:sub>
                    </m:sSub>
                    <m:r>
                      <a:rPr lang="en-US" sz="2400" i="1">
                        <a:latin typeface="Cambria Math"/>
                      </a:rPr>
                      <m:t>=</m:t>
                    </m:r>
                    <m:f>
                      <m:fPr>
                        <m:ctrlPr>
                          <a:rPr lang="en-US" sz="2400" i="1">
                            <a:latin typeface="Cambria Math"/>
                          </a:rPr>
                        </m:ctrlPr>
                      </m:fPr>
                      <m:num>
                        <m:sSub>
                          <m:sSubPr>
                            <m:ctrlPr>
                              <a:rPr lang="en-US" sz="2400" i="1">
                                <a:latin typeface="Cambria Math"/>
                              </a:rPr>
                            </m:ctrlPr>
                          </m:sSubPr>
                          <m:e>
                            <m:r>
                              <a:rPr lang="en-US" sz="2400" i="1">
                                <a:latin typeface="Cambria Math"/>
                              </a:rPr>
                              <m:t>𝑞</m:t>
                            </m:r>
                          </m:e>
                          <m:sub>
                            <m:r>
                              <a:rPr lang="en-US" sz="2400" i="1">
                                <a:latin typeface="Cambria Math"/>
                              </a:rPr>
                              <m:t>𝑝</m:t>
                            </m:r>
                          </m:sub>
                        </m:sSub>
                      </m:num>
                      <m:den>
                        <m:r>
                          <a:rPr lang="en-US" sz="2400" i="1">
                            <a:latin typeface="Cambria Math"/>
                          </a:rPr>
                          <m:t>2</m:t>
                        </m:r>
                        <m:r>
                          <a:rPr lang="en-US" sz="2400" i="1">
                            <a:latin typeface="Cambria Math"/>
                          </a:rPr>
                          <m:t>𝜋𝜀</m:t>
                        </m:r>
                      </m:den>
                    </m:f>
                    <m:d>
                      <m:dPr>
                        <m:ctrlPr>
                          <a:rPr lang="en-US" sz="2400" i="1">
                            <a:latin typeface="Cambria Math"/>
                          </a:rPr>
                        </m:ctrlPr>
                      </m:dPr>
                      <m:e>
                        <m:func>
                          <m:funcPr>
                            <m:ctrlPr>
                              <a:rPr lang="en-US" sz="2400" i="1">
                                <a:latin typeface="Cambria Math"/>
                              </a:rPr>
                            </m:ctrlPr>
                          </m:funcPr>
                          <m:fName>
                            <m:r>
                              <m:rPr>
                                <m:sty m:val="p"/>
                              </m:rPr>
                              <a:rPr lang="en-US" sz="2400">
                                <a:latin typeface="Cambria Math"/>
                              </a:rPr>
                              <m:t>ln</m:t>
                            </m:r>
                          </m:fName>
                          <m:e>
                            <m:f>
                              <m:fPr>
                                <m:ctrlPr>
                                  <a:rPr lang="en-US" sz="2400" i="1">
                                    <a:latin typeface="Cambria Math"/>
                                  </a:rPr>
                                </m:ctrlPr>
                              </m:fPr>
                              <m:num>
                                <m:sSub>
                                  <m:sSubPr>
                                    <m:ctrlPr>
                                      <a:rPr lang="en-US" sz="2400" i="1">
                                        <a:latin typeface="Cambria Math"/>
                                      </a:rPr>
                                    </m:ctrlPr>
                                  </m:sSubPr>
                                  <m:e>
                                    <m:r>
                                      <a:rPr lang="en-US" sz="2400" i="1">
                                        <a:latin typeface="Cambria Math"/>
                                      </a:rPr>
                                      <m:t>𝑅</m:t>
                                    </m:r>
                                  </m:e>
                                  <m:sub>
                                    <m:r>
                                      <a:rPr lang="en-US" sz="2400" i="1">
                                        <a:latin typeface="Cambria Math"/>
                                      </a:rPr>
                                      <m:t>𝑏</m:t>
                                    </m:r>
                                  </m:sub>
                                </m:sSub>
                              </m:num>
                              <m:den>
                                <m:sSub>
                                  <m:sSubPr>
                                    <m:ctrlPr>
                                      <a:rPr lang="en-US" sz="2400" i="1">
                                        <a:latin typeface="Cambria Math"/>
                                      </a:rPr>
                                    </m:ctrlPr>
                                  </m:sSubPr>
                                  <m:e>
                                    <m:r>
                                      <a:rPr lang="en-US" sz="2400" i="1">
                                        <a:latin typeface="Cambria Math"/>
                                      </a:rPr>
                                      <m:t>𝑅𝐷</m:t>
                                    </m:r>
                                  </m:e>
                                  <m:sub>
                                    <m:r>
                                      <a:rPr lang="en-US" sz="2400" i="1">
                                        <a:latin typeface="Cambria Math"/>
                                      </a:rPr>
                                      <m:t>𝑐</m:t>
                                    </m:r>
                                  </m:sub>
                                </m:sSub>
                              </m:den>
                            </m:f>
                          </m:e>
                        </m:func>
                        <m:r>
                          <a:rPr lang="en-US" sz="2400" i="1">
                            <a:latin typeface="Cambria Math"/>
                          </a:rPr>
                          <m:t>−</m:t>
                        </m:r>
                        <m:f>
                          <m:fPr>
                            <m:ctrlPr>
                              <a:rPr lang="en-US" sz="2400" i="1">
                                <a:latin typeface="Cambria Math"/>
                              </a:rPr>
                            </m:ctrlPr>
                          </m:fPr>
                          <m:num>
                            <m:r>
                              <a:rPr lang="en-US" sz="2400" i="1">
                                <a:latin typeface="Cambria Math"/>
                              </a:rPr>
                              <m:t>1</m:t>
                            </m:r>
                          </m:num>
                          <m:den>
                            <m:r>
                              <a:rPr lang="en-US" sz="2400" i="1">
                                <a:latin typeface="Cambria Math"/>
                              </a:rPr>
                              <m:t>𝑘</m:t>
                            </m:r>
                          </m:den>
                        </m:f>
                        <m:d>
                          <m:dPr>
                            <m:ctrlPr>
                              <a:rPr lang="en-US" sz="2400" i="1">
                                <a:latin typeface="Cambria Math"/>
                              </a:rPr>
                            </m:ctrlPr>
                          </m:dPr>
                          <m:e>
                            <m:func>
                              <m:funcPr>
                                <m:ctrlPr>
                                  <a:rPr lang="en-US" sz="2400" i="1">
                                    <a:latin typeface="Cambria Math"/>
                                  </a:rPr>
                                </m:ctrlPr>
                              </m:funcPr>
                              <m:fName>
                                <m:r>
                                  <m:rPr>
                                    <m:sty m:val="p"/>
                                  </m:rPr>
                                  <a:rPr lang="en-US" sz="2400">
                                    <a:latin typeface="Cambria Math"/>
                                  </a:rPr>
                                  <m:t>ln</m:t>
                                </m:r>
                              </m:fName>
                              <m:e>
                                <m:f>
                                  <m:fPr>
                                    <m:ctrlPr>
                                      <a:rPr lang="en-US" sz="2400" i="1">
                                        <a:latin typeface="Cambria Math"/>
                                      </a:rPr>
                                    </m:ctrlPr>
                                  </m:fPr>
                                  <m:num>
                                    <m:r>
                                      <a:rPr lang="en-US" sz="2400" i="1">
                                        <a:latin typeface="Cambria Math"/>
                                      </a:rPr>
                                      <m:t>𝑘</m:t>
                                    </m:r>
                                    <m:r>
                                      <a:rPr lang="en-US" sz="2400" i="1">
                                        <a:latin typeface="Cambria Math"/>
                                      </a:rPr>
                                      <m:t>∙</m:t>
                                    </m:r>
                                    <m:sSub>
                                      <m:sSubPr>
                                        <m:ctrlPr>
                                          <a:rPr lang="en-US" sz="2400" i="1">
                                            <a:latin typeface="Cambria Math"/>
                                          </a:rPr>
                                        </m:ctrlPr>
                                      </m:sSubPr>
                                      <m:e>
                                        <m:r>
                                          <a:rPr lang="en-US" sz="2400" i="1">
                                            <a:latin typeface="Cambria Math"/>
                                          </a:rPr>
                                          <m:t>𝑅𝐷</m:t>
                                        </m:r>
                                      </m:e>
                                      <m:sub>
                                        <m:r>
                                          <a:rPr lang="en-US" sz="2400" i="1">
                                            <a:latin typeface="Cambria Math"/>
                                          </a:rPr>
                                          <m:t>𝑠</m:t>
                                        </m:r>
                                      </m:sub>
                                    </m:sSub>
                                  </m:num>
                                  <m:den>
                                    <m:sSub>
                                      <m:sSubPr>
                                        <m:ctrlPr>
                                          <a:rPr lang="en-US" sz="2400" i="1">
                                            <a:latin typeface="Cambria Math"/>
                                          </a:rPr>
                                        </m:ctrlPr>
                                      </m:sSubPr>
                                      <m:e>
                                        <m:r>
                                          <a:rPr lang="en-US" sz="2400" i="1">
                                            <a:latin typeface="Cambria Math"/>
                                          </a:rPr>
                                          <m:t>𝑅</m:t>
                                        </m:r>
                                      </m:e>
                                      <m:sub>
                                        <m:r>
                                          <a:rPr lang="en-US" sz="2400" i="1">
                                            <a:latin typeface="Cambria Math"/>
                                          </a:rPr>
                                          <m:t>𝑏</m:t>
                                        </m:r>
                                      </m:sub>
                                    </m:sSub>
                                  </m:den>
                                </m:f>
                              </m:e>
                            </m:func>
                          </m:e>
                        </m:d>
                      </m:e>
                    </m:d>
                  </m:oMath>
                </a14:m>
                <a:r>
                  <a:rPr lang="en-US" sz="2400" dirty="0" smtClean="0"/>
                  <a:t>			</a:t>
                </a:r>
                <a:r>
                  <a:rPr lang="en-US" sz="2400" dirty="0" smtClean="0">
                    <a:latin typeface="Times New Roman" pitchFamily="18" charset="0"/>
                    <a:cs typeface="Times New Roman" pitchFamily="18" charset="0"/>
                  </a:rPr>
                  <a:t>(78)</a:t>
                </a:r>
              </a:p>
              <a:p>
                <a:pPr marL="0" lvl="3"/>
                <a:endParaRPr lang="en-US" sz="2000" dirty="0" smtClean="0">
                  <a:latin typeface="Times New Roman" pitchFamily="18" charset="0"/>
                  <a:cs typeface="Times New Roman" pitchFamily="18" charset="0"/>
                </a:endParaRPr>
              </a:p>
              <a:p>
                <a:pPr marL="342900" lvl="3" indent="-342900">
                  <a:buFont typeface="Wingdings" pitchFamily="2" charset="2"/>
                  <a:buChar char="Ø"/>
                </a:pPr>
                <a:r>
                  <a:rPr lang="en-US" sz="2400" dirty="0" smtClean="0">
                    <a:latin typeface="Times New Roman" pitchFamily="18" charset="0"/>
                    <a:cs typeface="Times New Roman" pitchFamily="18" charset="0"/>
                  </a:rPr>
                  <a:t>The electric field of a cable is confined to the insulation material. Cross-Linked </a:t>
                </a:r>
                <a:r>
                  <a:rPr lang="en-US" sz="2400" dirty="0" err="1" smtClean="0">
                    <a:latin typeface="Times New Roman" pitchFamily="18" charset="0"/>
                    <a:cs typeface="Times New Roman" pitchFamily="18" charset="0"/>
                  </a:rPr>
                  <a:t>Polyethlyene</a:t>
                </a:r>
                <a:r>
                  <a:rPr lang="en-US" sz="2400" dirty="0" smtClean="0">
                    <a:latin typeface="Times New Roman" pitchFamily="18" charset="0"/>
                    <a:cs typeface="Times New Roman" pitchFamily="18" charset="0"/>
                  </a:rPr>
                  <a:t> is a very popular insulation material. </a:t>
                </a:r>
              </a:p>
              <a:p>
                <a:pPr marL="342900" lvl="3" indent="-342900">
                  <a:buFont typeface="Wingdings" pitchFamily="2" charset="2"/>
                  <a:buChar char="Ø"/>
                </a:pPr>
                <a:endParaRPr lang="en-US" sz="2400" dirty="0" smtClean="0">
                  <a:latin typeface="Times New Roman" pitchFamily="18" charset="0"/>
                  <a:cs typeface="Times New Roman" pitchFamily="18" charset="0"/>
                </a:endParaRPr>
              </a:p>
              <a:p>
                <a:pPr marL="342900" lvl="3" indent="-342900">
                  <a:buFont typeface="Wingdings" pitchFamily="2" charset="2"/>
                  <a:buChar char="Ø"/>
                </a:pPr>
                <a:r>
                  <a:rPr lang="en-US" sz="2400" dirty="0" smtClean="0">
                    <a:latin typeface="Times New Roman" pitchFamily="18" charset="0"/>
                    <a:cs typeface="Times New Roman" pitchFamily="18" charset="0"/>
                  </a:rPr>
                  <a:t>If the minimum value of relative permittivity is assumed, the equation for shunt admittance of the concentric neutral cable is given by</a:t>
                </a:r>
                <a:r>
                  <a:rPr lang="en-US" sz="2000" dirty="0" smtClean="0"/>
                  <a:t>	</a:t>
                </a:r>
              </a:p>
              <a:p>
                <a:pPr marL="457200" lvl="4"/>
                <a:endParaRPr lang="en-US" sz="2000" dirty="0" smtClean="0"/>
              </a:p>
              <a:p>
                <a:pPr marL="457200" lvl="4" algn="just"/>
                <a:r>
                  <a:rPr lang="en-US" sz="2400" dirty="0" smtClean="0"/>
                  <a:t>		</a:t>
                </a:r>
                <a14:m>
                  <m:oMath xmlns:m="http://schemas.openxmlformats.org/officeDocument/2006/math">
                    <m:sSub>
                      <m:sSubPr>
                        <m:ctrlPr>
                          <a:rPr lang="en-US" sz="2400" i="1">
                            <a:latin typeface="Cambria Math"/>
                          </a:rPr>
                        </m:ctrlPr>
                      </m:sSubPr>
                      <m:e>
                        <m:r>
                          <a:rPr lang="en-US" sz="2400" i="1">
                            <a:latin typeface="Cambria Math"/>
                          </a:rPr>
                          <m:t>𝑦</m:t>
                        </m:r>
                      </m:e>
                      <m:sub>
                        <m:r>
                          <a:rPr lang="en-US" sz="2400" i="1">
                            <a:latin typeface="Cambria Math"/>
                          </a:rPr>
                          <m:t>𝑎𝑔</m:t>
                        </m:r>
                      </m:sub>
                    </m:sSub>
                    <m:r>
                      <a:rPr lang="en-US" sz="2400" i="1">
                        <a:latin typeface="Cambria Math"/>
                      </a:rPr>
                      <m:t>=0+</m:t>
                    </m:r>
                    <m:r>
                      <a:rPr lang="en-US" sz="2400" i="1">
                        <a:latin typeface="Cambria Math"/>
                      </a:rPr>
                      <m:t>𝑗</m:t>
                    </m:r>
                    <m:f>
                      <m:fPr>
                        <m:ctrlPr>
                          <a:rPr lang="en-US" sz="2400" i="1">
                            <a:latin typeface="Cambria Math"/>
                          </a:rPr>
                        </m:ctrlPr>
                      </m:fPr>
                      <m:num>
                        <m:r>
                          <a:rPr lang="en-US" sz="2400" i="1">
                            <a:latin typeface="Cambria Math"/>
                          </a:rPr>
                          <m:t>77.3619</m:t>
                        </m:r>
                      </m:num>
                      <m:den>
                        <m:d>
                          <m:dPr>
                            <m:ctrlPr>
                              <a:rPr lang="en-US" sz="2400" i="1">
                                <a:latin typeface="Cambria Math"/>
                              </a:rPr>
                            </m:ctrlPr>
                          </m:dPr>
                          <m:e>
                            <m:func>
                              <m:funcPr>
                                <m:ctrlPr>
                                  <a:rPr lang="en-US" sz="2400" i="1">
                                    <a:latin typeface="Cambria Math"/>
                                  </a:rPr>
                                </m:ctrlPr>
                              </m:funcPr>
                              <m:fName>
                                <m:r>
                                  <m:rPr>
                                    <m:sty m:val="p"/>
                                  </m:rPr>
                                  <a:rPr lang="en-US" sz="2400">
                                    <a:latin typeface="Cambria Math"/>
                                  </a:rPr>
                                  <m:t>ln</m:t>
                                </m:r>
                              </m:fName>
                              <m:e>
                                <m:f>
                                  <m:fPr>
                                    <m:ctrlPr>
                                      <a:rPr lang="en-US" sz="2400" i="1">
                                        <a:latin typeface="Cambria Math"/>
                                      </a:rPr>
                                    </m:ctrlPr>
                                  </m:fPr>
                                  <m:num>
                                    <m:sSub>
                                      <m:sSubPr>
                                        <m:ctrlPr>
                                          <a:rPr lang="en-US" sz="2400" i="1">
                                            <a:latin typeface="Cambria Math"/>
                                          </a:rPr>
                                        </m:ctrlPr>
                                      </m:sSubPr>
                                      <m:e>
                                        <m:r>
                                          <a:rPr lang="en-US" sz="2400" i="1">
                                            <a:latin typeface="Cambria Math"/>
                                          </a:rPr>
                                          <m:t>𝑅</m:t>
                                        </m:r>
                                      </m:e>
                                      <m:sub>
                                        <m:r>
                                          <a:rPr lang="en-US" sz="2400" i="1">
                                            <a:latin typeface="Cambria Math"/>
                                          </a:rPr>
                                          <m:t>𝑏</m:t>
                                        </m:r>
                                      </m:sub>
                                    </m:sSub>
                                  </m:num>
                                  <m:den>
                                    <m:sSub>
                                      <m:sSubPr>
                                        <m:ctrlPr>
                                          <a:rPr lang="en-US" sz="2400" i="1">
                                            <a:latin typeface="Cambria Math"/>
                                          </a:rPr>
                                        </m:ctrlPr>
                                      </m:sSubPr>
                                      <m:e>
                                        <m:r>
                                          <a:rPr lang="en-US" sz="2400" i="1">
                                            <a:latin typeface="Cambria Math"/>
                                          </a:rPr>
                                          <m:t>𝑅𝐷</m:t>
                                        </m:r>
                                      </m:e>
                                      <m:sub>
                                        <m:r>
                                          <a:rPr lang="en-US" sz="2400" i="1">
                                            <a:latin typeface="Cambria Math"/>
                                          </a:rPr>
                                          <m:t>𝑐</m:t>
                                        </m:r>
                                      </m:sub>
                                    </m:sSub>
                                  </m:den>
                                </m:f>
                              </m:e>
                            </m:func>
                            <m:r>
                              <a:rPr lang="en-US" sz="2400" i="1">
                                <a:latin typeface="Cambria Math"/>
                              </a:rPr>
                              <m:t>−</m:t>
                            </m:r>
                            <m:f>
                              <m:fPr>
                                <m:ctrlPr>
                                  <a:rPr lang="en-US" sz="2400" i="1">
                                    <a:latin typeface="Cambria Math"/>
                                  </a:rPr>
                                </m:ctrlPr>
                              </m:fPr>
                              <m:num>
                                <m:r>
                                  <a:rPr lang="en-US" sz="2400" i="1">
                                    <a:latin typeface="Cambria Math"/>
                                  </a:rPr>
                                  <m:t>1</m:t>
                                </m:r>
                              </m:num>
                              <m:den>
                                <m:r>
                                  <a:rPr lang="en-US" sz="2400" i="1">
                                    <a:latin typeface="Cambria Math"/>
                                  </a:rPr>
                                  <m:t>𝑘</m:t>
                                </m:r>
                              </m:den>
                            </m:f>
                            <m:d>
                              <m:dPr>
                                <m:ctrlPr>
                                  <a:rPr lang="en-US" sz="2400" i="1">
                                    <a:latin typeface="Cambria Math"/>
                                  </a:rPr>
                                </m:ctrlPr>
                              </m:dPr>
                              <m:e>
                                <m:func>
                                  <m:funcPr>
                                    <m:ctrlPr>
                                      <a:rPr lang="en-US" sz="2400" i="1">
                                        <a:latin typeface="Cambria Math"/>
                                      </a:rPr>
                                    </m:ctrlPr>
                                  </m:funcPr>
                                  <m:fName>
                                    <m:r>
                                      <m:rPr>
                                        <m:sty m:val="p"/>
                                      </m:rPr>
                                      <a:rPr lang="en-US" sz="2400">
                                        <a:latin typeface="Cambria Math"/>
                                      </a:rPr>
                                      <m:t>ln</m:t>
                                    </m:r>
                                  </m:fName>
                                  <m:e>
                                    <m:f>
                                      <m:fPr>
                                        <m:ctrlPr>
                                          <a:rPr lang="en-US" sz="2400" i="1">
                                            <a:latin typeface="Cambria Math"/>
                                          </a:rPr>
                                        </m:ctrlPr>
                                      </m:fPr>
                                      <m:num>
                                        <m:r>
                                          <a:rPr lang="en-US" sz="2400" i="1">
                                            <a:latin typeface="Cambria Math"/>
                                          </a:rPr>
                                          <m:t>𝑘</m:t>
                                        </m:r>
                                        <m:r>
                                          <a:rPr lang="en-US" sz="2400" i="1">
                                            <a:latin typeface="Cambria Math"/>
                                          </a:rPr>
                                          <m:t>∙</m:t>
                                        </m:r>
                                        <m:sSub>
                                          <m:sSubPr>
                                            <m:ctrlPr>
                                              <a:rPr lang="en-US" sz="2400" i="1">
                                                <a:latin typeface="Cambria Math"/>
                                              </a:rPr>
                                            </m:ctrlPr>
                                          </m:sSubPr>
                                          <m:e>
                                            <m:r>
                                              <a:rPr lang="en-US" sz="2400" i="1">
                                                <a:latin typeface="Cambria Math"/>
                                              </a:rPr>
                                              <m:t>𝑅𝐷</m:t>
                                            </m:r>
                                          </m:e>
                                          <m:sub>
                                            <m:r>
                                              <a:rPr lang="en-US" sz="2400" i="1">
                                                <a:latin typeface="Cambria Math"/>
                                              </a:rPr>
                                              <m:t>𝑠</m:t>
                                            </m:r>
                                          </m:sub>
                                        </m:sSub>
                                      </m:num>
                                      <m:den>
                                        <m:sSub>
                                          <m:sSubPr>
                                            <m:ctrlPr>
                                              <a:rPr lang="en-US" sz="2400" i="1">
                                                <a:latin typeface="Cambria Math"/>
                                              </a:rPr>
                                            </m:ctrlPr>
                                          </m:sSubPr>
                                          <m:e>
                                            <m:r>
                                              <a:rPr lang="en-US" sz="2400" i="1">
                                                <a:latin typeface="Cambria Math"/>
                                              </a:rPr>
                                              <m:t>𝑅</m:t>
                                            </m:r>
                                          </m:e>
                                          <m:sub>
                                            <m:r>
                                              <a:rPr lang="en-US" sz="2400" i="1">
                                                <a:latin typeface="Cambria Math"/>
                                              </a:rPr>
                                              <m:t>𝑏</m:t>
                                            </m:r>
                                          </m:sub>
                                        </m:sSub>
                                      </m:den>
                                    </m:f>
                                  </m:e>
                                </m:func>
                              </m:e>
                            </m:d>
                          </m:e>
                        </m:d>
                      </m:den>
                    </m:f>
                  </m:oMath>
                </a14:m>
                <a:r>
                  <a:rPr lang="en-US" sz="2400" dirty="0">
                    <a:latin typeface="Times New Roman" pitchFamily="18" charset="0"/>
                    <a:cs typeface="Times New Roman" pitchFamily="18" charset="0"/>
                  </a:rPr>
                  <a:t>  </a:t>
                </a:r>
                <a14:m>
                  <m:oMath xmlns:m="http://schemas.openxmlformats.org/officeDocument/2006/math">
                    <m:r>
                      <a:rPr lang="en-US" sz="2400" i="1">
                        <a:latin typeface="Cambria Math"/>
                      </a:rPr>
                      <m:t>𝜇</m:t>
                    </m:r>
                  </m:oMath>
                </a14:m>
                <a:r>
                  <a:rPr lang="en-US" sz="2400" dirty="0" smtClean="0">
                    <a:latin typeface="Times New Roman" pitchFamily="18" charset="0"/>
                    <a:cs typeface="Times New Roman" pitchFamily="18" charset="0"/>
                  </a:rPr>
                  <a:t>S/mile		(79)</a:t>
                </a:r>
                <a:endParaRPr lang="en-US" sz="2400" dirty="0">
                  <a:latin typeface="Times New Roman" pitchFamily="18" charset="0"/>
                  <a:cs typeface="Times New Roman" pitchFamily="18" charset="0"/>
                </a:endParaRPr>
              </a:p>
              <a:p>
                <a:pPr marL="457200" lvl="4"/>
                <a:endParaRPr lang="en-US" sz="2000" dirty="0" smtClean="0"/>
              </a:p>
              <a:p>
                <a:pPr marL="457200" lvl="4"/>
                <a:endParaRPr lang="en-US" sz="2000" dirty="0" smtClean="0"/>
              </a:p>
              <a:p>
                <a:pPr marL="457200" lvl="4"/>
                <a:r>
                  <a:rPr lang="en-US" sz="2000" dirty="0" smtClean="0"/>
                  <a:t> </a:t>
                </a:r>
              </a:p>
              <a:p>
                <a:pPr marL="457200" lvl="4"/>
                <a:endParaRPr lang="en-US" sz="2000" dirty="0" smtClean="0"/>
              </a:p>
            </p:txBody>
          </p:sp>
        </mc:Choice>
        <mc:Fallback xmlns="">
          <p:sp>
            <p:nvSpPr>
              <p:cNvPr id="4" name="TextBox 3"/>
              <p:cNvSpPr txBox="1">
                <a:spLocks noRot="1" noChangeAspect="1" noMove="1" noResize="1" noEditPoints="1" noAdjustHandles="1" noChangeArrowheads="1" noChangeShapeType="1" noTextEdit="1"/>
              </p:cNvSpPr>
              <p:nvPr/>
            </p:nvSpPr>
            <p:spPr>
              <a:xfrm>
                <a:off x="0" y="609600"/>
                <a:ext cx="9144000" cy="6944593"/>
              </a:xfrm>
              <a:prstGeom prst="rect">
                <a:avLst/>
              </a:prstGeom>
              <a:blipFill rotWithShape="1">
                <a:blip r:embed="rId3"/>
                <a:stretch>
                  <a:fillRect l="-867" t="-966" r="-800"/>
                </a:stretch>
              </a:blipFill>
            </p:spPr>
            <p:txBody>
              <a:bodyPr/>
              <a:lstStyle/>
              <a:p>
                <a:r>
                  <a:rPr lang="en-US">
                    <a:noFill/>
                  </a:rPr>
                  <a:t> </a:t>
                </a:r>
              </a:p>
            </p:txBody>
          </p:sp>
        </mc:Fallback>
      </mc:AlternateContent>
    </p:spTree>
    <p:extLst>
      <p:ext uri="{BB962C8B-B14F-4D97-AF65-F5344CB8AC3E}">
        <p14:creationId xmlns:p14="http://schemas.microsoft.com/office/powerpoint/2010/main" val="1710577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609600"/>
            <a:ext cx="8305800" cy="1754326"/>
          </a:xfrm>
          <a:prstGeom prst="rect">
            <a:avLst/>
          </a:prstGeom>
          <a:noFill/>
        </p:spPr>
        <p:txBody>
          <a:bodyPr wrap="square" rtlCol="0">
            <a:spAutoFit/>
          </a:bodyPr>
          <a:lstStyle/>
          <a:p>
            <a:r>
              <a:rPr lang="en-US" dirty="0" smtClean="0"/>
              <a:t>	</a:t>
            </a:r>
          </a:p>
          <a:p>
            <a:r>
              <a:rPr lang="en-US" dirty="0"/>
              <a:t>	</a:t>
            </a:r>
            <a:endParaRPr lang="en-US" dirty="0" smtClean="0"/>
          </a:p>
          <a:p>
            <a:r>
              <a:rPr lang="en-US" dirty="0" smtClean="0"/>
              <a:t>	</a:t>
            </a:r>
            <a:r>
              <a:rPr lang="en-US" dirty="0"/>
              <a:t>	</a:t>
            </a:r>
            <a:endParaRPr lang="en-US" dirty="0" smtClean="0"/>
          </a:p>
          <a:p>
            <a:r>
              <a:rPr lang="en-US" dirty="0" smtClean="0"/>
              <a:t>	</a:t>
            </a:r>
          </a:p>
          <a:p>
            <a:endParaRPr lang="en-US" dirty="0"/>
          </a:p>
          <a:p>
            <a:endParaRPr lang="en-US" dirty="0"/>
          </a:p>
        </p:txBody>
      </p:sp>
      <p:sp>
        <p:nvSpPr>
          <p:cNvPr id="3" name="TextBox 2"/>
          <p:cNvSpPr txBox="1"/>
          <p:nvPr/>
        </p:nvSpPr>
        <p:spPr>
          <a:xfrm>
            <a:off x="-228600" y="533400"/>
            <a:ext cx="9144000" cy="646331"/>
          </a:xfrm>
          <a:prstGeom prst="rect">
            <a:avLst/>
          </a:prstGeom>
          <a:noFill/>
        </p:spPr>
        <p:txBody>
          <a:bodyPr wrap="square" rtlCol="0">
            <a:spAutoFit/>
          </a:bodyPr>
          <a:lstStyle/>
          <a:p>
            <a:pPr marL="0" lvl="1" algn="ctr"/>
            <a:r>
              <a:rPr lang="en-US" sz="3600" dirty="0" smtClean="0"/>
              <a:t>Typical Values of Relative Permittivity </a:t>
            </a:r>
            <a:endParaRPr lang="en-US" sz="3600" dirty="0"/>
          </a:p>
        </p:txBody>
      </p:sp>
      <p:sp>
        <p:nvSpPr>
          <p:cNvPr id="4" name="TextBox 3"/>
          <p:cNvSpPr txBox="1"/>
          <p:nvPr/>
        </p:nvSpPr>
        <p:spPr>
          <a:xfrm>
            <a:off x="0" y="457200"/>
            <a:ext cx="9144000" cy="3077766"/>
          </a:xfrm>
          <a:prstGeom prst="rect">
            <a:avLst/>
          </a:prstGeom>
          <a:noFill/>
        </p:spPr>
        <p:txBody>
          <a:bodyPr wrap="square" rtlCol="0">
            <a:spAutoFit/>
          </a:bodyPr>
          <a:lstStyle/>
          <a:p>
            <a:pPr marL="0" lvl="3"/>
            <a:r>
              <a:rPr lang="en-US" sz="2800" dirty="0" smtClean="0"/>
              <a:t>	</a:t>
            </a:r>
          </a:p>
          <a:p>
            <a:pPr marL="457200" lvl="4"/>
            <a:endParaRPr lang="en-US" dirty="0" smtClean="0"/>
          </a:p>
          <a:p>
            <a:pPr marL="457200" lvl="4"/>
            <a:r>
              <a:rPr lang="en-US" sz="2000" dirty="0" smtClean="0"/>
              <a:t>	</a:t>
            </a:r>
          </a:p>
          <a:p>
            <a:pPr marL="457200" lvl="4"/>
            <a:endParaRPr lang="en-US" sz="2000" dirty="0" smtClean="0"/>
          </a:p>
          <a:p>
            <a:pPr marL="457200" lvl="4"/>
            <a:r>
              <a:rPr lang="en-US" sz="2400" dirty="0" smtClean="0">
                <a:latin typeface="Times New Roman" pitchFamily="18" charset="0"/>
                <a:cs typeface="Times New Roman" pitchFamily="18" charset="0"/>
              </a:rPr>
              <a:t>Table 1.0</a:t>
            </a:r>
          </a:p>
          <a:p>
            <a:pPr marL="457200" lvl="4"/>
            <a:endParaRPr lang="en-US" sz="2400" dirty="0" smtClean="0">
              <a:latin typeface="Times New Roman" pitchFamily="18" charset="0"/>
              <a:cs typeface="Times New Roman" pitchFamily="18" charset="0"/>
            </a:endParaRPr>
          </a:p>
          <a:p>
            <a:pPr marL="457200" lvl="4"/>
            <a:endParaRPr lang="en-US" sz="2000" dirty="0" smtClean="0"/>
          </a:p>
          <a:p>
            <a:pPr marL="457200" lvl="4"/>
            <a:r>
              <a:rPr lang="en-US" sz="2000" dirty="0" smtClean="0"/>
              <a:t> </a:t>
            </a:r>
          </a:p>
          <a:p>
            <a:pPr marL="457200" lvl="4"/>
            <a:endParaRPr lang="en-US" sz="2000" dirty="0" smtClean="0"/>
          </a:p>
        </p:txBody>
      </p:sp>
      <p:graphicFrame>
        <p:nvGraphicFramePr>
          <p:cNvPr id="7" name="Object 6"/>
          <p:cNvGraphicFramePr>
            <a:graphicFrameLocks noChangeAspect="1"/>
          </p:cNvGraphicFramePr>
          <p:nvPr>
            <p:extLst>
              <p:ext uri="{D42A27DB-BD31-4B8C-83A1-F6EECF244321}">
                <p14:modId xmlns:p14="http://schemas.microsoft.com/office/powerpoint/2010/main" val="3385160887"/>
              </p:ext>
            </p:extLst>
          </p:nvPr>
        </p:nvGraphicFramePr>
        <p:xfrm>
          <a:off x="7772400" y="609600"/>
          <a:ext cx="685800" cy="528810"/>
        </p:xfrm>
        <a:graphic>
          <a:graphicData uri="http://schemas.openxmlformats.org/presentationml/2006/ole">
            <mc:AlternateContent xmlns:mc="http://schemas.openxmlformats.org/markup-compatibility/2006">
              <mc:Choice xmlns:v="urn:schemas-microsoft-com:vml" Requires="v">
                <p:oleObj spid="_x0000_s7237" name="Equation" r:id="rId4" imgW="279279" imgH="215806" progId="Equation.3">
                  <p:embed/>
                </p:oleObj>
              </mc:Choice>
              <mc:Fallback>
                <p:oleObj name="Equation" r:id="rId4" imgW="279279" imgH="215806"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72400" y="609600"/>
                        <a:ext cx="685800" cy="52881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 name="Table 4"/>
          <p:cNvGraphicFramePr>
            <a:graphicFrameLocks noGrp="1"/>
          </p:cNvGraphicFramePr>
          <p:nvPr>
            <p:extLst>
              <p:ext uri="{D42A27DB-BD31-4B8C-83A1-F6EECF244321}">
                <p14:modId xmlns:p14="http://schemas.microsoft.com/office/powerpoint/2010/main" val="162190401"/>
              </p:ext>
            </p:extLst>
          </p:nvPr>
        </p:nvGraphicFramePr>
        <p:xfrm>
          <a:off x="304800" y="2343991"/>
          <a:ext cx="8610600" cy="2132314"/>
        </p:xfrm>
        <a:graphic>
          <a:graphicData uri="http://schemas.openxmlformats.org/drawingml/2006/table">
            <a:tbl>
              <a:tblPr firstRow="1" firstCol="1" bandRow="1">
                <a:tableStyleId>{5C22544A-7EE6-4342-B048-85BDC9FD1C3A}</a:tableStyleId>
              </a:tblPr>
              <a:tblGrid>
                <a:gridCol w="4876800"/>
                <a:gridCol w="3733800"/>
              </a:tblGrid>
              <a:tr h="0">
                <a:tc>
                  <a:txBody>
                    <a:bodyPr/>
                    <a:lstStyle/>
                    <a:p>
                      <a:pPr marL="0" marR="0">
                        <a:lnSpc>
                          <a:spcPct val="115000"/>
                        </a:lnSpc>
                        <a:spcBef>
                          <a:spcPts val="0"/>
                        </a:spcBef>
                        <a:spcAft>
                          <a:spcPts val="0"/>
                        </a:spcAft>
                      </a:pPr>
                      <a:r>
                        <a:rPr lang="en-US" sz="2400" dirty="0">
                          <a:ln>
                            <a:noFill/>
                          </a:ln>
                          <a:solidFill>
                            <a:schemeClr val="tx1"/>
                          </a:solidFill>
                          <a:effectLst/>
                          <a:latin typeface="Times New Roman" pitchFamily="18" charset="0"/>
                          <a:cs typeface="Times New Roman" pitchFamily="18" charset="0"/>
                        </a:rPr>
                        <a:t>Material</a:t>
                      </a:r>
                      <a:endParaRPr lang="en-US" sz="2400" dirty="0">
                        <a:ln>
                          <a:noFill/>
                        </a:ln>
                        <a:solidFill>
                          <a:schemeClr val="tx1"/>
                        </a:solidFill>
                        <a:effectLst/>
                        <a:latin typeface="Times New Roman" pitchFamily="18" charset="0"/>
                        <a:ea typeface="Calibri"/>
                        <a:cs typeface="Times New Roman" pitchFamily="18" charset="0"/>
                      </a:endParaRPr>
                    </a:p>
                  </a:txBody>
                  <a:tcPr marL="68580" marR="68580" marT="0" marB="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algn="l">
                        <a:lnSpc>
                          <a:spcPct val="115000"/>
                        </a:lnSpc>
                        <a:spcBef>
                          <a:spcPts val="0"/>
                        </a:spcBef>
                        <a:spcAft>
                          <a:spcPts val="0"/>
                        </a:spcAft>
                      </a:pPr>
                      <a:r>
                        <a:rPr lang="en-US" sz="2400" dirty="0">
                          <a:ln>
                            <a:noFill/>
                          </a:ln>
                          <a:solidFill>
                            <a:schemeClr val="tx1"/>
                          </a:solidFill>
                          <a:effectLst/>
                          <a:latin typeface="Times New Roman" pitchFamily="18" charset="0"/>
                          <a:cs typeface="Times New Roman" pitchFamily="18" charset="0"/>
                        </a:rPr>
                        <a:t>Relative Permittivity</a:t>
                      </a:r>
                      <a:endParaRPr lang="en-US" sz="2400" dirty="0">
                        <a:ln>
                          <a:noFill/>
                        </a:ln>
                        <a:solidFill>
                          <a:schemeClr val="tx1"/>
                        </a:solidFill>
                        <a:effectLst/>
                        <a:latin typeface="Times New Roman" pitchFamily="18" charset="0"/>
                        <a:ea typeface="Calibri"/>
                        <a:cs typeface="Times New Roman" pitchFamily="18" charset="0"/>
                      </a:endParaRPr>
                    </a:p>
                  </a:txBody>
                  <a:tcPr marL="68580" marR="68580" marT="0" marB="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tr>
              <a:tr h="436352">
                <a:tc>
                  <a:txBody>
                    <a:bodyPr/>
                    <a:lstStyle/>
                    <a:p>
                      <a:pPr marL="0" marR="0">
                        <a:lnSpc>
                          <a:spcPct val="115000"/>
                        </a:lnSpc>
                        <a:spcBef>
                          <a:spcPts val="0"/>
                        </a:spcBef>
                        <a:spcAft>
                          <a:spcPts val="0"/>
                        </a:spcAft>
                      </a:pPr>
                      <a:r>
                        <a:rPr lang="en-US" sz="2400" dirty="0">
                          <a:ln>
                            <a:noFill/>
                          </a:ln>
                          <a:solidFill>
                            <a:schemeClr val="tx1"/>
                          </a:solidFill>
                          <a:effectLst/>
                          <a:latin typeface="Times New Roman" pitchFamily="18" charset="0"/>
                          <a:cs typeface="Times New Roman" pitchFamily="18" charset="0"/>
                        </a:rPr>
                        <a:t>Polyvinyl Chloride (PVC)</a:t>
                      </a:r>
                      <a:endParaRPr lang="en-US" sz="2400" dirty="0">
                        <a:ln>
                          <a:noFill/>
                        </a:ln>
                        <a:solidFill>
                          <a:schemeClr val="tx1"/>
                        </a:solidFill>
                        <a:effectLst/>
                        <a:latin typeface="Times New Roman" pitchFamily="18" charset="0"/>
                        <a:ea typeface="Calibri"/>
                        <a:cs typeface="Times New Roman" pitchFamily="18" charset="0"/>
                      </a:endParaRPr>
                    </a:p>
                  </a:txBody>
                  <a:tcPr marL="68580" marR="68580" marT="0" marB="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marL="0" marR="0" algn="l">
                        <a:lnSpc>
                          <a:spcPct val="115000"/>
                        </a:lnSpc>
                        <a:spcBef>
                          <a:spcPts val="0"/>
                        </a:spcBef>
                        <a:spcAft>
                          <a:spcPts val="0"/>
                        </a:spcAft>
                      </a:pPr>
                      <a:r>
                        <a:rPr lang="en-US" sz="2400" dirty="0">
                          <a:ln>
                            <a:noFill/>
                          </a:ln>
                          <a:solidFill>
                            <a:schemeClr val="tx1"/>
                          </a:solidFill>
                          <a:effectLst/>
                          <a:latin typeface="Times New Roman" pitchFamily="18" charset="0"/>
                          <a:cs typeface="Times New Roman" pitchFamily="18" charset="0"/>
                        </a:rPr>
                        <a:t>3.4-8.0</a:t>
                      </a:r>
                      <a:endParaRPr lang="en-US" sz="2400" dirty="0">
                        <a:ln>
                          <a:noFill/>
                        </a:ln>
                        <a:solidFill>
                          <a:schemeClr val="tx1"/>
                        </a:solidFill>
                        <a:effectLst/>
                        <a:latin typeface="Times New Roman" pitchFamily="18" charset="0"/>
                        <a:ea typeface="Calibri"/>
                        <a:cs typeface="Times New Roman" pitchFamily="18" charset="0"/>
                      </a:endParaRPr>
                    </a:p>
                  </a:txBody>
                  <a:tcPr marL="68580" marR="68580" marT="0" marB="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r>
              <a:tr h="436352">
                <a:tc>
                  <a:txBody>
                    <a:bodyPr/>
                    <a:lstStyle/>
                    <a:p>
                      <a:pPr marL="0" marR="0">
                        <a:lnSpc>
                          <a:spcPct val="115000"/>
                        </a:lnSpc>
                        <a:spcBef>
                          <a:spcPts val="0"/>
                        </a:spcBef>
                        <a:spcAft>
                          <a:spcPts val="0"/>
                        </a:spcAft>
                      </a:pPr>
                      <a:r>
                        <a:rPr lang="en-US" sz="2400" dirty="0">
                          <a:ln>
                            <a:noFill/>
                          </a:ln>
                          <a:solidFill>
                            <a:schemeClr val="tx1"/>
                          </a:solidFill>
                          <a:effectLst/>
                          <a:latin typeface="Times New Roman" pitchFamily="18" charset="0"/>
                          <a:cs typeface="Times New Roman" pitchFamily="18" charset="0"/>
                        </a:rPr>
                        <a:t>Ethylene-Propylene Rubber (EPR)</a:t>
                      </a:r>
                      <a:endParaRPr lang="en-US" sz="2400" dirty="0">
                        <a:ln>
                          <a:noFill/>
                        </a:ln>
                        <a:solidFill>
                          <a:schemeClr val="tx1"/>
                        </a:solidFill>
                        <a:effectLst/>
                        <a:latin typeface="Times New Roman" pitchFamily="18" charset="0"/>
                        <a:ea typeface="Calibri"/>
                        <a:cs typeface="Times New Roman" pitchFamily="18" charset="0"/>
                      </a:endParaRPr>
                    </a:p>
                  </a:txBody>
                  <a:tcPr marL="68580" marR="68580" marT="0" marB="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marL="0" marR="0" algn="l">
                        <a:lnSpc>
                          <a:spcPct val="115000"/>
                        </a:lnSpc>
                        <a:spcBef>
                          <a:spcPts val="0"/>
                        </a:spcBef>
                        <a:spcAft>
                          <a:spcPts val="0"/>
                        </a:spcAft>
                      </a:pPr>
                      <a:r>
                        <a:rPr lang="en-US" sz="2400" dirty="0">
                          <a:ln>
                            <a:noFill/>
                          </a:ln>
                          <a:solidFill>
                            <a:schemeClr val="tx1"/>
                          </a:solidFill>
                          <a:effectLst/>
                          <a:latin typeface="Times New Roman" pitchFamily="18" charset="0"/>
                          <a:cs typeface="Times New Roman" pitchFamily="18" charset="0"/>
                        </a:rPr>
                        <a:t>2.5-3.5</a:t>
                      </a:r>
                      <a:endParaRPr lang="en-US" sz="2400" dirty="0">
                        <a:ln>
                          <a:noFill/>
                        </a:ln>
                        <a:solidFill>
                          <a:schemeClr val="tx1"/>
                        </a:solidFill>
                        <a:effectLst/>
                        <a:latin typeface="Times New Roman" pitchFamily="18" charset="0"/>
                        <a:ea typeface="Calibri"/>
                        <a:cs typeface="Times New Roman" pitchFamily="18" charset="0"/>
                      </a:endParaRPr>
                    </a:p>
                  </a:txBody>
                  <a:tcPr marL="68580" marR="68580" marT="0" marB="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r>
              <a:tr h="436352">
                <a:tc>
                  <a:txBody>
                    <a:bodyPr/>
                    <a:lstStyle/>
                    <a:p>
                      <a:pPr marL="0" marR="0">
                        <a:lnSpc>
                          <a:spcPct val="115000"/>
                        </a:lnSpc>
                        <a:spcBef>
                          <a:spcPts val="0"/>
                        </a:spcBef>
                        <a:spcAft>
                          <a:spcPts val="0"/>
                        </a:spcAft>
                      </a:pPr>
                      <a:r>
                        <a:rPr lang="en-US" sz="2400" dirty="0">
                          <a:ln>
                            <a:noFill/>
                          </a:ln>
                          <a:solidFill>
                            <a:schemeClr val="tx1"/>
                          </a:solidFill>
                          <a:effectLst/>
                          <a:latin typeface="Times New Roman" pitchFamily="18" charset="0"/>
                          <a:cs typeface="Times New Roman" pitchFamily="18" charset="0"/>
                        </a:rPr>
                        <a:t>Polyethylene (PE)</a:t>
                      </a:r>
                      <a:endParaRPr lang="en-US" sz="2400" dirty="0">
                        <a:ln>
                          <a:noFill/>
                        </a:ln>
                        <a:solidFill>
                          <a:schemeClr val="tx1"/>
                        </a:solidFill>
                        <a:effectLst/>
                        <a:latin typeface="Times New Roman" pitchFamily="18" charset="0"/>
                        <a:ea typeface="Calibri"/>
                        <a:cs typeface="Times New Roman" pitchFamily="18" charset="0"/>
                      </a:endParaRPr>
                    </a:p>
                  </a:txBody>
                  <a:tcPr marL="68580" marR="68580" marT="0" marB="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marL="0" marR="0" algn="l">
                        <a:lnSpc>
                          <a:spcPct val="115000"/>
                        </a:lnSpc>
                        <a:spcBef>
                          <a:spcPts val="0"/>
                        </a:spcBef>
                        <a:spcAft>
                          <a:spcPts val="0"/>
                        </a:spcAft>
                      </a:pPr>
                      <a:r>
                        <a:rPr lang="en-US" sz="2400" dirty="0">
                          <a:ln>
                            <a:noFill/>
                          </a:ln>
                          <a:solidFill>
                            <a:schemeClr val="tx1"/>
                          </a:solidFill>
                          <a:effectLst/>
                          <a:latin typeface="Times New Roman" pitchFamily="18" charset="0"/>
                          <a:cs typeface="Times New Roman" pitchFamily="18" charset="0"/>
                        </a:rPr>
                        <a:t>2.5-2.6</a:t>
                      </a:r>
                      <a:endParaRPr lang="en-US" sz="2400" dirty="0">
                        <a:ln>
                          <a:noFill/>
                        </a:ln>
                        <a:solidFill>
                          <a:schemeClr val="tx1"/>
                        </a:solidFill>
                        <a:effectLst/>
                        <a:latin typeface="Times New Roman" pitchFamily="18" charset="0"/>
                        <a:ea typeface="Calibri"/>
                        <a:cs typeface="Times New Roman" pitchFamily="18" charset="0"/>
                      </a:endParaRPr>
                    </a:p>
                  </a:txBody>
                  <a:tcPr marL="68580" marR="68580" marT="0" marB="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r>
              <a:tr h="436352">
                <a:tc>
                  <a:txBody>
                    <a:bodyPr/>
                    <a:lstStyle/>
                    <a:p>
                      <a:pPr marL="0" marR="0">
                        <a:lnSpc>
                          <a:spcPct val="115000"/>
                        </a:lnSpc>
                        <a:spcBef>
                          <a:spcPts val="0"/>
                        </a:spcBef>
                        <a:spcAft>
                          <a:spcPts val="0"/>
                        </a:spcAft>
                      </a:pPr>
                      <a:r>
                        <a:rPr lang="en-US" sz="2400" dirty="0">
                          <a:ln>
                            <a:noFill/>
                          </a:ln>
                          <a:solidFill>
                            <a:schemeClr val="tx1"/>
                          </a:solidFill>
                          <a:effectLst/>
                          <a:latin typeface="Times New Roman" pitchFamily="18" charset="0"/>
                          <a:cs typeface="Times New Roman" pitchFamily="18" charset="0"/>
                        </a:rPr>
                        <a:t>Cross-Linked Polyethylene (XLPE)</a:t>
                      </a:r>
                      <a:endParaRPr lang="en-US" sz="2400" dirty="0">
                        <a:ln>
                          <a:noFill/>
                        </a:ln>
                        <a:solidFill>
                          <a:schemeClr val="tx1"/>
                        </a:solidFill>
                        <a:effectLst/>
                        <a:latin typeface="Times New Roman" pitchFamily="18" charset="0"/>
                        <a:ea typeface="Calibri"/>
                        <a:cs typeface="Times New Roman" pitchFamily="18" charset="0"/>
                      </a:endParaRPr>
                    </a:p>
                  </a:txBody>
                  <a:tcPr marL="68580" marR="68580" marT="0" marB="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marL="0" marR="0" algn="l">
                        <a:lnSpc>
                          <a:spcPct val="115000"/>
                        </a:lnSpc>
                        <a:spcBef>
                          <a:spcPts val="0"/>
                        </a:spcBef>
                        <a:spcAft>
                          <a:spcPts val="0"/>
                        </a:spcAft>
                      </a:pPr>
                      <a:r>
                        <a:rPr lang="en-US" sz="2400" dirty="0">
                          <a:ln>
                            <a:noFill/>
                          </a:ln>
                          <a:solidFill>
                            <a:schemeClr val="tx1"/>
                          </a:solidFill>
                          <a:effectLst/>
                          <a:latin typeface="Times New Roman" pitchFamily="18" charset="0"/>
                          <a:cs typeface="Times New Roman" pitchFamily="18" charset="0"/>
                        </a:rPr>
                        <a:t>2.3-6.0</a:t>
                      </a:r>
                      <a:endParaRPr lang="en-US" sz="2400" dirty="0">
                        <a:ln>
                          <a:noFill/>
                        </a:ln>
                        <a:solidFill>
                          <a:schemeClr val="tx1"/>
                        </a:solidFill>
                        <a:effectLst/>
                        <a:latin typeface="Times New Roman" pitchFamily="18" charset="0"/>
                        <a:ea typeface="Calibri"/>
                        <a:cs typeface="Times New Roman" pitchFamily="18" charset="0"/>
                      </a:endParaRPr>
                    </a:p>
                  </a:txBody>
                  <a:tcPr marL="68580" marR="68580" marT="0" marB="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r>
            </a:tbl>
          </a:graphicData>
        </a:graphic>
      </p:graphicFrame>
      <p:sp>
        <p:nvSpPr>
          <p:cNvPr id="6" name="Rectangle 5"/>
          <p:cNvSpPr>
            <a:spLocks noChangeArrowheads="1"/>
          </p:cNvSpPr>
          <p:nvPr/>
        </p:nvSpPr>
        <p:spPr bwMode="auto">
          <a:xfrm>
            <a:off x="1531938" y="3381375"/>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Tree>
    <p:extLst>
      <p:ext uri="{BB962C8B-B14F-4D97-AF65-F5344CB8AC3E}">
        <p14:creationId xmlns:p14="http://schemas.microsoft.com/office/powerpoint/2010/main" val="1083082783"/>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2: Underground </a:t>
            </a:r>
            <a:r>
              <a:rPr lang="en-US" dirty="0"/>
              <a:t>Lines </a:t>
            </a:r>
          </a:p>
        </p:txBody>
      </p:sp>
      <p:sp>
        <p:nvSpPr>
          <p:cNvPr id="3" name="Content Placeholder 2"/>
          <p:cNvSpPr>
            <a:spLocks noGrp="1"/>
          </p:cNvSpPr>
          <p:nvPr>
            <p:ph idx="1"/>
          </p:nvPr>
        </p:nvSpPr>
        <p:spPr>
          <a:xfrm>
            <a:off x="457200" y="1143000"/>
            <a:ext cx="8229600" cy="4983163"/>
          </a:xfrm>
        </p:spPr>
        <p:txBody>
          <a:bodyPr>
            <a:normAutofit fontScale="25000" lnSpcReduction="20000"/>
          </a:bodyPr>
          <a:lstStyle/>
          <a:p>
            <a:pPr marL="0" indent="0">
              <a:buNone/>
            </a:pPr>
            <a:r>
              <a:rPr lang="en-US" sz="11200" dirty="0"/>
              <a:t>Underground lines</a:t>
            </a:r>
          </a:p>
          <a:p>
            <a:endParaRPr lang="en-US" sz="7400" dirty="0"/>
          </a:p>
          <a:p>
            <a:pPr marL="571500" lvl="2" indent="-283464"/>
            <a:r>
              <a:rPr lang="en-US" sz="7400" dirty="0"/>
              <a:t> 	</a:t>
            </a:r>
            <a:r>
              <a:rPr lang="en-US" sz="9600" dirty="0"/>
              <a:t>Series impedance of Underground Lines</a:t>
            </a:r>
          </a:p>
          <a:p>
            <a:pPr marL="1200150" lvl="1"/>
            <a:r>
              <a:rPr lang="en-US" sz="7800" dirty="0" smtClean="0"/>
              <a:t> Concentric </a:t>
            </a:r>
            <a:r>
              <a:rPr lang="en-US" sz="7800" dirty="0"/>
              <a:t>Neutral Cable</a:t>
            </a:r>
          </a:p>
          <a:p>
            <a:pPr lvl="2"/>
            <a:r>
              <a:rPr lang="en-US" sz="7400" dirty="0" smtClean="0"/>
              <a:t>  </a:t>
            </a:r>
            <a:r>
              <a:rPr lang="en-US" sz="8000" dirty="0"/>
              <a:t>Tape Shielded Cables</a:t>
            </a:r>
          </a:p>
          <a:p>
            <a:endParaRPr lang="en-US" sz="7400" dirty="0"/>
          </a:p>
          <a:p>
            <a:pPr lvl="1"/>
            <a:r>
              <a:rPr lang="en-US" sz="7400" dirty="0"/>
              <a:t> 	</a:t>
            </a:r>
            <a:r>
              <a:rPr lang="en-US" sz="9600" dirty="0"/>
              <a:t>Shunt Admittance of Underground Lines</a:t>
            </a:r>
          </a:p>
          <a:p>
            <a:pPr marL="1200150" lvl="1"/>
            <a:r>
              <a:rPr lang="en-US" sz="7800" dirty="0" smtClean="0"/>
              <a:t> Concentric </a:t>
            </a:r>
            <a:r>
              <a:rPr lang="en-US" sz="7800" dirty="0"/>
              <a:t>Neutral Cable</a:t>
            </a:r>
          </a:p>
          <a:p>
            <a:pPr lvl="2"/>
            <a:r>
              <a:rPr lang="en-US" sz="7400" dirty="0"/>
              <a:t>  </a:t>
            </a:r>
            <a:r>
              <a:rPr lang="en-US" sz="8000" b="1" u="sng" dirty="0"/>
              <a:t>Tape Shielded Cables</a:t>
            </a:r>
          </a:p>
          <a:p>
            <a:pPr marL="0" indent="0">
              <a:buNone/>
            </a:pPr>
            <a:r>
              <a:rPr lang="en-US" sz="7400" dirty="0"/>
              <a:t>	</a:t>
            </a:r>
          </a:p>
          <a:p>
            <a:pPr lvl="1"/>
            <a:r>
              <a:rPr lang="en-US" sz="7400" dirty="0"/>
              <a:t> 	</a:t>
            </a:r>
            <a:r>
              <a:rPr lang="en-US" sz="9600" dirty="0"/>
              <a:t>Sequence Admittance</a:t>
            </a:r>
          </a:p>
          <a:p>
            <a:pPr lvl="1"/>
            <a:endParaRPr lang="en-US" sz="7400" dirty="0"/>
          </a:p>
          <a:p>
            <a:pPr lvl="1"/>
            <a:r>
              <a:rPr lang="en-US" sz="7400" dirty="0"/>
              <a:t> 	</a:t>
            </a:r>
            <a:r>
              <a:rPr lang="en-US" sz="9600" dirty="0"/>
              <a:t>Parallel Underground Distribution Lines</a:t>
            </a:r>
          </a:p>
          <a:p>
            <a:pPr lvl="2"/>
            <a:r>
              <a:rPr lang="en-US" sz="7400" dirty="0"/>
              <a:t> </a:t>
            </a:r>
            <a:r>
              <a:rPr lang="en-US" sz="7400" dirty="0" smtClean="0"/>
              <a:t> </a:t>
            </a:r>
            <a:r>
              <a:rPr lang="en-US" sz="8000" dirty="0"/>
              <a:t>Series impedance</a:t>
            </a:r>
          </a:p>
          <a:p>
            <a:pPr lvl="2"/>
            <a:r>
              <a:rPr lang="en-US" sz="8000" dirty="0"/>
              <a:t>  Shunt Admittance</a:t>
            </a:r>
          </a:p>
          <a:p>
            <a:endParaRPr lang="en-US" dirty="0"/>
          </a:p>
        </p:txBody>
      </p:sp>
    </p:spTree>
    <p:extLst>
      <p:ext uri="{BB962C8B-B14F-4D97-AF65-F5344CB8AC3E}">
        <p14:creationId xmlns:p14="http://schemas.microsoft.com/office/powerpoint/2010/main" val="1748831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12" end="12"/>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3" end="13"/>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8600" y="1354496"/>
            <a:ext cx="8305800" cy="2031325"/>
          </a:xfrm>
          <a:prstGeom prst="rect">
            <a:avLst/>
          </a:prstGeom>
          <a:noFill/>
        </p:spPr>
        <p:txBody>
          <a:bodyPr wrap="square" rtlCol="0">
            <a:spAutoFit/>
          </a:bodyPr>
          <a:lstStyle/>
          <a:p>
            <a:r>
              <a:rPr lang="en-US" dirty="0" smtClean="0"/>
              <a:t>	</a:t>
            </a:r>
          </a:p>
          <a:p>
            <a:r>
              <a:rPr lang="en-US" dirty="0"/>
              <a:t>	</a:t>
            </a:r>
            <a:endParaRPr lang="en-US" dirty="0" smtClean="0"/>
          </a:p>
          <a:p>
            <a:r>
              <a:rPr lang="en-US" dirty="0" smtClean="0"/>
              <a:t>	</a:t>
            </a:r>
          </a:p>
          <a:p>
            <a:pPr lvl="1"/>
            <a:r>
              <a:rPr lang="en-US" dirty="0"/>
              <a:t>	</a:t>
            </a:r>
            <a:endParaRPr lang="en-US" dirty="0" smtClean="0"/>
          </a:p>
          <a:p>
            <a:r>
              <a:rPr lang="en-US" dirty="0" smtClean="0"/>
              <a:t>	</a:t>
            </a:r>
          </a:p>
          <a:p>
            <a:endParaRPr lang="en-US" dirty="0"/>
          </a:p>
          <a:p>
            <a:endParaRPr lang="en-US" dirty="0"/>
          </a:p>
        </p:txBody>
      </p:sp>
      <p:sp>
        <p:nvSpPr>
          <p:cNvPr id="3" name="TextBox 2"/>
          <p:cNvSpPr txBox="1"/>
          <p:nvPr/>
        </p:nvSpPr>
        <p:spPr>
          <a:xfrm>
            <a:off x="0" y="0"/>
            <a:ext cx="9144000" cy="1631216"/>
          </a:xfrm>
          <a:prstGeom prst="rect">
            <a:avLst/>
          </a:prstGeom>
          <a:noFill/>
        </p:spPr>
        <p:txBody>
          <a:bodyPr wrap="square" rtlCol="0">
            <a:spAutoFit/>
          </a:bodyPr>
          <a:lstStyle/>
          <a:p>
            <a:pPr marL="0" lvl="1" algn="ctr"/>
            <a:r>
              <a:rPr lang="en-US" sz="3200" dirty="0" smtClean="0">
                <a:latin typeface="Times New Roman" pitchFamily="18" charset="0"/>
                <a:cs typeface="Times New Roman" pitchFamily="18" charset="0"/>
              </a:rPr>
              <a:t>Shunt Admittance of Underground Lines</a:t>
            </a:r>
          </a:p>
          <a:p>
            <a:pPr algn="ctr"/>
            <a:r>
              <a:rPr lang="en-US" sz="3200" dirty="0" smtClean="0">
                <a:latin typeface="Times New Roman" pitchFamily="18" charset="0"/>
                <a:cs typeface="Times New Roman" pitchFamily="18" charset="0"/>
              </a:rPr>
              <a:t>(</a:t>
            </a:r>
            <a:r>
              <a:rPr lang="en-US" sz="3200" dirty="0" err="1" smtClean="0">
                <a:latin typeface="Times New Roman" pitchFamily="18" charset="0"/>
                <a:cs typeface="Times New Roman" pitchFamily="18" charset="0"/>
              </a:rPr>
              <a:t>Contd</a:t>
            </a:r>
            <a:r>
              <a:rPr lang="en-US" sz="3200" dirty="0" smtClean="0">
                <a:latin typeface="Times New Roman" pitchFamily="18" charset="0"/>
                <a:cs typeface="Times New Roman" pitchFamily="18" charset="0"/>
              </a:rPr>
              <a:t>….)</a:t>
            </a:r>
          </a:p>
          <a:p>
            <a:pPr algn="ctr"/>
            <a:r>
              <a:rPr lang="en-US" sz="3600" dirty="0" smtClean="0"/>
              <a:t> </a:t>
            </a:r>
            <a:endParaRPr lang="en-US" sz="3600" dirty="0"/>
          </a:p>
        </p:txBody>
      </p:sp>
      <mc:AlternateContent xmlns:mc="http://schemas.openxmlformats.org/markup-compatibility/2006" xmlns:a14="http://schemas.microsoft.com/office/drawing/2010/main">
        <mc:Choice Requires="a14">
          <p:sp>
            <p:nvSpPr>
              <p:cNvPr id="5" name="TextBox 4"/>
              <p:cNvSpPr txBox="1"/>
              <p:nvPr/>
            </p:nvSpPr>
            <p:spPr>
              <a:xfrm>
                <a:off x="0" y="1046719"/>
                <a:ext cx="9144000" cy="2769989"/>
              </a:xfrm>
              <a:prstGeom prst="rect">
                <a:avLst/>
              </a:prstGeom>
              <a:noFill/>
            </p:spPr>
            <p:txBody>
              <a:bodyPr wrap="square" rtlCol="0">
                <a:spAutoFit/>
              </a:bodyPr>
              <a:lstStyle/>
              <a:p>
                <a:pPr marL="0" lvl="3"/>
                <a:r>
                  <a:rPr lang="en-US" sz="2800" dirty="0" smtClean="0"/>
                  <a:t>	</a:t>
                </a:r>
                <a:r>
                  <a:rPr lang="en-US" sz="2800" dirty="0" smtClean="0">
                    <a:latin typeface="Times New Roman" pitchFamily="18" charset="0"/>
                    <a:cs typeface="Times New Roman" pitchFamily="18" charset="0"/>
                  </a:rPr>
                  <a:t>Tape Shielded Cables</a:t>
                </a:r>
              </a:p>
              <a:p>
                <a:pPr marL="0" lvl="3" algn="just"/>
                <a:endParaRPr lang="en-US" sz="2000" dirty="0" smtClean="0"/>
              </a:p>
              <a:p>
                <a:pPr marL="342900" lvl="3" indent="-342900" algn="just">
                  <a:buFont typeface="Wingdings" pitchFamily="2" charset="2"/>
                  <a:buChar char="Ø"/>
                </a:pPr>
                <a:r>
                  <a:rPr lang="en-US" sz="2400" dirty="0" smtClean="0">
                    <a:latin typeface="Times New Roman" pitchFamily="18" charset="0"/>
                    <a:cs typeface="Times New Roman" pitchFamily="18" charset="0"/>
                  </a:rPr>
                  <a:t>The tape-shielded  cable is shown in Figure 14.0. </a:t>
                </a:r>
                <a14:m>
                  <m:oMath xmlns:m="http://schemas.openxmlformats.org/officeDocument/2006/math">
                    <m:sSub>
                      <m:sSubPr>
                        <m:ctrlPr>
                          <a:rPr lang="en-US" sz="2400" i="1" smtClean="0">
                            <a:latin typeface="Cambria Math"/>
                          </a:rPr>
                        </m:ctrlPr>
                      </m:sSubPr>
                      <m:e>
                        <m:r>
                          <a:rPr lang="en-US" sz="2400" b="0" i="1" smtClean="0">
                            <a:latin typeface="Cambria Math"/>
                          </a:rPr>
                          <m:t>𝑅</m:t>
                        </m:r>
                      </m:e>
                      <m:sub>
                        <m:r>
                          <a:rPr lang="en-US" sz="2400" b="0" i="1" smtClean="0">
                            <a:latin typeface="Cambria Math"/>
                          </a:rPr>
                          <m:t>𝑏</m:t>
                        </m:r>
                      </m:sub>
                    </m:sSub>
                  </m:oMath>
                </a14:m>
                <a:r>
                  <a:rPr lang="en-US" sz="2400" dirty="0" smtClean="0">
                    <a:latin typeface="Times New Roman" pitchFamily="18" charset="0"/>
                    <a:cs typeface="Times New Roman" pitchFamily="18" charset="0"/>
                  </a:rPr>
                  <a:t> is the radius of the circle passing through the center of the tape-shield. </a:t>
                </a:r>
              </a:p>
              <a:p>
                <a:pPr marL="914400" lvl="4" indent="-457200" algn="just"/>
                <a:endParaRPr lang="en-US" sz="2000" dirty="0" smtClean="0"/>
              </a:p>
              <a:p>
                <a:pPr marL="914400" lvl="4" indent="-457200" algn="just"/>
                <a:endParaRPr lang="en-US" sz="2000" dirty="0" smtClean="0"/>
              </a:p>
              <a:p>
                <a:pPr marL="0" lvl="2" indent="-457200" algn="just">
                  <a:buFont typeface="Arial" pitchFamily="34" charset="0"/>
                  <a:buChar char="•"/>
                </a:pPr>
                <a:endParaRPr lang="en-US" sz="2000" dirty="0" smtClean="0"/>
              </a:p>
              <a:p>
                <a:pPr marL="0" lvl="3" algn="just">
                  <a:buFont typeface="Arial" pitchFamily="34" charset="0"/>
                  <a:buChar char="•"/>
                </a:pPr>
                <a:endParaRPr lang="en-US" dirty="0"/>
              </a:p>
            </p:txBody>
          </p:sp>
        </mc:Choice>
        <mc:Fallback xmlns="">
          <p:sp>
            <p:nvSpPr>
              <p:cNvPr id="5" name="TextBox 4"/>
              <p:cNvSpPr txBox="1">
                <a:spLocks noRot="1" noChangeAspect="1" noMove="1" noResize="1" noEditPoints="1" noAdjustHandles="1" noChangeArrowheads="1" noChangeShapeType="1" noTextEdit="1"/>
              </p:cNvSpPr>
              <p:nvPr/>
            </p:nvSpPr>
            <p:spPr>
              <a:xfrm>
                <a:off x="0" y="1046719"/>
                <a:ext cx="9144000" cy="2769989"/>
              </a:xfrm>
              <a:prstGeom prst="rect">
                <a:avLst/>
              </a:prstGeom>
              <a:blipFill rotWithShape="1">
                <a:blip r:embed="rId3"/>
                <a:stretch>
                  <a:fillRect l="-867" t="-2423" r="-1000"/>
                </a:stretch>
              </a:blipFill>
            </p:spPr>
            <p:txBody>
              <a:bodyPr/>
              <a:lstStyle/>
              <a:p>
                <a:r>
                  <a:rPr lang="en-US">
                    <a:noFill/>
                  </a:rPr>
                  <a:t> </a:t>
                </a:r>
              </a:p>
            </p:txBody>
          </p:sp>
        </mc:Fallback>
      </mc:AlternateContent>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714767" y="2819400"/>
            <a:ext cx="5210033" cy="3966730"/>
          </a:xfrm>
          <a:prstGeom prst="rect">
            <a:avLst/>
          </a:prstGeom>
        </p:spPr>
      </p:pic>
      <p:sp>
        <p:nvSpPr>
          <p:cNvPr id="4" name="TextBox 3"/>
          <p:cNvSpPr txBox="1"/>
          <p:nvPr/>
        </p:nvSpPr>
        <p:spPr>
          <a:xfrm>
            <a:off x="304800" y="6019800"/>
            <a:ext cx="1828800" cy="461665"/>
          </a:xfrm>
          <a:prstGeom prst="rect">
            <a:avLst/>
          </a:prstGeom>
          <a:noFill/>
        </p:spPr>
        <p:txBody>
          <a:bodyPr wrap="square" rtlCol="0">
            <a:spAutoFit/>
          </a:bodyPr>
          <a:lstStyle/>
          <a:p>
            <a:r>
              <a:rPr lang="en-US" sz="2400" b="1" dirty="0" smtClean="0">
                <a:latin typeface="Times New Roman" pitchFamily="18" charset="0"/>
                <a:cs typeface="Times New Roman" pitchFamily="18" charset="0"/>
              </a:rPr>
              <a:t>Figure 14.0</a:t>
            </a:r>
            <a:endParaRPr lang="en-US" sz="2400" b="1" dirty="0">
              <a:latin typeface="Times New Roman" pitchFamily="18" charset="0"/>
              <a:cs typeface="Times New Roman" pitchFamily="18" charset="0"/>
            </a:endParaRPr>
          </a:p>
        </p:txBody>
      </p:sp>
    </p:spTree>
    <p:extLst>
      <p:ext uri="{BB962C8B-B14F-4D97-AF65-F5344CB8AC3E}">
        <p14:creationId xmlns:p14="http://schemas.microsoft.com/office/powerpoint/2010/main" val="3025296139"/>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8600" y="1354496"/>
            <a:ext cx="8305800" cy="2031325"/>
          </a:xfrm>
          <a:prstGeom prst="rect">
            <a:avLst/>
          </a:prstGeom>
          <a:noFill/>
        </p:spPr>
        <p:txBody>
          <a:bodyPr wrap="square" rtlCol="0">
            <a:spAutoFit/>
          </a:bodyPr>
          <a:lstStyle/>
          <a:p>
            <a:r>
              <a:rPr lang="en-US" dirty="0" smtClean="0"/>
              <a:t>	</a:t>
            </a:r>
          </a:p>
          <a:p>
            <a:r>
              <a:rPr lang="en-US" dirty="0"/>
              <a:t>	</a:t>
            </a:r>
            <a:endParaRPr lang="en-US" dirty="0" smtClean="0"/>
          </a:p>
          <a:p>
            <a:r>
              <a:rPr lang="en-US" dirty="0" smtClean="0"/>
              <a:t>	</a:t>
            </a:r>
          </a:p>
          <a:p>
            <a:pPr lvl="1"/>
            <a:r>
              <a:rPr lang="en-US" dirty="0"/>
              <a:t>	</a:t>
            </a:r>
            <a:endParaRPr lang="en-US" dirty="0" smtClean="0"/>
          </a:p>
          <a:p>
            <a:r>
              <a:rPr lang="en-US" dirty="0" smtClean="0"/>
              <a:t>	</a:t>
            </a:r>
          </a:p>
          <a:p>
            <a:endParaRPr lang="en-US" dirty="0"/>
          </a:p>
          <a:p>
            <a:endParaRPr lang="en-US" dirty="0"/>
          </a:p>
        </p:txBody>
      </p:sp>
      <p:sp>
        <p:nvSpPr>
          <p:cNvPr id="3" name="TextBox 2"/>
          <p:cNvSpPr txBox="1"/>
          <p:nvPr/>
        </p:nvSpPr>
        <p:spPr>
          <a:xfrm>
            <a:off x="0" y="0"/>
            <a:ext cx="9144000" cy="1631216"/>
          </a:xfrm>
          <a:prstGeom prst="rect">
            <a:avLst/>
          </a:prstGeom>
          <a:noFill/>
        </p:spPr>
        <p:txBody>
          <a:bodyPr wrap="square" rtlCol="0">
            <a:spAutoFit/>
          </a:bodyPr>
          <a:lstStyle/>
          <a:p>
            <a:pPr marL="0" lvl="1" algn="ctr"/>
            <a:r>
              <a:rPr lang="en-US" sz="3200" dirty="0" smtClean="0">
                <a:latin typeface="Times New Roman" pitchFamily="18" charset="0"/>
                <a:cs typeface="Times New Roman" pitchFamily="18" charset="0"/>
              </a:rPr>
              <a:t>Shunt Admittance of Underground Lines</a:t>
            </a:r>
          </a:p>
          <a:p>
            <a:pPr algn="ctr"/>
            <a:r>
              <a:rPr lang="en-US" sz="3200" dirty="0" smtClean="0">
                <a:latin typeface="Times New Roman" pitchFamily="18" charset="0"/>
                <a:cs typeface="Times New Roman" pitchFamily="18" charset="0"/>
              </a:rPr>
              <a:t>(</a:t>
            </a:r>
            <a:r>
              <a:rPr lang="en-US" sz="3200" dirty="0" err="1" smtClean="0">
                <a:latin typeface="Times New Roman" pitchFamily="18" charset="0"/>
                <a:cs typeface="Times New Roman" pitchFamily="18" charset="0"/>
              </a:rPr>
              <a:t>Contd</a:t>
            </a:r>
            <a:r>
              <a:rPr lang="en-US" sz="3200" dirty="0" smtClean="0">
                <a:latin typeface="Times New Roman" pitchFamily="18" charset="0"/>
                <a:cs typeface="Times New Roman" pitchFamily="18" charset="0"/>
              </a:rPr>
              <a:t>….)</a:t>
            </a:r>
          </a:p>
          <a:p>
            <a:pPr algn="ctr"/>
            <a:r>
              <a:rPr lang="en-US" sz="3600" dirty="0" smtClean="0"/>
              <a:t> </a:t>
            </a:r>
            <a:endParaRPr lang="en-US" sz="3600" dirty="0"/>
          </a:p>
        </p:txBody>
      </p:sp>
      <mc:AlternateContent xmlns:mc="http://schemas.openxmlformats.org/markup-compatibility/2006" xmlns:a14="http://schemas.microsoft.com/office/drawing/2010/main">
        <mc:Choice Requires="a14">
          <p:sp>
            <p:nvSpPr>
              <p:cNvPr id="5" name="TextBox 4"/>
              <p:cNvSpPr txBox="1"/>
              <p:nvPr/>
            </p:nvSpPr>
            <p:spPr>
              <a:xfrm>
                <a:off x="0" y="1143000"/>
                <a:ext cx="9144000" cy="6643806"/>
              </a:xfrm>
              <a:prstGeom prst="rect">
                <a:avLst/>
              </a:prstGeom>
              <a:noFill/>
            </p:spPr>
            <p:txBody>
              <a:bodyPr wrap="square" rtlCol="0">
                <a:spAutoFit/>
              </a:bodyPr>
              <a:lstStyle/>
              <a:p>
                <a:pPr marL="0" lvl="3"/>
                <a:r>
                  <a:rPr lang="en-US" sz="2800" dirty="0" smtClean="0"/>
                  <a:t>	</a:t>
                </a:r>
                <a:r>
                  <a:rPr lang="en-US" sz="2800" dirty="0" smtClean="0">
                    <a:latin typeface="Times New Roman" pitchFamily="18" charset="0"/>
                    <a:cs typeface="Times New Roman" pitchFamily="18" charset="0"/>
                  </a:rPr>
                  <a:t>Tape Shielded Cables</a:t>
                </a:r>
              </a:p>
              <a:p>
                <a:pPr marL="0" lvl="3" algn="just"/>
                <a:endParaRPr lang="en-US" sz="2000" dirty="0" smtClean="0"/>
              </a:p>
              <a:p>
                <a:pPr marL="342900" lvl="3" indent="-342900" algn="just">
                  <a:buFont typeface="Wingdings" pitchFamily="2" charset="2"/>
                  <a:buChar char="Ø"/>
                </a:pPr>
                <a:r>
                  <a:rPr lang="en-US" sz="2400" dirty="0" smtClean="0">
                    <a:latin typeface="Times New Roman" pitchFamily="18" charset="0"/>
                    <a:cs typeface="Times New Roman" pitchFamily="18" charset="0"/>
                  </a:rPr>
                  <a:t>As with the concentric neutral cable, the electric field is confined to the insulation so that the relative permittivity of Table 1.0 will apply. </a:t>
                </a:r>
              </a:p>
              <a:p>
                <a:pPr marL="342900" lvl="3" indent="-342900" algn="just">
                  <a:buFont typeface="Wingdings" pitchFamily="2" charset="2"/>
                  <a:buChar char="Ø"/>
                </a:pPr>
                <a:endParaRPr lang="en-US" sz="2400" dirty="0" smtClean="0">
                  <a:latin typeface="Times New Roman" pitchFamily="18" charset="0"/>
                  <a:cs typeface="Times New Roman" pitchFamily="18" charset="0"/>
                </a:endParaRPr>
              </a:p>
              <a:p>
                <a:pPr marL="342900" lvl="3" indent="-342900" algn="just">
                  <a:buFont typeface="Wingdings" pitchFamily="2" charset="2"/>
                  <a:buChar char="Ø"/>
                </a:pPr>
                <a:r>
                  <a:rPr lang="en-US" sz="2400" dirty="0" smtClean="0">
                    <a:latin typeface="Times New Roman" pitchFamily="18" charset="0"/>
                    <a:cs typeface="Times New Roman" pitchFamily="18" charset="0"/>
                  </a:rPr>
                  <a:t>The tape-shielded  conductor can be visualized as a concentric neutral cable where the number of strands </a:t>
                </a:r>
                <a14:m>
                  <m:oMath xmlns:m="http://schemas.openxmlformats.org/officeDocument/2006/math">
                    <m:r>
                      <a:rPr lang="en-US" sz="2400" i="1" dirty="0" smtClean="0">
                        <a:latin typeface="Cambria Math"/>
                      </a:rPr>
                      <m:t>𝑘</m:t>
                    </m:r>
                    <m:r>
                      <a:rPr lang="en-US" sz="2400" i="1" dirty="0" smtClean="0">
                        <a:latin typeface="Cambria Math"/>
                      </a:rPr>
                      <m:t> </m:t>
                    </m:r>
                  </m:oMath>
                </a14:m>
                <a:r>
                  <a:rPr lang="en-US" sz="2400" dirty="0" smtClean="0">
                    <a:latin typeface="Times New Roman" pitchFamily="18" charset="0"/>
                    <a:cs typeface="Times New Roman" pitchFamily="18" charset="0"/>
                  </a:rPr>
                  <a:t>has become infinite. </a:t>
                </a:r>
              </a:p>
              <a:p>
                <a:pPr marL="342900" lvl="3" indent="-342900" algn="just">
                  <a:buFont typeface="Wingdings" pitchFamily="2" charset="2"/>
                  <a:buChar char="Ø"/>
                </a:pPr>
                <a:endParaRPr lang="en-US" sz="2400" dirty="0" smtClean="0">
                  <a:latin typeface="Times New Roman" pitchFamily="18" charset="0"/>
                  <a:cs typeface="Times New Roman" pitchFamily="18" charset="0"/>
                </a:endParaRPr>
              </a:p>
              <a:p>
                <a:pPr marL="342900" lvl="3" indent="-342900" algn="just">
                  <a:buFont typeface="Wingdings" pitchFamily="2" charset="2"/>
                  <a:buChar char="Ø"/>
                </a:pPr>
                <a:r>
                  <a:rPr lang="en-US" sz="2400" dirty="0" smtClean="0">
                    <a:latin typeface="Times New Roman" pitchFamily="18" charset="0"/>
                    <a:cs typeface="Times New Roman" pitchFamily="18" charset="0"/>
                  </a:rPr>
                  <a:t>Therefore, the equation for the shunt admittance of a tape-shielded conductor becomes:</a:t>
                </a:r>
              </a:p>
              <a:p>
                <a:pPr marL="0" lvl="3" algn="ctr"/>
                <a:endParaRPr lang="en-US" sz="2000" i="1" dirty="0"/>
              </a:p>
              <a:p>
                <a:pPr marL="0" lvl="3" algn="just"/>
                <a:r>
                  <a:rPr lang="en-US" sz="2400" dirty="0" smtClean="0"/>
                  <a:t>		    </a:t>
                </a:r>
                <a14:m>
                  <m:oMath xmlns:m="http://schemas.openxmlformats.org/officeDocument/2006/math">
                    <m:sSub>
                      <m:sSubPr>
                        <m:ctrlPr>
                          <a:rPr lang="en-US" sz="2400" i="1">
                            <a:latin typeface="Cambria Math"/>
                          </a:rPr>
                        </m:ctrlPr>
                      </m:sSubPr>
                      <m:e>
                        <m:r>
                          <a:rPr lang="en-US" sz="2400" i="1">
                            <a:latin typeface="Cambria Math"/>
                          </a:rPr>
                          <m:t>𝑦</m:t>
                        </m:r>
                      </m:e>
                      <m:sub>
                        <m:r>
                          <a:rPr lang="en-US" sz="2400" i="1">
                            <a:latin typeface="Cambria Math"/>
                          </a:rPr>
                          <m:t>𝑎𝑔</m:t>
                        </m:r>
                      </m:sub>
                    </m:sSub>
                    <m:r>
                      <a:rPr lang="en-US" sz="2400" i="1">
                        <a:latin typeface="Cambria Math"/>
                      </a:rPr>
                      <m:t>=0+</m:t>
                    </m:r>
                    <m:r>
                      <a:rPr lang="en-US" sz="2400" i="1">
                        <a:latin typeface="Cambria Math"/>
                      </a:rPr>
                      <m:t>𝑗</m:t>
                    </m:r>
                    <m:f>
                      <m:fPr>
                        <m:ctrlPr>
                          <a:rPr lang="en-US" sz="2400" i="1">
                            <a:latin typeface="Cambria Math"/>
                          </a:rPr>
                        </m:ctrlPr>
                      </m:fPr>
                      <m:num>
                        <m:r>
                          <a:rPr lang="en-US" sz="2400" i="1">
                            <a:latin typeface="Cambria Math"/>
                          </a:rPr>
                          <m:t>77.3619</m:t>
                        </m:r>
                      </m:num>
                      <m:den>
                        <m:func>
                          <m:funcPr>
                            <m:ctrlPr>
                              <a:rPr lang="en-US" sz="2400" i="1">
                                <a:latin typeface="Cambria Math"/>
                              </a:rPr>
                            </m:ctrlPr>
                          </m:funcPr>
                          <m:fName>
                            <m:r>
                              <m:rPr>
                                <m:sty m:val="p"/>
                              </m:rPr>
                              <a:rPr lang="en-US" sz="2400">
                                <a:latin typeface="Cambria Math"/>
                              </a:rPr>
                              <m:t>ln</m:t>
                            </m:r>
                          </m:fName>
                          <m:e>
                            <m:f>
                              <m:fPr>
                                <m:ctrlPr>
                                  <a:rPr lang="en-US" sz="2400" i="1">
                                    <a:latin typeface="Cambria Math"/>
                                  </a:rPr>
                                </m:ctrlPr>
                              </m:fPr>
                              <m:num>
                                <m:sSub>
                                  <m:sSubPr>
                                    <m:ctrlPr>
                                      <a:rPr lang="en-US" sz="2400" i="1">
                                        <a:latin typeface="Cambria Math"/>
                                      </a:rPr>
                                    </m:ctrlPr>
                                  </m:sSubPr>
                                  <m:e>
                                    <m:r>
                                      <a:rPr lang="en-US" sz="2400" i="1">
                                        <a:latin typeface="Cambria Math"/>
                                      </a:rPr>
                                      <m:t>𝑅</m:t>
                                    </m:r>
                                  </m:e>
                                  <m:sub>
                                    <m:r>
                                      <a:rPr lang="en-US" sz="2400" i="1">
                                        <a:latin typeface="Cambria Math"/>
                                      </a:rPr>
                                      <m:t>𝑏</m:t>
                                    </m:r>
                                  </m:sub>
                                </m:sSub>
                              </m:num>
                              <m:den>
                                <m:sSub>
                                  <m:sSubPr>
                                    <m:ctrlPr>
                                      <a:rPr lang="en-US" sz="2400" i="1">
                                        <a:latin typeface="Cambria Math"/>
                                      </a:rPr>
                                    </m:ctrlPr>
                                  </m:sSubPr>
                                  <m:e>
                                    <m:r>
                                      <a:rPr lang="en-US" sz="2400" i="1">
                                        <a:latin typeface="Cambria Math"/>
                                      </a:rPr>
                                      <m:t>𝑅𝐷</m:t>
                                    </m:r>
                                  </m:e>
                                  <m:sub>
                                    <m:r>
                                      <a:rPr lang="en-US" sz="2400" i="1">
                                        <a:latin typeface="Cambria Math"/>
                                      </a:rPr>
                                      <m:t>𝑐</m:t>
                                    </m:r>
                                  </m:sub>
                                </m:sSub>
                              </m:den>
                            </m:f>
                          </m:e>
                        </m:func>
                      </m:den>
                    </m:f>
                  </m:oMath>
                </a14:m>
                <a:r>
                  <a:rPr lang="en-US" sz="2400" dirty="0">
                    <a:latin typeface="Times New Roman" pitchFamily="18" charset="0"/>
                    <a:cs typeface="Times New Roman" pitchFamily="18" charset="0"/>
                  </a:rPr>
                  <a:t>  </a:t>
                </a:r>
                <a14:m>
                  <m:oMath xmlns:m="http://schemas.openxmlformats.org/officeDocument/2006/math">
                    <m:r>
                      <a:rPr lang="en-US" sz="2400" i="1">
                        <a:latin typeface="Cambria Math"/>
                      </a:rPr>
                      <m:t>𝜇</m:t>
                    </m:r>
                  </m:oMath>
                </a14:m>
                <a:r>
                  <a:rPr lang="en-US" sz="2400" dirty="0" smtClean="0">
                    <a:latin typeface="Times New Roman" pitchFamily="18" charset="0"/>
                    <a:cs typeface="Times New Roman" pitchFamily="18" charset="0"/>
                  </a:rPr>
                  <a:t>S/mile			(80)</a:t>
                </a:r>
                <a:endParaRPr lang="en-US" sz="2400" dirty="0">
                  <a:latin typeface="Times New Roman" pitchFamily="18" charset="0"/>
                  <a:cs typeface="Times New Roman" pitchFamily="18" charset="0"/>
                </a:endParaRPr>
              </a:p>
              <a:p>
                <a:pPr marL="1371600" lvl="6" algn="just"/>
                <a:endParaRPr lang="en-US" sz="2000" dirty="0" smtClean="0"/>
              </a:p>
              <a:p>
                <a:pPr marL="0" lvl="3" algn="just"/>
                <a:endParaRPr lang="en-US" sz="2000" dirty="0" smtClean="0"/>
              </a:p>
              <a:p>
                <a:pPr marL="914400" lvl="4" indent="-457200" algn="just"/>
                <a:endParaRPr lang="en-US" sz="2000" dirty="0" smtClean="0"/>
              </a:p>
              <a:p>
                <a:pPr marL="914400" lvl="4" indent="-457200" algn="just"/>
                <a:endParaRPr lang="en-US" sz="2000" dirty="0" smtClean="0"/>
              </a:p>
              <a:p>
                <a:pPr marL="0" lvl="2" indent="-457200" algn="just">
                  <a:buFont typeface="Arial" pitchFamily="34" charset="0"/>
                  <a:buChar char="•"/>
                </a:pPr>
                <a:endParaRPr lang="en-US" sz="2000" dirty="0" smtClean="0"/>
              </a:p>
              <a:p>
                <a:pPr marL="0" lvl="3" algn="just">
                  <a:buFont typeface="Arial" pitchFamily="34" charset="0"/>
                  <a:buChar char="•"/>
                </a:pPr>
                <a:endParaRPr lang="en-US" dirty="0"/>
              </a:p>
            </p:txBody>
          </p:sp>
        </mc:Choice>
        <mc:Fallback xmlns="">
          <p:sp>
            <p:nvSpPr>
              <p:cNvPr id="5" name="TextBox 4"/>
              <p:cNvSpPr txBox="1">
                <a:spLocks noRot="1" noChangeAspect="1" noMove="1" noResize="1" noEditPoints="1" noAdjustHandles="1" noChangeArrowheads="1" noChangeShapeType="1" noTextEdit="1"/>
              </p:cNvSpPr>
              <p:nvPr/>
            </p:nvSpPr>
            <p:spPr>
              <a:xfrm>
                <a:off x="0" y="1143000"/>
                <a:ext cx="9144000" cy="6643806"/>
              </a:xfrm>
              <a:prstGeom prst="rect">
                <a:avLst/>
              </a:prstGeom>
              <a:blipFill rotWithShape="1">
                <a:blip r:embed="rId3"/>
                <a:stretch>
                  <a:fillRect l="-867" t="-1010" r="-1000"/>
                </a:stretch>
              </a:blipFill>
            </p:spPr>
            <p:txBody>
              <a:bodyPr/>
              <a:lstStyle/>
              <a:p>
                <a:r>
                  <a:rPr lang="en-US">
                    <a:noFill/>
                  </a:rPr>
                  <a:t> </a:t>
                </a:r>
              </a:p>
            </p:txBody>
          </p:sp>
        </mc:Fallback>
      </mc:AlternateContent>
    </p:spTree>
    <p:extLst>
      <p:ext uri="{BB962C8B-B14F-4D97-AF65-F5344CB8AC3E}">
        <p14:creationId xmlns:p14="http://schemas.microsoft.com/office/powerpoint/2010/main" val="762325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2: Underground </a:t>
            </a:r>
            <a:r>
              <a:rPr lang="en-US" dirty="0"/>
              <a:t>Lines </a:t>
            </a:r>
          </a:p>
        </p:txBody>
      </p:sp>
      <p:sp>
        <p:nvSpPr>
          <p:cNvPr id="3" name="Content Placeholder 2"/>
          <p:cNvSpPr>
            <a:spLocks noGrp="1"/>
          </p:cNvSpPr>
          <p:nvPr>
            <p:ph idx="1"/>
          </p:nvPr>
        </p:nvSpPr>
        <p:spPr>
          <a:xfrm>
            <a:off x="457200" y="1143000"/>
            <a:ext cx="8229600" cy="4983163"/>
          </a:xfrm>
        </p:spPr>
        <p:txBody>
          <a:bodyPr>
            <a:normAutofit fontScale="25000" lnSpcReduction="20000"/>
          </a:bodyPr>
          <a:lstStyle/>
          <a:p>
            <a:pPr marL="0" indent="0">
              <a:buNone/>
            </a:pPr>
            <a:r>
              <a:rPr lang="en-US" sz="11200" dirty="0"/>
              <a:t>Underground lines</a:t>
            </a:r>
          </a:p>
          <a:p>
            <a:endParaRPr lang="en-US" sz="7400" dirty="0"/>
          </a:p>
          <a:p>
            <a:pPr marL="571500" lvl="2" indent="-283464"/>
            <a:r>
              <a:rPr lang="en-US" sz="7400" dirty="0"/>
              <a:t> 	</a:t>
            </a:r>
            <a:r>
              <a:rPr lang="en-US" sz="9600" dirty="0"/>
              <a:t>Series impedance of Underground Lines</a:t>
            </a:r>
          </a:p>
          <a:p>
            <a:pPr marL="1200150" lvl="1"/>
            <a:r>
              <a:rPr lang="en-US" sz="7800" dirty="0" smtClean="0"/>
              <a:t> Concentric </a:t>
            </a:r>
            <a:r>
              <a:rPr lang="en-US" sz="7800" dirty="0"/>
              <a:t>Neutral Cable</a:t>
            </a:r>
          </a:p>
          <a:p>
            <a:pPr lvl="2"/>
            <a:r>
              <a:rPr lang="en-US" sz="7400" dirty="0" smtClean="0"/>
              <a:t>  </a:t>
            </a:r>
            <a:r>
              <a:rPr lang="en-US" sz="8000" dirty="0"/>
              <a:t>Tape Shielded Cables</a:t>
            </a:r>
          </a:p>
          <a:p>
            <a:endParaRPr lang="en-US" sz="7400" dirty="0"/>
          </a:p>
          <a:p>
            <a:pPr lvl="1"/>
            <a:r>
              <a:rPr lang="en-US" sz="7400" dirty="0"/>
              <a:t> 	</a:t>
            </a:r>
            <a:r>
              <a:rPr lang="en-US" sz="9600" dirty="0"/>
              <a:t>Shunt Admittance of Underground Lines</a:t>
            </a:r>
          </a:p>
          <a:p>
            <a:pPr marL="1200150" lvl="1"/>
            <a:r>
              <a:rPr lang="en-US" sz="7800" dirty="0" smtClean="0"/>
              <a:t> Concentric </a:t>
            </a:r>
            <a:r>
              <a:rPr lang="en-US" sz="7800" dirty="0"/>
              <a:t>Neutral Cable</a:t>
            </a:r>
          </a:p>
          <a:p>
            <a:pPr lvl="2"/>
            <a:r>
              <a:rPr lang="en-US" sz="7400" dirty="0"/>
              <a:t>  </a:t>
            </a:r>
            <a:r>
              <a:rPr lang="en-US" sz="8000" dirty="0"/>
              <a:t>Tape Shielded Cables</a:t>
            </a:r>
          </a:p>
          <a:p>
            <a:pPr marL="0" indent="0">
              <a:buNone/>
            </a:pPr>
            <a:r>
              <a:rPr lang="en-US" sz="7400" dirty="0"/>
              <a:t>	</a:t>
            </a:r>
          </a:p>
          <a:p>
            <a:pPr lvl="1"/>
            <a:r>
              <a:rPr lang="en-US" sz="7400" dirty="0"/>
              <a:t> 	</a:t>
            </a:r>
            <a:r>
              <a:rPr lang="en-US" sz="9600" b="1" u="sng" dirty="0"/>
              <a:t>Sequence Admittance</a:t>
            </a:r>
          </a:p>
          <a:p>
            <a:pPr lvl="1"/>
            <a:endParaRPr lang="en-US" sz="7400" dirty="0"/>
          </a:p>
          <a:p>
            <a:pPr lvl="1"/>
            <a:r>
              <a:rPr lang="en-US" sz="7400" dirty="0"/>
              <a:t> 	</a:t>
            </a:r>
            <a:r>
              <a:rPr lang="en-US" sz="9600" dirty="0"/>
              <a:t>Parallel Underground Distribution Lines</a:t>
            </a:r>
          </a:p>
          <a:p>
            <a:pPr lvl="2"/>
            <a:r>
              <a:rPr lang="en-US" sz="7400" dirty="0"/>
              <a:t> </a:t>
            </a:r>
            <a:r>
              <a:rPr lang="en-US" sz="7400" dirty="0" smtClean="0"/>
              <a:t> </a:t>
            </a:r>
            <a:r>
              <a:rPr lang="en-US" sz="8000" dirty="0"/>
              <a:t>Series impedance</a:t>
            </a:r>
          </a:p>
          <a:p>
            <a:pPr lvl="2"/>
            <a:r>
              <a:rPr lang="en-US" sz="8000" dirty="0"/>
              <a:t>  Shunt Admittance</a:t>
            </a:r>
          </a:p>
          <a:p>
            <a:endParaRPr lang="en-US" dirty="0"/>
          </a:p>
        </p:txBody>
      </p:sp>
    </p:spTree>
    <p:extLst>
      <p:ext uri="{BB962C8B-B14F-4D97-AF65-F5344CB8AC3E}">
        <p14:creationId xmlns:p14="http://schemas.microsoft.com/office/powerpoint/2010/main" val="668053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12" end="12"/>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3" end="13"/>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0" y="0"/>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Sequence Admittance</a:t>
            </a:r>
          </a:p>
        </p:txBody>
      </p:sp>
      <p:sp>
        <p:nvSpPr>
          <p:cNvPr id="4" name="TextBox 3"/>
          <p:cNvSpPr txBox="1"/>
          <p:nvPr/>
        </p:nvSpPr>
        <p:spPr>
          <a:xfrm>
            <a:off x="0" y="685800"/>
            <a:ext cx="9144000" cy="3046988"/>
          </a:xfrm>
          <a:prstGeom prst="rect">
            <a:avLst/>
          </a:prstGeom>
          <a:noFill/>
        </p:spPr>
        <p:txBody>
          <a:bodyPr wrap="square" rtlCol="0">
            <a:spAutoFit/>
          </a:bodyPr>
          <a:lstStyle/>
          <a:p>
            <a:pPr marL="0" lvl="3"/>
            <a:r>
              <a:rPr lang="en-US" sz="2800" dirty="0" smtClean="0"/>
              <a:t>	</a:t>
            </a:r>
            <a:r>
              <a:rPr lang="en-US" sz="2800" dirty="0" smtClean="0">
                <a:latin typeface="Times New Roman" pitchFamily="18" charset="0"/>
                <a:cs typeface="Times New Roman" pitchFamily="18" charset="0"/>
              </a:rPr>
              <a:t>Sequence Admittance of a three phase line</a:t>
            </a:r>
          </a:p>
          <a:p>
            <a:pPr marL="0" lvl="3" algn="just"/>
            <a:endParaRPr lang="en-US" sz="2000" dirty="0" smtClean="0"/>
          </a:p>
          <a:p>
            <a:pPr marL="342900" lvl="3" indent="-342900" algn="just">
              <a:buFont typeface="Wingdings" pitchFamily="2" charset="2"/>
              <a:buChar char="Ø"/>
            </a:pPr>
            <a:r>
              <a:rPr lang="en-US" sz="2400" dirty="0" smtClean="0">
                <a:latin typeface="Times New Roman" pitchFamily="18" charset="0"/>
                <a:cs typeface="Times New Roman" pitchFamily="18" charset="0"/>
              </a:rPr>
              <a:t>The sequence admittances of a three-phase line can be determined in much the same manner as the sequence impedances.</a:t>
            </a:r>
          </a:p>
          <a:p>
            <a:pPr marL="342900" lvl="3" indent="-342900" algn="just">
              <a:buFont typeface="Wingdings" pitchFamily="2" charset="2"/>
              <a:buChar char="Ø"/>
            </a:pPr>
            <a:endParaRPr lang="en-US" sz="2400" dirty="0" smtClean="0">
              <a:latin typeface="Times New Roman" pitchFamily="18" charset="0"/>
              <a:cs typeface="Times New Roman" pitchFamily="18" charset="0"/>
            </a:endParaRPr>
          </a:p>
          <a:p>
            <a:pPr marL="342900" lvl="3" indent="-342900" algn="just">
              <a:buFont typeface="Wingdings" pitchFamily="2" charset="2"/>
              <a:buChar char="Ø"/>
            </a:pPr>
            <a:r>
              <a:rPr lang="en-US" sz="2400" dirty="0" smtClean="0">
                <a:latin typeface="Times New Roman" pitchFamily="18" charset="0"/>
                <a:cs typeface="Times New Roman" pitchFamily="18" charset="0"/>
              </a:rPr>
              <a:t>Assume that the 3 X 3 admittance matrix is given in S/mile. Then the three phase capacitance currents as a function of the line-to ground voltages is given by:</a:t>
            </a:r>
          </a:p>
        </p:txBody>
      </p:sp>
      <mc:AlternateContent xmlns:mc="http://schemas.openxmlformats.org/markup-compatibility/2006" xmlns:a14="http://schemas.microsoft.com/office/drawing/2010/main">
        <mc:Choice Requires="a14">
          <p:sp>
            <p:nvSpPr>
              <p:cNvPr id="2" name="Rectangle 1"/>
              <p:cNvSpPr/>
              <p:nvPr/>
            </p:nvSpPr>
            <p:spPr>
              <a:xfrm>
                <a:off x="0" y="3962400"/>
                <a:ext cx="9143999" cy="1269835"/>
              </a:xfrm>
              <a:prstGeom prst="rect">
                <a:avLst/>
              </a:prstGeom>
            </p:spPr>
            <p:txBody>
              <a:bodyPr wrap="square">
                <a:spAutoFit/>
              </a:bodyPr>
              <a:lstStyle/>
              <a:p>
                <a:pPr algn="just"/>
                <a:r>
                  <a:rPr lang="en-US" sz="2400" dirty="0" smtClean="0"/>
                  <a:t>		</a:t>
                </a:r>
                <a14:m>
                  <m:oMath xmlns:m="http://schemas.openxmlformats.org/officeDocument/2006/math">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𝐼𝑐𝑎𝑝</m:t>
                                  </m:r>
                                </m:e>
                                <m:sub>
                                  <m:r>
                                    <a:rPr lang="en-US" sz="2400" i="1">
                                      <a:latin typeface="Cambria Math"/>
                                    </a:rPr>
                                    <m:t>𝑎</m:t>
                                  </m:r>
                                </m:sub>
                              </m:sSub>
                            </m:e>
                          </m:mr>
                          <m:mr>
                            <m:e>
                              <m:sSub>
                                <m:sSubPr>
                                  <m:ctrlPr>
                                    <a:rPr lang="en-US" sz="2400" i="1">
                                      <a:latin typeface="Cambria Math"/>
                                    </a:rPr>
                                  </m:ctrlPr>
                                </m:sSubPr>
                                <m:e>
                                  <m:r>
                                    <a:rPr lang="en-US" sz="2400" i="1">
                                      <a:latin typeface="Cambria Math"/>
                                    </a:rPr>
                                    <m:t>𝐼𝑐𝑎𝑝</m:t>
                                  </m:r>
                                </m:e>
                                <m:sub>
                                  <m:r>
                                    <a:rPr lang="en-US" sz="2400" i="1">
                                      <a:latin typeface="Cambria Math"/>
                                    </a:rPr>
                                    <m:t>𝑏</m:t>
                                  </m:r>
                                </m:sub>
                              </m:sSub>
                            </m:e>
                          </m:mr>
                          <m:mr>
                            <m:e>
                              <m:sSub>
                                <m:sSubPr>
                                  <m:ctrlPr>
                                    <a:rPr lang="en-US" sz="2400" i="1">
                                      <a:latin typeface="Cambria Math"/>
                                    </a:rPr>
                                  </m:ctrlPr>
                                </m:sSubPr>
                                <m:e>
                                  <m:r>
                                    <a:rPr lang="en-US" sz="2400" i="1">
                                      <a:latin typeface="Cambria Math"/>
                                    </a:rPr>
                                    <m:t>𝐼𝑐𝑎𝑝</m:t>
                                  </m:r>
                                </m:e>
                                <m:sub>
                                  <m:r>
                                    <a:rPr lang="en-US" sz="2400" i="1">
                                      <a:latin typeface="Cambria Math"/>
                                    </a:rPr>
                                    <m:t>𝑐</m:t>
                                  </m:r>
                                </m:sub>
                              </m:sSub>
                            </m:e>
                          </m:mr>
                        </m:m>
                      </m:e>
                    </m:d>
                    <m:r>
                      <a:rPr lang="en-US" sz="2400" i="1">
                        <a:latin typeface="Cambria Math"/>
                      </a:rPr>
                      <m:t>=</m:t>
                    </m:r>
                    <m:d>
                      <m:dPr>
                        <m:begChr m:val="["/>
                        <m:endChr m:val="]"/>
                        <m:ctrlPr>
                          <a:rPr lang="en-US" sz="2400" i="1">
                            <a:latin typeface="Cambria Math"/>
                          </a:rPr>
                        </m:ctrlPr>
                      </m:dPr>
                      <m:e>
                        <m:m>
                          <m:mPr>
                            <m:mcs>
                              <m:mc>
                                <m:mcPr>
                                  <m:count m:val="3"/>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𝑦</m:t>
                                  </m:r>
                                </m:e>
                                <m:sub>
                                  <m:r>
                                    <a:rPr lang="en-US" sz="2400" i="1">
                                      <a:latin typeface="Cambria Math"/>
                                    </a:rPr>
                                    <m:t>𝑎𝑎</m:t>
                                  </m:r>
                                </m:sub>
                              </m:sSub>
                            </m:e>
                            <m:e>
                              <m:sSub>
                                <m:sSubPr>
                                  <m:ctrlPr>
                                    <a:rPr lang="en-US" sz="2400" i="1">
                                      <a:latin typeface="Cambria Math"/>
                                    </a:rPr>
                                  </m:ctrlPr>
                                </m:sSubPr>
                                <m:e>
                                  <m:r>
                                    <a:rPr lang="en-US" sz="2400" i="1">
                                      <a:latin typeface="Cambria Math"/>
                                    </a:rPr>
                                    <m:t>𝑦</m:t>
                                  </m:r>
                                </m:e>
                                <m:sub>
                                  <m:r>
                                    <a:rPr lang="en-US" sz="2400" i="1">
                                      <a:latin typeface="Cambria Math"/>
                                    </a:rPr>
                                    <m:t>𝑎𝑏</m:t>
                                  </m:r>
                                </m:sub>
                              </m:sSub>
                            </m:e>
                            <m:e>
                              <m:sSub>
                                <m:sSubPr>
                                  <m:ctrlPr>
                                    <a:rPr lang="en-US" sz="2400" i="1">
                                      <a:latin typeface="Cambria Math"/>
                                    </a:rPr>
                                  </m:ctrlPr>
                                </m:sSubPr>
                                <m:e>
                                  <m:r>
                                    <a:rPr lang="en-US" sz="2400" i="1">
                                      <a:latin typeface="Cambria Math"/>
                                    </a:rPr>
                                    <m:t>𝑦</m:t>
                                  </m:r>
                                </m:e>
                                <m:sub>
                                  <m:r>
                                    <a:rPr lang="en-US" sz="2400" i="1">
                                      <a:latin typeface="Cambria Math"/>
                                    </a:rPr>
                                    <m:t>𝑎𝑐</m:t>
                                  </m:r>
                                </m:sub>
                              </m:sSub>
                            </m:e>
                          </m:mr>
                          <m:mr>
                            <m:e>
                              <m:sSub>
                                <m:sSubPr>
                                  <m:ctrlPr>
                                    <a:rPr lang="en-US" sz="2400" i="1">
                                      <a:latin typeface="Cambria Math"/>
                                    </a:rPr>
                                  </m:ctrlPr>
                                </m:sSubPr>
                                <m:e>
                                  <m:r>
                                    <a:rPr lang="en-US" sz="2400" i="1">
                                      <a:latin typeface="Cambria Math"/>
                                    </a:rPr>
                                    <m:t>𝑦</m:t>
                                  </m:r>
                                </m:e>
                                <m:sub>
                                  <m:r>
                                    <a:rPr lang="en-US" sz="2400" i="1">
                                      <a:latin typeface="Cambria Math"/>
                                    </a:rPr>
                                    <m:t>𝑏𝑎</m:t>
                                  </m:r>
                                </m:sub>
                              </m:sSub>
                            </m:e>
                            <m:e>
                              <m:sSub>
                                <m:sSubPr>
                                  <m:ctrlPr>
                                    <a:rPr lang="en-US" sz="2400" i="1">
                                      <a:latin typeface="Cambria Math"/>
                                    </a:rPr>
                                  </m:ctrlPr>
                                </m:sSubPr>
                                <m:e>
                                  <m:r>
                                    <a:rPr lang="en-US" sz="2400" i="1">
                                      <a:latin typeface="Cambria Math"/>
                                    </a:rPr>
                                    <m:t>𝑦</m:t>
                                  </m:r>
                                </m:e>
                                <m:sub>
                                  <m:r>
                                    <a:rPr lang="en-US" sz="2400" i="1">
                                      <a:latin typeface="Cambria Math"/>
                                    </a:rPr>
                                    <m:t>𝑏𝑏</m:t>
                                  </m:r>
                                </m:sub>
                              </m:sSub>
                            </m:e>
                            <m:e>
                              <m:sSub>
                                <m:sSubPr>
                                  <m:ctrlPr>
                                    <a:rPr lang="en-US" sz="2400" i="1">
                                      <a:latin typeface="Cambria Math"/>
                                    </a:rPr>
                                  </m:ctrlPr>
                                </m:sSubPr>
                                <m:e>
                                  <m:r>
                                    <a:rPr lang="en-US" sz="2400" i="1">
                                      <a:latin typeface="Cambria Math"/>
                                    </a:rPr>
                                    <m:t>𝑦</m:t>
                                  </m:r>
                                </m:e>
                                <m:sub>
                                  <m:r>
                                    <a:rPr lang="en-US" sz="2400" i="1">
                                      <a:latin typeface="Cambria Math"/>
                                    </a:rPr>
                                    <m:t>𝑏𝑐</m:t>
                                  </m:r>
                                </m:sub>
                              </m:sSub>
                            </m:e>
                          </m:mr>
                          <m:mr>
                            <m:e>
                              <m:sSub>
                                <m:sSubPr>
                                  <m:ctrlPr>
                                    <a:rPr lang="en-US" sz="2400" i="1">
                                      <a:latin typeface="Cambria Math"/>
                                    </a:rPr>
                                  </m:ctrlPr>
                                </m:sSubPr>
                                <m:e>
                                  <m:r>
                                    <a:rPr lang="en-US" sz="2400" i="1">
                                      <a:latin typeface="Cambria Math"/>
                                    </a:rPr>
                                    <m:t>𝑦</m:t>
                                  </m:r>
                                </m:e>
                                <m:sub>
                                  <m:r>
                                    <a:rPr lang="en-US" sz="2400" i="1">
                                      <a:latin typeface="Cambria Math"/>
                                    </a:rPr>
                                    <m:t>𝑐𝑎</m:t>
                                  </m:r>
                                </m:sub>
                              </m:sSub>
                            </m:e>
                            <m:e>
                              <m:sSub>
                                <m:sSubPr>
                                  <m:ctrlPr>
                                    <a:rPr lang="en-US" sz="2400" i="1">
                                      <a:latin typeface="Cambria Math"/>
                                    </a:rPr>
                                  </m:ctrlPr>
                                </m:sSubPr>
                                <m:e>
                                  <m:r>
                                    <a:rPr lang="en-US" sz="2400" i="1">
                                      <a:latin typeface="Cambria Math"/>
                                    </a:rPr>
                                    <m:t>𝑦</m:t>
                                  </m:r>
                                </m:e>
                                <m:sub>
                                  <m:r>
                                    <a:rPr lang="en-US" sz="2400" i="1">
                                      <a:latin typeface="Cambria Math"/>
                                    </a:rPr>
                                    <m:t>𝑐𝑏</m:t>
                                  </m:r>
                                </m:sub>
                              </m:sSub>
                            </m:e>
                            <m:e>
                              <m:sSub>
                                <m:sSubPr>
                                  <m:ctrlPr>
                                    <a:rPr lang="en-US" sz="2400" i="1">
                                      <a:latin typeface="Cambria Math"/>
                                    </a:rPr>
                                  </m:ctrlPr>
                                </m:sSubPr>
                                <m:e>
                                  <m:r>
                                    <a:rPr lang="en-US" sz="2400" i="1">
                                      <a:latin typeface="Cambria Math"/>
                                    </a:rPr>
                                    <m:t>𝑦</m:t>
                                  </m:r>
                                </m:e>
                                <m:sub>
                                  <m:r>
                                    <a:rPr lang="en-US" sz="2400" i="1">
                                      <a:latin typeface="Cambria Math"/>
                                    </a:rPr>
                                    <m:t>𝑐𝑐</m:t>
                                  </m:r>
                                </m:sub>
                              </m:sSub>
                            </m:e>
                          </m:mr>
                        </m:m>
                      </m:e>
                    </m:d>
                    <m:r>
                      <a:rPr lang="en-US" sz="2400" i="1">
                        <a:latin typeface="Cambria Math"/>
                      </a:rPr>
                      <m:t>∙</m:t>
                    </m:r>
                    <m:d>
                      <m:dPr>
                        <m:begChr m:val="["/>
                        <m:endChr m:val="]"/>
                        <m:ctrlPr>
                          <a:rPr lang="en-US" sz="2400" i="1">
                            <a:latin typeface="Cambria Math"/>
                          </a:rPr>
                        </m:ctrlPr>
                      </m:dPr>
                      <m:e>
                        <m:m>
                          <m:mPr>
                            <m:mcs>
                              <m:mc>
                                <m:mcPr>
                                  <m:count m:val="1"/>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𝑉</m:t>
                                  </m:r>
                                </m:e>
                                <m:sub>
                                  <m:r>
                                    <a:rPr lang="en-US" sz="2400" i="1">
                                      <a:latin typeface="Cambria Math"/>
                                    </a:rPr>
                                    <m:t>𝑎𝑔</m:t>
                                  </m:r>
                                </m:sub>
                              </m:sSub>
                            </m:e>
                          </m:mr>
                          <m:mr>
                            <m:e>
                              <m:sSub>
                                <m:sSubPr>
                                  <m:ctrlPr>
                                    <a:rPr lang="en-US" sz="2400" i="1">
                                      <a:latin typeface="Cambria Math"/>
                                    </a:rPr>
                                  </m:ctrlPr>
                                </m:sSubPr>
                                <m:e>
                                  <m:r>
                                    <a:rPr lang="en-US" sz="2400" i="1">
                                      <a:latin typeface="Cambria Math"/>
                                    </a:rPr>
                                    <m:t>𝑉</m:t>
                                  </m:r>
                                </m:e>
                                <m:sub>
                                  <m:r>
                                    <a:rPr lang="en-US" sz="2400" i="1">
                                      <a:latin typeface="Cambria Math"/>
                                    </a:rPr>
                                    <m:t>𝑏𝑔</m:t>
                                  </m:r>
                                </m:sub>
                              </m:sSub>
                            </m:e>
                          </m:mr>
                          <m:mr>
                            <m:e>
                              <m:sSub>
                                <m:sSubPr>
                                  <m:ctrlPr>
                                    <a:rPr lang="en-US" sz="2400" i="1">
                                      <a:latin typeface="Cambria Math"/>
                                    </a:rPr>
                                  </m:ctrlPr>
                                </m:sSubPr>
                                <m:e>
                                  <m:r>
                                    <a:rPr lang="en-US" sz="2400" i="1">
                                      <a:latin typeface="Cambria Math"/>
                                    </a:rPr>
                                    <m:t>𝑉</m:t>
                                  </m:r>
                                </m:e>
                                <m:sub>
                                  <m:r>
                                    <a:rPr lang="en-US" sz="2400" i="1">
                                      <a:latin typeface="Cambria Math"/>
                                    </a:rPr>
                                    <m:t>𝑐𝑔</m:t>
                                  </m:r>
                                </m:sub>
                              </m:sSub>
                            </m:e>
                          </m:mr>
                        </m:m>
                      </m:e>
                    </m:d>
                  </m:oMath>
                </a14:m>
                <a:r>
                  <a:rPr lang="en-US" sz="2400" dirty="0" smtClean="0"/>
                  <a:t>			</a:t>
                </a:r>
                <a:r>
                  <a:rPr lang="en-US" sz="2400" dirty="0" smtClean="0">
                    <a:latin typeface="Times New Roman" pitchFamily="18" charset="0"/>
                    <a:cs typeface="Times New Roman" pitchFamily="18" charset="0"/>
                  </a:rPr>
                  <a:t>(81)</a:t>
                </a:r>
                <a:endParaRPr lang="en-US" sz="2400" dirty="0">
                  <a:latin typeface="Times New Roman" pitchFamily="18" charset="0"/>
                  <a:cs typeface="Times New Roman" pitchFamily="18"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0" y="3962400"/>
                <a:ext cx="9143999" cy="1269835"/>
              </a:xfrm>
              <a:prstGeom prst="rect">
                <a:avLst/>
              </a:prstGeom>
              <a:blipFill rotWithShape="1">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p:cNvSpPr/>
              <p:nvPr/>
            </p:nvSpPr>
            <p:spPr>
              <a:xfrm>
                <a:off x="0" y="5677937"/>
                <a:ext cx="9143999" cy="461665"/>
              </a:xfrm>
              <a:prstGeom prst="rect">
                <a:avLst/>
              </a:prstGeom>
            </p:spPr>
            <p:txBody>
              <a:bodyPr wrap="square">
                <a:spAutoFit/>
              </a:bodyPr>
              <a:lstStyle/>
              <a:p>
                <a:pPr algn="just"/>
                <a:r>
                  <a:rPr lang="en-US" sz="2400" dirty="0" smtClean="0"/>
                  <a:t>		</a:t>
                </a:r>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𝐼𝑐𝑎𝑝</m:t>
                            </m:r>
                          </m:e>
                          <m:sub>
                            <m:r>
                              <a:rPr lang="en-US" sz="2400" i="1">
                                <a:latin typeface="Cambria Math"/>
                              </a:rPr>
                              <m:t>𝑎𝑏𝑐</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𝑦</m:t>
                            </m:r>
                          </m:e>
                          <m:sub>
                            <m:r>
                              <a:rPr lang="en-US" sz="2400" i="1">
                                <a:latin typeface="Cambria Math"/>
                              </a:rPr>
                              <m:t>𝑎𝑏𝑐</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𝑉𝐿𝐺</m:t>
                            </m:r>
                          </m:e>
                          <m:sub>
                            <m:r>
                              <a:rPr lang="en-US" sz="2400" i="1">
                                <a:latin typeface="Cambria Math"/>
                              </a:rPr>
                              <m:t>𝑎𝑏𝑐</m:t>
                            </m:r>
                          </m:sub>
                        </m:sSub>
                      </m:e>
                    </m:d>
                  </m:oMath>
                </a14:m>
                <a:r>
                  <a:rPr lang="en-US" sz="2400" dirty="0" smtClean="0"/>
                  <a:t>			</a:t>
                </a:r>
                <a:r>
                  <a:rPr lang="en-US" sz="2400" dirty="0" smtClean="0">
                    <a:latin typeface="Times New Roman" pitchFamily="18" charset="0"/>
                    <a:cs typeface="Times New Roman" pitchFamily="18" charset="0"/>
                  </a:rPr>
                  <a:t>(82)</a:t>
                </a:r>
                <a:endParaRPr lang="en-US" sz="2400" dirty="0">
                  <a:latin typeface="Times New Roman" pitchFamily="18" charset="0"/>
                  <a:cs typeface="Times New Roman" pitchFamily="18" charset="0"/>
                </a:endParaRPr>
              </a:p>
            </p:txBody>
          </p:sp>
        </mc:Choice>
        <mc:Fallback xmlns="">
          <p:sp>
            <p:nvSpPr>
              <p:cNvPr id="6" name="Rectangle 5"/>
              <p:cNvSpPr>
                <a:spLocks noRot="1" noChangeAspect="1" noMove="1" noResize="1" noEditPoints="1" noAdjustHandles="1" noChangeArrowheads="1" noChangeShapeType="1" noTextEdit="1"/>
              </p:cNvSpPr>
              <p:nvPr/>
            </p:nvSpPr>
            <p:spPr>
              <a:xfrm>
                <a:off x="0" y="5677937"/>
                <a:ext cx="9143999" cy="461665"/>
              </a:xfrm>
              <a:prstGeom prst="rect">
                <a:avLst/>
              </a:prstGeom>
              <a:blipFill rotWithShape="1">
                <a:blip r:embed="rId4"/>
                <a:stretch>
                  <a:fillRect t="-11842" b="-27632"/>
                </a:stretch>
              </a:blipFill>
            </p:spPr>
            <p:txBody>
              <a:bodyPr/>
              <a:lstStyle/>
              <a:p>
                <a:r>
                  <a:rPr lang="en-US">
                    <a:noFill/>
                  </a:rPr>
                  <a:t> </a:t>
                </a:r>
              </a:p>
            </p:txBody>
          </p:sp>
        </mc:Fallback>
      </mc:AlternateContent>
    </p:spTree>
    <p:extLst>
      <p:ext uri="{BB962C8B-B14F-4D97-AF65-F5344CB8AC3E}">
        <p14:creationId xmlns:p14="http://schemas.microsoft.com/office/powerpoint/2010/main" val="1000679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4" end="4"/>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0" y="0"/>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Sequence Admittance</a:t>
            </a:r>
          </a:p>
        </p:txBody>
      </p:sp>
      <p:sp>
        <p:nvSpPr>
          <p:cNvPr id="4" name="TextBox 3"/>
          <p:cNvSpPr txBox="1"/>
          <p:nvPr/>
        </p:nvSpPr>
        <p:spPr>
          <a:xfrm>
            <a:off x="0" y="685800"/>
            <a:ext cx="9144000" cy="830997"/>
          </a:xfrm>
          <a:prstGeom prst="rect">
            <a:avLst/>
          </a:prstGeom>
          <a:noFill/>
        </p:spPr>
        <p:txBody>
          <a:bodyPr wrap="square" rtlCol="0">
            <a:spAutoFit/>
          </a:bodyPr>
          <a:lstStyle/>
          <a:p>
            <a:pPr marL="0" lvl="3"/>
            <a:r>
              <a:rPr lang="en-US" sz="2800" dirty="0" smtClean="0"/>
              <a:t>	</a:t>
            </a:r>
            <a:r>
              <a:rPr lang="en-US" sz="2800" dirty="0" smtClean="0">
                <a:latin typeface="Times New Roman" pitchFamily="18" charset="0"/>
                <a:cs typeface="Times New Roman" pitchFamily="18" charset="0"/>
              </a:rPr>
              <a:t>Sequence Admittance of a three phase line</a:t>
            </a:r>
          </a:p>
          <a:p>
            <a:pPr marL="0" lvl="3" algn="just"/>
            <a:endParaRPr lang="en-US" sz="2000" dirty="0" smtClean="0"/>
          </a:p>
        </p:txBody>
      </p:sp>
      <mc:AlternateContent xmlns:mc="http://schemas.openxmlformats.org/markup-compatibility/2006" xmlns:a14="http://schemas.microsoft.com/office/drawing/2010/main">
        <mc:Choice Requires="a14">
          <p:sp>
            <p:nvSpPr>
              <p:cNvPr id="7" name="Rectangle 6"/>
              <p:cNvSpPr/>
              <p:nvPr/>
            </p:nvSpPr>
            <p:spPr>
              <a:xfrm>
                <a:off x="0" y="2209800"/>
                <a:ext cx="9144000" cy="461665"/>
              </a:xfrm>
              <a:prstGeom prst="rect">
                <a:avLst/>
              </a:prstGeom>
            </p:spPr>
            <p:txBody>
              <a:bodyPr wrap="square">
                <a:spAutoFit/>
              </a:bodyPr>
              <a:lstStyle/>
              <a:p>
                <a:pPr algn="just"/>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𝐼𝑐𝑎𝑝</m:t>
                            </m:r>
                          </m:e>
                          <m:sub>
                            <m:r>
                              <a:rPr lang="en-US" sz="2400" i="1">
                                <a:latin typeface="Cambria Math"/>
                              </a:rPr>
                              <m:t>012</m:t>
                            </m:r>
                          </m:sub>
                        </m:sSub>
                      </m:e>
                    </m:d>
                    <m:r>
                      <a:rPr lang="en-US" sz="2400" i="1">
                        <a:latin typeface="Cambria Math"/>
                      </a:rPr>
                      <m:t>=</m:t>
                    </m:r>
                    <m:sSup>
                      <m:sSupPr>
                        <m:ctrlPr>
                          <a:rPr lang="en-US" sz="2400" i="1">
                            <a:latin typeface="Cambria Math"/>
                          </a:rPr>
                        </m:ctrlPr>
                      </m:sSupPr>
                      <m:e>
                        <m:d>
                          <m:dPr>
                            <m:begChr m:val="["/>
                            <m:endChr m:val="]"/>
                            <m:ctrlPr>
                              <a:rPr lang="en-US" sz="2400" i="1">
                                <a:latin typeface="Cambria Math"/>
                              </a:rPr>
                            </m:ctrlPr>
                          </m:dPr>
                          <m:e>
                            <m:sSub>
                              <m:sSubPr>
                                <m:ctrlPr>
                                  <a:rPr lang="en-US" sz="2400" i="1">
                                    <a:latin typeface="Cambria Math"/>
                                  </a:rPr>
                                </m:ctrlPr>
                              </m:sSubPr>
                              <m:e>
                                <m:r>
                                  <a:rPr lang="en-US" sz="2400" i="1">
                                    <a:latin typeface="Cambria Math"/>
                                  </a:rPr>
                                  <m:t>𝐴</m:t>
                                </m:r>
                              </m:e>
                              <m:sub>
                                <m:r>
                                  <a:rPr lang="en-US" sz="2400" i="1">
                                    <a:latin typeface="Cambria Math"/>
                                  </a:rPr>
                                  <m:t>𝑠</m:t>
                                </m:r>
                              </m:sub>
                            </m:sSub>
                          </m:e>
                        </m:d>
                      </m:e>
                      <m:sup>
                        <m:r>
                          <a:rPr lang="en-US" sz="2400" i="1">
                            <a:latin typeface="Cambria Math"/>
                          </a:rPr>
                          <m:t>−1</m:t>
                        </m:r>
                      </m:sup>
                    </m:sSup>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𝐼𝑐𝑎𝑝</m:t>
                            </m:r>
                          </m:e>
                          <m:sub>
                            <m:r>
                              <a:rPr lang="en-US" sz="2400" i="1">
                                <a:latin typeface="Cambria Math"/>
                              </a:rPr>
                              <m:t>𝑎𝑏𝑐</m:t>
                            </m:r>
                          </m:sub>
                        </m:sSub>
                      </m:e>
                    </m:d>
                    <m:r>
                      <a:rPr lang="en-US" sz="2400" i="1">
                        <a:latin typeface="Cambria Math"/>
                      </a:rPr>
                      <m:t>=</m:t>
                    </m:r>
                    <m:sSup>
                      <m:sSupPr>
                        <m:ctrlPr>
                          <a:rPr lang="en-US" sz="2400" i="1">
                            <a:latin typeface="Cambria Math"/>
                          </a:rPr>
                        </m:ctrlPr>
                      </m:sSupPr>
                      <m:e>
                        <m:d>
                          <m:dPr>
                            <m:begChr m:val="["/>
                            <m:endChr m:val="]"/>
                            <m:ctrlPr>
                              <a:rPr lang="en-US" sz="2400" i="1">
                                <a:latin typeface="Cambria Math"/>
                              </a:rPr>
                            </m:ctrlPr>
                          </m:dPr>
                          <m:e>
                            <m:sSub>
                              <m:sSubPr>
                                <m:ctrlPr>
                                  <a:rPr lang="en-US" sz="2400" i="1">
                                    <a:latin typeface="Cambria Math"/>
                                  </a:rPr>
                                </m:ctrlPr>
                              </m:sSubPr>
                              <m:e>
                                <m:r>
                                  <a:rPr lang="en-US" sz="2400" i="1">
                                    <a:latin typeface="Cambria Math"/>
                                  </a:rPr>
                                  <m:t>𝐴</m:t>
                                </m:r>
                              </m:e>
                              <m:sub>
                                <m:r>
                                  <a:rPr lang="en-US" sz="2400" i="1">
                                    <a:latin typeface="Cambria Math"/>
                                  </a:rPr>
                                  <m:t>𝑠</m:t>
                                </m:r>
                              </m:sub>
                            </m:sSub>
                          </m:e>
                        </m:d>
                      </m:e>
                      <m:sup>
                        <m:r>
                          <a:rPr lang="en-US" sz="2400" i="1">
                            <a:latin typeface="Cambria Math"/>
                          </a:rPr>
                          <m:t>−1</m:t>
                        </m:r>
                      </m:sup>
                    </m:sSup>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𝑦</m:t>
                            </m:r>
                          </m:e>
                          <m:sub>
                            <m:r>
                              <a:rPr lang="en-US" sz="2400" i="1">
                                <a:latin typeface="Cambria Math"/>
                              </a:rPr>
                              <m:t>𝑎𝑏𝑐</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𝐴</m:t>
                            </m:r>
                          </m:e>
                          <m:sub>
                            <m:r>
                              <a:rPr lang="en-US" sz="2400" i="1">
                                <a:latin typeface="Cambria Math"/>
                              </a:rPr>
                              <m:t>𝑠</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𝑉𝐿𝐺</m:t>
                            </m:r>
                          </m:e>
                          <m:sub>
                            <m:r>
                              <a:rPr lang="en-US" sz="2400" i="1">
                                <a:latin typeface="Cambria Math"/>
                              </a:rPr>
                              <m:t>012</m:t>
                            </m:r>
                          </m:sub>
                        </m:sSub>
                      </m:e>
                    </m:d>
                  </m:oMath>
                </a14:m>
                <a:r>
                  <a:rPr lang="en-US" sz="2400" dirty="0" smtClean="0"/>
                  <a:t>	  </a:t>
                </a:r>
                <a:r>
                  <a:rPr lang="en-US" sz="2400" dirty="0" smtClean="0">
                    <a:latin typeface="Times New Roman" pitchFamily="18" charset="0"/>
                    <a:cs typeface="Times New Roman" pitchFamily="18" charset="0"/>
                  </a:rPr>
                  <a:t>(83)</a:t>
                </a:r>
                <a:endParaRPr lang="en-US" sz="2400" dirty="0">
                  <a:latin typeface="Times New Roman" pitchFamily="18" charset="0"/>
                  <a:cs typeface="Times New Roman" pitchFamily="18" charset="0"/>
                </a:endParaRPr>
              </a:p>
            </p:txBody>
          </p:sp>
        </mc:Choice>
        <mc:Fallback xmlns="">
          <p:sp>
            <p:nvSpPr>
              <p:cNvPr id="7" name="Rectangle 6"/>
              <p:cNvSpPr>
                <a:spLocks noRot="1" noChangeAspect="1" noMove="1" noResize="1" noEditPoints="1" noAdjustHandles="1" noChangeArrowheads="1" noChangeShapeType="1" noTextEdit="1"/>
              </p:cNvSpPr>
              <p:nvPr/>
            </p:nvSpPr>
            <p:spPr>
              <a:xfrm>
                <a:off x="0" y="2209800"/>
                <a:ext cx="9144000" cy="461665"/>
              </a:xfrm>
              <a:prstGeom prst="rect">
                <a:avLst/>
              </a:prstGeom>
              <a:blipFill rotWithShape="1">
                <a:blip r:embed="rId3"/>
                <a:stretch>
                  <a:fillRect t="-12000" r="-67" b="-2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8"/>
              <p:cNvSpPr/>
              <p:nvPr/>
            </p:nvSpPr>
            <p:spPr>
              <a:xfrm>
                <a:off x="0" y="4114800"/>
                <a:ext cx="9144000" cy="1070614"/>
              </a:xfrm>
              <a:prstGeom prst="rect">
                <a:avLst/>
              </a:prstGeom>
            </p:spPr>
            <p:txBody>
              <a:bodyPr wrap="square">
                <a:spAutoFit/>
              </a:bodyPr>
              <a:lstStyle/>
              <a:p>
                <a:pPr algn="just"/>
                <a14:m>
                  <m:oMath xmlns:m="http://schemas.openxmlformats.org/officeDocument/2006/math">
                    <m:d>
                      <m:dPr>
                        <m:begChr m:val="["/>
                        <m:endChr m:val="]"/>
                        <m:ctrlPr>
                          <a:rPr lang="en-US" sz="2400" i="1">
                            <a:latin typeface="Cambria Math"/>
                          </a:rPr>
                        </m:ctrlPr>
                      </m:dPr>
                      <m:e>
                        <m:sSub>
                          <m:sSubPr>
                            <m:ctrlPr>
                              <a:rPr lang="en-US" sz="2400" i="1">
                                <a:latin typeface="Cambria Math"/>
                              </a:rPr>
                            </m:ctrlPr>
                          </m:sSubPr>
                          <m:e>
                            <m:r>
                              <a:rPr lang="en-US" sz="2400" i="1">
                                <a:latin typeface="Cambria Math"/>
                              </a:rPr>
                              <m:t>𝑦</m:t>
                            </m:r>
                          </m:e>
                          <m:sub>
                            <m:r>
                              <a:rPr lang="en-US" sz="2400" i="1">
                                <a:latin typeface="Cambria Math"/>
                              </a:rPr>
                              <m:t>012</m:t>
                            </m:r>
                          </m:sub>
                        </m:sSub>
                      </m:e>
                    </m:d>
                    <m:r>
                      <a:rPr lang="en-US" sz="2400" i="1">
                        <a:latin typeface="Cambria Math"/>
                      </a:rPr>
                      <m:t>=</m:t>
                    </m:r>
                    <m:sSup>
                      <m:sSupPr>
                        <m:ctrlPr>
                          <a:rPr lang="en-US" sz="2400" i="1">
                            <a:latin typeface="Cambria Math"/>
                          </a:rPr>
                        </m:ctrlPr>
                      </m:sSupPr>
                      <m:e>
                        <m:d>
                          <m:dPr>
                            <m:begChr m:val="["/>
                            <m:endChr m:val="]"/>
                            <m:ctrlPr>
                              <a:rPr lang="en-US" sz="2400" i="1">
                                <a:latin typeface="Cambria Math"/>
                              </a:rPr>
                            </m:ctrlPr>
                          </m:dPr>
                          <m:e>
                            <m:sSub>
                              <m:sSubPr>
                                <m:ctrlPr>
                                  <a:rPr lang="en-US" sz="2400" i="1">
                                    <a:latin typeface="Cambria Math"/>
                                  </a:rPr>
                                </m:ctrlPr>
                              </m:sSubPr>
                              <m:e>
                                <m:r>
                                  <a:rPr lang="en-US" sz="2400" i="1">
                                    <a:latin typeface="Cambria Math"/>
                                  </a:rPr>
                                  <m:t>𝐴</m:t>
                                </m:r>
                              </m:e>
                              <m:sub>
                                <m:r>
                                  <a:rPr lang="en-US" sz="2400" i="1">
                                    <a:latin typeface="Cambria Math"/>
                                  </a:rPr>
                                  <m:t>𝑠</m:t>
                                </m:r>
                              </m:sub>
                            </m:sSub>
                          </m:e>
                        </m:d>
                      </m:e>
                      <m:sup>
                        <m:r>
                          <a:rPr lang="en-US" sz="2400" i="1">
                            <a:latin typeface="Cambria Math"/>
                          </a:rPr>
                          <m:t>−1</m:t>
                        </m:r>
                      </m:sup>
                    </m:sSup>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𝑦</m:t>
                            </m:r>
                          </m:e>
                          <m:sub>
                            <m:r>
                              <a:rPr lang="en-US" sz="2400" i="1">
                                <a:latin typeface="Cambria Math"/>
                              </a:rPr>
                              <m:t>𝑎𝑏𝑐</m:t>
                            </m:r>
                          </m:sub>
                        </m:sSub>
                      </m:e>
                    </m:d>
                    <m:r>
                      <a:rPr lang="en-US" sz="2400" i="1">
                        <a:latin typeface="Cambria Math"/>
                      </a:rPr>
                      <m:t>∙</m:t>
                    </m:r>
                    <m:d>
                      <m:dPr>
                        <m:begChr m:val="["/>
                        <m:endChr m:val="]"/>
                        <m:ctrlPr>
                          <a:rPr lang="en-US" sz="2400" i="1">
                            <a:latin typeface="Cambria Math"/>
                          </a:rPr>
                        </m:ctrlPr>
                      </m:dPr>
                      <m:e>
                        <m:sSub>
                          <m:sSubPr>
                            <m:ctrlPr>
                              <a:rPr lang="en-US" sz="2400" i="1">
                                <a:latin typeface="Cambria Math"/>
                              </a:rPr>
                            </m:ctrlPr>
                          </m:sSubPr>
                          <m:e>
                            <m:r>
                              <a:rPr lang="en-US" sz="2400" i="1">
                                <a:latin typeface="Cambria Math"/>
                              </a:rPr>
                              <m:t>𝐴</m:t>
                            </m:r>
                          </m:e>
                          <m:sub>
                            <m:r>
                              <a:rPr lang="en-US" sz="2400" i="1">
                                <a:latin typeface="Cambria Math"/>
                              </a:rPr>
                              <m:t>𝑠</m:t>
                            </m:r>
                          </m:sub>
                        </m:sSub>
                      </m:e>
                    </m:d>
                    <m:r>
                      <a:rPr lang="en-US" sz="2400" i="1">
                        <a:latin typeface="Cambria Math"/>
                      </a:rPr>
                      <m:t>=</m:t>
                    </m:r>
                    <m:d>
                      <m:dPr>
                        <m:begChr m:val="["/>
                        <m:endChr m:val="]"/>
                        <m:ctrlPr>
                          <a:rPr lang="en-US" sz="2400" i="1">
                            <a:latin typeface="Cambria Math"/>
                          </a:rPr>
                        </m:ctrlPr>
                      </m:dPr>
                      <m:e>
                        <m:m>
                          <m:mPr>
                            <m:mcs>
                              <m:mc>
                                <m:mcPr>
                                  <m:count m:val="3"/>
                                  <m:mcJc m:val="center"/>
                                </m:mcPr>
                              </m:mc>
                            </m:mcs>
                            <m:ctrlPr>
                              <a:rPr lang="en-US" sz="2400" i="1">
                                <a:latin typeface="Cambria Math"/>
                              </a:rPr>
                            </m:ctrlPr>
                          </m:mPr>
                          <m:mr>
                            <m:e>
                              <m:sSub>
                                <m:sSubPr>
                                  <m:ctrlPr>
                                    <a:rPr lang="en-US" sz="2400" i="1">
                                      <a:latin typeface="Cambria Math"/>
                                    </a:rPr>
                                  </m:ctrlPr>
                                </m:sSubPr>
                                <m:e>
                                  <m:r>
                                    <a:rPr lang="en-US" sz="2400" i="1">
                                      <a:latin typeface="Cambria Math"/>
                                    </a:rPr>
                                    <m:t>𝑦</m:t>
                                  </m:r>
                                </m:e>
                                <m:sub>
                                  <m:r>
                                    <a:rPr lang="en-US" sz="2400" i="1">
                                      <a:latin typeface="Cambria Math"/>
                                    </a:rPr>
                                    <m:t>00</m:t>
                                  </m:r>
                                </m:sub>
                              </m:sSub>
                            </m:e>
                            <m:e>
                              <m:sSub>
                                <m:sSubPr>
                                  <m:ctrlPr>
                                    <a:rPr lang="en-US" sz="2400" i="1">
                                      <a:latin typeface="Cambria Math"/>
                                    </a:rPr>
                                  </m:ctrlPr>
                                </m:sSubPr>
                                <m:e>
                                  <m:r>
                                    <a:rPr lang="en-US" sz="2400" i="1">
                                      <a:latin typeface="Cambria Math"/>
                                    </a:rPr>
                                    <m:t>𝑦</m:t>
                                  </m:r>
                                </m:e>
                                <m:sub>
                                  <m:r>
                                    <a:rPr lang="en-US" sz="2400" i="1">
                                      <a:latin typeface="Cambria Math"/>
                                    </a:rPr>
                                    <m:t>01</m:t>
                                  </m:r>
                                </m:sub>
                              </m:sSub>
                            </m:e>
                            <m:e>
                              <m:sSub>
                                <m:sSubPr>
                                  <m:ctrlPr>
                                    <a:rPr lang="en-US" sz="2400" i="1">
                                      <a:latin typeface="Cambria Math"/>
                                    </a:rPr>
                                  </m:ctrlPr>
                                </m:sSubPr>
                                <m:e>
                                  <m:r>
                                    <a:rPr lang="en-US" sz="2400" i="1">
                                      <a:latin typeface="Cambria Math"/>
                                    </a:rPr>
                                    <m:t>𝑦</m:t>
                                  </m:r>
                                </m:e>
                                <m:sub>
                                  <m:r>
                                    <a:rPr lang="en-US" sz="2400" i="1">
                                      <a:latin typeface="Cambria Math"/>
                                    </a:rPr>
                                    <m:t>02</m:t>
                                  </m:r>
                                </m:sub>
                              </m:sSub>
                            </m:e>
                          </m:mr>
                          <m:mr>
                            <m:e>
                              <m:sSub>
                                <m:sSubPr>
                                  <m:ctrlPr>
                                    <a:rPr lang="en-US" sz="2400" i="1">
                                      <a:latin typeface="Cambria Math"/>
                                    </a:rPr>
                                  </m:ctrlPr>
                                </m:sSubPr>
                                <m:e>
                                  <m:r>
                                    <a:rPr lang="en-US" sz="2400" i="1">
                                      <a:latin typeface="Cambria Math"/>
                                    </a:rPr>
                                    <m:t>𝑦</m:t>
                                  </m:r>
                                </m:e>
                                <m:sub>
                                  <m:r>
                                    <a:rPr lang="en-US" sz="2400" i="1">
                                      <a:latin typeface="Cambria Math"/>
                                    </a:rPr>
                                    <m:t>10</m:t>
                                  </m:r>
                                </m:sub>
                              </m:sSub>
                            </m:e>
                            <m:e>
                              <m:sSub>
                                <m:sSubPr>
                                  <m:ctrlPr>
                                    <a:rPr lang="en-US" sz="2400" i="1">
                                      <a:latin typeface="Cambria Math"/>
                                    </a:rPr>
                                  </m:ctrlPr>
                                </m:sSubPr>
                                <m:e>
                                  <m:r>
                                    <a:rPr lang="en-US" sz="2400" i="1">
                                      <a:latin typeface="Cambria Math"/>
                                    </a:rPr>
                                    <m:t>𝑦</m:t>
                                  </m:r>
                                </m:e>
                                <m:sub>
                                  <m:r>
                                    <a:rPr lang="en-US" sz="2400" i="1">
                                      <a:latin typeface="Cambria Math"/>
                                    </a:rPr>
                                    <m:t>11</m:t>
                                  </m:r>
                                </m:sub>
                              </m:sSub>
                            </m:e>
                            <m:e>
                              <m:sSub>
                                <m:sSubPr>
                                  <m:ctrlPr>
                                    <a:rPr lang="en-US" sz="2400" i="1">
                                      <a:latin typeface="Cambria Math"/>
                                    </a:rPr>
                                  </m:ctrlPr>
                                </m:sSubPr>
                                <m:e>
                                  <m:r>
                                    <a:rPr lang="en-US" sz="2400" i="1">
                                      <a:latin typeface="Cambria Math"/>
                                    </a:rPr>
                                    <m:t>𝑦</m:t>
                                  </m:r>
                                </m:e>
                                <m:sub>
                                  <m:r>
                                    <a:rPr lang="en-US" sz="2400" i="1">
                                      <a:latin typeface="Cambria Math"/>
                                    </a:rPr>
                                    <m:t>12</m:t>
                                  </m:r>
                                </m:sub>
                              </m:sSub>
                            </m:e>
                          </m:mr>
                          <m:mr>
                            <m:e>
                              <m:sSub>
                                <m:sSubPr>
                                  <m:ctrlPr>
                                    <a:rPr lang="en-US" sz="2400" i="1">
                                      <a:latin typeface="Cambria Math"/>
                                    </a:rPr>
                                  </m:ctrlPr>
                                </m:sSubPr>
                                <m:e>
                                  <m:r>
                                    <a:rPr lang="en-US" sz="2400" i="1">
                                      <a:latin typeface="Cambria Math"/>
                                    </a:rPr>
                                    <m:t>𝑦</m:t>
                                  </m:r>
                                </m:e>
                                <m:sub>
                                  <m:r>
                                    <a:rPr lang="en-US" sz="2400" i="1">
                                      <a:latin typeface="Cambria Math"/>
                                    </a:rPr>
                                    <m:t>10</m:t>
                                  </m:r>
                                </m:sub>
                              </m:sSub>
                            </m:e>
                            <m:e>
                              <m:sSub>
                                <m:sSubPr>
                                  <m:ctrlPr>
                                    <a:rPr lang="en-US" sz="2400" i="1">
                                      <a:latin typeface="Cambria Math"/>
                                    </a:rPr>
                                  </m:ctrlPr>
                                </m:sSubPr>
                                <m:e>
                                  <m:r>
                                    <a:rPr lang="en-US" sz="2400" i="1">
                                      <a:latin typeface="Cambria Math"/>
                                    </a:rPr>
                                    <m:t>𝑦</m:t>
                                  </m:r>
                                </m:e>
                                <m:sub>
                                  <m:r>
                                    <a:rPr lang="en-US" sz="2400" i="1">
                                      <a:latin typeface="Cambria Math"/>
                                    </a:rPr>
                                    <m:t>12</m:t>
                                  </m:r>
                                </m:sub>
                              </m:sSub>
                            </m:e>
                            <m:e>
                              <m:sSub>
                                <m:sSubPr>
                                  <m:ctrlPr>
                                    <a:rPr lang="en-US" sz="2400" i="1">
                                      <a:latin typeface="Cambria Math"/>
                                    </a:rPr>
                                  </m:ctrlPr>
                                </m:sSubPr>
                                <m:e>
                                  <m:r>
                                    <a:rPr lang="en-US" sz="2400" i="1">
                                      <a:latin typeface="Cambria Math"/>
                                    </a:rPr>
                                    <m:t>𝑦</m:t>
                                  </m:r>
                                </m:e>
                                <m:sub>
                                  <m:r>
                                    <a:rPr lang="en-US" sz="2400" i="1">
                                      <a:latin typeface="Cambria Math"/>
                                    </a:rPr>
                                    <m:t>22</m:t>
                                  </m:r>
                                </m:sub>
                              </m:sSub>
                            </m:e>
                          </m:mr>
                        </m:m>
                      </m:e>
                    </m:d>
                  </m:oMath>
                </a14:m>
                <a:r>
                  <a:rPr lang="en-US" sz="2400" dirty="0" smtClean="0"/>
                  <a:t>			   </a:t>
                </a:r>
                <a:r>
                  <a:rPr lang="en-US" sz="2400" dirty="0" smtClean="0">
                    <a:latin typeface="Times New Roman" pitchFamily="18" charset="0"/>
                    <a:cs typeface="Times New Roman" pitchFamily="18" charset="0"/>
                  </a:rPr>
                  <a:t>(84)</a:t>
                </a:r>
                <a:endParaRPr lang="en-US" sz="2400" dirty="0">
                  <a:latin typeface="Times New Roman" pitchFamily="18" charset="0"/>
                  <a:cs typeface="Times New Roman" pitchFamily="18" charset="0"/>
                </a:endParaRPr>
              </a:p>
            </p:txBody>
          </p:sp>
        </mc:Choice>
        <mc:Fallback xmlns="">
          <p:sp>
            <p:nvSpPr>
              <p:cNvPr id="9" name="Rectangle 8"/>
              <p:cNvSpPr>
                <a:spLocks noRot="1" noChangeAspect="1" noMove="1" noResize="1" noEditPoints="1" noAdjustHandles="1" noChangeArrowheads="1" noChangeShapeType="1" noTextEdit="1"/>
              </p:cNvSpPr>
              <p:nvPr/>
            </p:nvSpPr>
            <p:spPr>
              <a:xfrm>
                <a:off x="0" y="4114800"/>
                <a:ext cx="9144000" cy="1070614"/>
              </a:xfrm>
              <a:prstGeom prst="rect">
                <a:avLst/>
              </a:prstGeom>
              <a:blipFill rotWithShape="1">
                <a:blip r:embed="rId4"/>
                <a:stretch>
                  <a:fillRect r="-867"/>
                </a:stretch>
              </a:blipFill>
            </p:spPr>
            <p:txBody>
              <a:bodyPr/>
              <a:lstStyle/>
              <a:p>
                <a:r>
                  <a:rPr lang="en-US">
                    <a:noFill/>
                  </a:rPr>
                  <a:t> </a:t>
                </a:r>
              </a:p>
            </p:txBody>
          </p:sp>
        </mc:Fallback>
      </mc:AlternateContent>
      <p:sp>
        <p:nvSpPr>
          <p:cNvPr id="10" name="TextBox 9"/>
          <p:cNvSpPr txBox="1"/>
          <p:nvPr/>
        </p:nvSpPr>
        <p:spPr>
          <a:xfrm>
            <a:off x="0" y="1516797"/>
            <a:ext cx="7772400" cy="461665"/>
          </a:xfrm>
          <a:prstGeom prst="rect">
            <a:avLst/>
          </a:prstGeom>
          <a:noFill/>
        </p:spPr>
        <p:txBody>
          <a:bodyPr wrap="square" rtlCol="0">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Applying symmetric component transformations:</a:t>
            </a:r>
            <a:endParaRPr lang="en-US" sz="2400" dirty="0">
              <a:latin typeface="Times New Roman" pitchFamily="18" charset="0"/>
              <a:cs typeface="Times New Roman" pitchFamily="18" charset="0"/>
            </a:endParaRPr>
          </a:p>
        </p:txBody>
      </p:sp>
      <p:sp>
        <p:nvSpPr>
          <p:cNvPr id="11" name="TextBox 10"/>
          <p:cNvSpPr txBox="1"/>
          <p:nvPr/>
        </p:nvSpPr>
        <p:spPr>
          <a:xfrm>
            <a:off x="0" y="3352800"/>
            <a:ext cx="7239000" cy="461665"/>
          </a:xfrm>
          <a:prstGeom prst="rect">
            <a:avLst/>
          </a:prstGeom>
          <a:noFill/>
        </p:spPr>
        <p:txBody>
          <a:bodyPr wrap="square" rtlCol="0">
            <a:spAutoFit/>
          </a:bodyPr>
          <a:lstStyle/>
          <a:p>
            <a:pPr marL="342900" indent="-342900">
              <a:buFont typeface="Wingdings" pitchFamily="2" charset="2"/>
              <a:buChar char="Ø"/>
            </a:pPr>
            <a:r>
              <a:rPr lang="en-US" sz="2400" dirty="0" smtClean="0">
                <a:latin typeface="Times New Roman" pitchFamily="18" charset="0"/>
                <a:cs typeface="Times New Roman" pitchFamily="18" charset="0"/>
              </a:rPr>
              <a:t>Sequence admittance matrix given by:</a:t>
            </a:r>
            <a:endParaRPr lang="en-US" sz="2400" dirty="0">
              <a:latin typeface="Times New Roman" pitchFamily="18" charset="0"/>
              <a:cs typeface="Times New Roman" pitchFamily="18" charset="0"/>
            </a:endParaRPr>
          </a:p>
        </p:txBody>
      </p:sp>
    </p:spTree>
    <p:extLst>
      <p:ext uri="{BB962C8B-B14F-4D97-AF65-F5344CB8AC3E}">
        <p14:creationId xmlns:p14="http://schemas.microsoft.com/office/powerpoint/2010/main" val="143991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33400" y="2057400"/>
            <a:ext cx="8305800" cy="923330"/>
          </a:xfrm>
          <a:prstGeom prst="rect">
            <a:avLst/>
          </a:prstGeom>
          <a:noFill/>
        </p:spPr>
        <p:txBody>
          <a:bodyPr wrap="square" rtlCol="0">
            <a:spAutoFit/>
          </a:bodyPr>
          <a:lstStyle/>
          <a:p>
            <a:pPr lvl="1"/>
            <a:r>
              <a:rPr lang="en-US" dirty="0"/>
              <a:t>	</a:t>
            </a:r>
            <a:r>
              <a:rPr lang="en-US" dirty="0" smtClean="0"/>
              <a:t>	</a:t>
            </a:r>
          </a:p>
          <a:p>
            <a:endParaRPr lang="en-US" dirty="0"/>
          </a:p>
          <a:p>
            <a:endParaRPr lang="en-US" dirty="0"/>
          </a:p>
        </p:txBody>
      </p:sp>
      <p:sp>
        <p:nvSpPr>
          <p:cNvPr id="3" name="TextBox 2"/>
          <p:cNvSpPr txBox="1"/>
          <p:nvPr/>
        </p:nvSpPr>
        <p:spPr>
          <a:xfrm>
            <a:off x="0" y="0"/>
            <a:ext cx="9144000" cy="584775"/>
          </a:xfrm>
          <a:prstGeom prst="rect">
            <a:avLst/>
          </a:prstGeom>
          <a:noFill/>
        </p:spPr>
        <p:txBody>
          <a:bodyPr wrap="square" rtlCol="0">
            <a:spAutoFit/>
          </a:bodyPr>
          <a:lstStyle/>
          <a:p>
            <a:pPr marL="342900" indent="-342900" algn="ctr"/>
            <a:r>
              <a:rPr lang="en-US" sz="3200" dirty="0" smtClean="0">
                <a:latin typeface="Times New Roman" pitchFamily="18" charset="0"/>
                <a:cs typeface="Times New Roman" pitchFamily="18" charset="0"/>
              </a:rPr>
              <a:t>Series impedance of Overhead Lines</a:t>
            </a:r>
          </a:p>
        </p:txBody>
      </p:sp>
      <p:sp>
        <p:nvSpPr>
          <p:cNvPr id="5" name="TextBox 4"/>
          <p:cNvSpPr txBox="1"/>
          <p:nvPr/>
        </p:nvSpPr>
        <p:spPr>
          <a:xfrm>
            <a:off x="0" y="838200"/>
            <a:ext cx="9144000" cy="4708981"/>
          </a:xfrm>
          <a:prstGeom prst="rect">
            <a:avLst/>
          </a:prstGeom>
          <a:noFill/>
        </p:spPr>
        <p:txBody>
          <a:bodyPr wrap="square" rtlCol="0">
            <a:spAutoFit/>
          </a:bodyPr>
          <a:lstStyle/>
          <a:p>
            <a:r>
              <a:rPr lang="en-US" sz="2800" dirty="0" smtClean="0"/>
              <a:t>	</a:t>
            </a:r>
            <a:r>
              <a:rPr lang="en-US" sz="2800" dirty="0" smtClean="0">
                <a:latin typeface="Times New Roman" pitchFamily="18" charset="0"/>
                <a:cs typeface="Times New Roman" pitchFamily="18" charset="0"/>
              </a:rPr>
              <a:t>Transposed Three-phase Lines</a:t>
            </a:r>
          </a:p>
          <a:p>
            <a:pPr marL="342900" indent="-342900"/>
            <a:endParaRPr lang="en-US" sz="2800" dirty="0" smtClean="0"/>
          </a:p>
          <a:p>
            <a:pPr marL="457200" indent="-457200">
              <a:buFont typeface="Wingdings" pitchFamily="2" charset="2"/>
              <a:buChar char="Ø"/>
            </a:pPr>
            <a:r>
              <a:rPr lang="en-US" sz="2800" dirty="0" smtClean="0"/>
              <a:t>	</a:t>
            </a:r>
            <a:r>
              <a:rPr lang="en-US" sz="2400" dirty="0" smtClean="0">
                <a:latin typeface="Times New Roman" pitchFamily="18" charset="0"/>
                <a:cs typeface="Times New Roman" pitchFamily="18" charset="0"/>
              </a:rPr>
              <a:t>Usual assumptions made for High-Voltage Transmission lines:</a:t>
            </a:r>
          </a:p>
          <a:p>
            <a:pPr marL="1257300" lvl="2" indent="-342900">
              <a:buFont typeface="Wingdings" pitchFamily="2" charset="2"/>
              <a:buChar char="Ø"/>
            </a:pPr>
            <a:r>
              <a:rPr lang="en-US" sz="2400" b="1" dirty="0" smtClean="0">
                <a:latin typeface="Times New Roman" pitchFamily="18" charset="0"/>
                <a:cs typeface="Times New Roman" pitchFamily="18" charset="0"/>
              </a:rPr>
              <a:t>Transposed</a:t>
            </a:r>
            <a:r>
              <a:rPr lang="en-US" sz="2400" dirty="0" smtClean="0">
                <a:latin typeface="Times New Roman" pitchFamily="18" charset="0"/>
                <a:cs typeface="Times New Roman" pitchFamily="18" charset="0"/>
              </a:rPr>
              <a:t> – Each phase occupies the same physical position on the structure for one-third of the length of the line.</a:t>
            </a:r>
          </a:p>
          <a:p>
            <a:pPr marL="1257300" lvl="2" indent="-342900">
              <a:buFont typeface="Wingdings" pitchFamily="2" charset="2"/>
              <a:buChar char="Ø"/>
            </a:pPr>
            <a:r>
              <a:rPr lang="en-US" sz="2400" b="1" dirty="0" smtClean="0">
                <a:latin typeface="Times New Roman" pitchFamily="18" charset="0"/>
                <a:cs typeface="Times New Roman" pitchFamily="18" charset="0"/>
              </a:rPr>
              <a:t>Balanced Loading</a:t>
            </a:r>
            <a:r>
              <a:rPr lang="en-US" sz="2400" dirty="0" smtClean="0">
                <a:latin typeface="Times New Roman" pitchFamily="18" charset="0"/>
                <a:cs typeface="Times New Roman" pitchFamily="18" charset="0"/>
              </a:rPr>
              <a:t> – All phases are equally loaded.</a:t>
            </a:r>
          </a:p>
          <a:p>
            <a:pPr marL="800100" lvl="1" indent="-342900">
              <a:buFont typeface="Wingdings" pitchFamily="2" charset="2"/>
              <a:buChar char="Ø"/>
            </a:pPr>
            <a:endParaRPr lang="en-US" sz="2400" dirty="0" smtClean="0">
              <a:latin typeface="Times New Roman" pitchFamily="18" charset="0"/>
              <a:cs typeface="Times New Roman" pitchFamily="18" charset="0"/>
            </a:endParaRPr>
          </a:p>
          <a:p>
            <a:pPr marL="342900" indent="-342900">
              <a:buFont typeface="Wingdings" pitchFamily="2" charset="2"/>
              <a:buChar char="Ø"/>
            </a:pPr>
            <a:r>
              <a:rPr lang="en-US" sz="2400" dirty="0" smtClean="0">
                <a:latin typeface="Times New Roman" pitchFamily="18" charset="0"/>
                <a:cs typeface="Times New Roman" pitchFamily="18" charset="0"/>
              </a:rPr>
              <a:t>	Hence “self” and “mutual” inductance terms can be combined into one “phase” inductance. </a:t>
            </a:r>
          </a:p>
          <a:p>
            <a:pPr marL="800100" lvl="1" indent="-342900">
              <a:buFont typeface="Wingdings" pitchFamily="2" charset="2"/>
              <a:buChar char="Ø"/>
            </a:pPr>
            <a:endParaRPr lang="en-US" sz="2400" dirty="0" smtClean="0">
              <a:latin typeface="Times New Roman" pitchFamily="18" charset="0"/>
              <a:cs typeface="Times New Roman" pitchFamily="18" charset="0"/>
            </a:endParaRPr>
          </a:p>
          <a:p>
            <a:pPr marL="342900" indent="-342900">
              <a:buFont typeface="Wingdings" pitchFamily="2" charset="2"/>
              <a:buChar char="Ø"/>
            </a:pPr>
            <a:r>
              <a:rPr lang="en-US" sz="2400" dirty="0" smtClean="0">
                <a:latin typeface="Times New Roman" pitchFamily="18" charset="0"/>
                <a:cs typeface="Times New Roman" pitchFamily="18" charset="0"/>
              </a:rPr>
              <a:t>	The series impedance per phase of a transposed three-phase line consisting of one conductor per phase is given by: </a:t>
            </a:r>
            <a:endParaRPr lang="en-US" sz="2400"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4" name="Rectangle 3"/>
              <p:cNvSpPr/>
              <p:nvPr/>
            </p:nvSpPr>
            <p:spPr>
              <a:xfrm>
                <a:off x="0" y="5790402"/>
                <a:ext cx="9144000" cy="686598"/>
              </a:xfrm>
              <a:prstGeom prst="rect">
                <a:avLst/>
              </a:prstGeom>
            </p:spPr>
            <p:txBody>
              <a:bodyPr wrap="square">
                <a:spAutoFit/>
              </a:bodyPr>
              <a:lstStyle/>
              <a:p>
                <a:pPr algn="ctr"/>
                <a:r>
                  <a:rPr lang="en-US" sz="2400" dirty="0">
                    <a:latin typeface="Times New Roman" pitchFamily="18" charset="0"/>
                    <a:cs typeface="Times New Roman" pitchFamily="18" charset="0"/>
                  </a:rPr>
                  <a:t>Series Impedance:</a:t>
                </a:r>
                <a:r>
                  <a:rPr lang="en-US" sz="2400" dirty="0" smtClean="0">
                    <a:latin typeface="Times New Roman" pitchFamily="18" charset="0"/>
                    <a:cs typeface="Times New Roman" pitchFamily="18" charset="0"/>
                  </a:rPr>
                  <a:t>	</a:t>
                </a:r>
                <a14:m>
                  <m:oMath xmlns:m="http://schemas.openxmlformats.org/officeDocument/2006/math">
                    <m:r>
                      <a:rPr lang="en-US" sz="2400" i="1">
                        <a:latin typeface="Cambria Math"/>
                      </a:rPr>
                      <m:t>  </m:t>
                    </m:r>
                    <m:sSub>
                      <m:sSubPr>
                        <m:ctrlPr>
                          <a:rPr lang="en-US" sz="2400" i="1">
                            <a:latin typeface="Cambria Math"/>
                          </a:rPr>
                        </m:ctrlPr>
                      </m:sSubPr>
                      <m:e>
                        <m:r>
                          <a:rPr lang="en-US" sz="2400" i="1">
                            <a:latin typeface="Cambria Math"/>
                          </a:rPr>
                          <m:t>𝑧</m:t>
                        </m:r>
                      </m:e>
                      <m:sub>
                        <m:r>
                          <a:rPr lang="en-US" sz="2400" i="1">
                            <a:latin typeface="Cambria Math"/>
                          </a:rPr>
                          <m:t>𝑖</m:t>
                        </m:r>
                      </m:sub>
                    </m:sSub>
                    <m:r>
                      <a:rPr lang="en-US" sz="2400" i="1">
                        <a:latin typeface="Cambria Math"/>
                      </a:rPr>
                      <m:t>=</m:t>
                    </m:r>
                    <m:sSub>
                      <m:sSubPr>
                        <m:ctrlPr>
                          <a:rPr lang="en-US" sz="2400" i="1">
                            <a:latin typeface="Cambria Math"/>
                          </a:rPr>
                        </m:ctrlPr>
                      </m:sSubPr>
                      <m:e>
                        <m:r>
                          <a:rPr lang="en-US" sz="2400" i="1">
                            <a:latin typeface="Cambria Math"/>
                          </a:rPr>
                          <m:t>𝑟</m:t>
                        </m:r>
                      </m:e>
                      <m:sub>
                        <m:r>
                          <a:rPr lang="en-US" sz="2400" i="1">
                            <a:latin typeface="Cambria Math"/>
                          </a:rPr>
                          <m:t>𝑖</m:t>
                        </m:r>
                      </m:sub>
                    </m:sSub>
                    <m:r>
                      <a:rPr lang="en-US" sz="2400" i="1">
                        <a:latin typeface="Cambria Math"/>
                      </a:rPr>
                      <m:t>+</m:t>
                    </m:r>
                    <m:r>
                      <a:rPr lang="en-US" sz="2400" i="1">
                        <a:latin typeface="Cambria Math"/>
                      </a:rPr>
                      <m:t>𝑗</m:t>
                    </m:r>
                    <m:r>
                      <a:rPr lang="en-US" sz="2400" i="1">
                        <a:latin typeface="Cambria Math"/>
                      </a:rPr>
                      <m:t>0.12134∙ </m:t>
                    </m:r>
                    <m:func>
                      <m:funcPr>
                        <m:ctrlPr>
                          <a:rPr lang="en-US" sz="2400" i="1">
                            <a:latin typeface="Cambria Math"/>
                          </a:rPr>
                        </m:ctrlPr>
                      </m:funcPr>
                      <m:fName>
                        <m:r>
                          <m:rPr>
                            <m:sty m:val="p"/>
                          </m:rPr>
                          <a:rPr lang="en-US" sz="2400">
                            <a:latin typeface="Cambria Math"/>
                          </a:rPr>
                          <m:t>ln</m:t>
                        </m:r>
                      </m:fName>
                      <m:e>
                        <m:f>
                          <m:fPr>
                            <m:ctrlPr>
                              <a:rPr lang="en-US" sz="2400" i="1">
                                <a:latin typeface="Cambria Math"/>
                              </a:rPr>
                            </m:ctrlPr>
                          </m:fPr>
                          <m:num>
                            <m:sSub>
                              <m:sSubPr>
                                <m:ctrlPr>
                                  <a:rPr lang="en-US" sz="2400" i="1">
                                    <a:latin typeface="Cambria Math"/>
                                  </a:rPr>
                                </m:ctrlPr>
                              </m:sSubPr>
                              <m:e>
                                <m:r>
                                  <a:rPr lang="en-US" sz="2400" i="1">
                                    <a:latin typeface="Cambria Math"/>
                                  </a:rPr>
                                  <m:t>𝐷</m:t>
                                </m:r>
                              </m:e>
                              <m:sub>
                                <m:r>
                                  <a:rPr lang="en-US" sz="2400" i="1">
                                    <a:latin typeface="Cambria Math"/>
                                  </a:rPr>
                                  <m:t>𝑒𝑞</m:t>
                                </m:r>
                              </m:sub>
                            </m:sSub>
                          </m:num>
                          <m:den>
                            <m:r>
                              <a:rPr lang="en-US" sz="2400" i="1">
                                <a:latin typeface="Cambria Math"/>
                              </a:rPr>
                              <m:t>𝐺𝑀</m:t>
                            </m:r>
                            <m:sSub>
                              <m:sSubPr>
                                <m:ctrlPr>
                                  <a:rPr lang="en-US" sz="2400" i="1">
                                    <a:latin typeface="Cambria Math"/>
                                  </a:rPr>
                                </m:ctrlPr>
                              </m:sSubPr>
                              <m:e>
                                <m:r>
                                  <a:rPr lang="en-US" sz="2400" i="1">
                                    <a:latin typeface="Cambria Math"/>
                                  </a:rPr>
                                  <m:t>𝑅</m:t>
                                </m:r>
                              </m:e>
                              <m:sub>
                                <m:r>
                                  <a:rPr lang="en-US" sz="2400" i="1">
                                    <a:latin typeface="Cambria Math"/>
                                  </a:rPr>
                                  <m:t>𝑖</m:t>
                                </m:r>
                              </m:sub>
                            </m:sSub>
                          </m:den>
                        </m:f>
                      </m:e>
                    </m:func>
                  </m:oMath>
                </a14:m>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Ω/mile	(5)</a:t>
                </a:r>
                <a:endParaRPr lang="en-US" sz="2400" dirty="0">
                  <a:latin typeface="Times New Roman" pitchFamily="18" charset="0"/>
                  <a:cs typeface="Times New Roman" pitchFamily="18" charset="0"/>
                </a:endParaRPr>
              </a:p>
            </p:txBody>
          </p:sp>
        </mc:Choice>
        <mc:Fallback xmlns="">
          <p:sp>
            <p:nvSpPr>
              <p:cNvPr id="4" name="Rectangle 3"/>
              <p:cNvSpPr>
                <a:spLocks noRot="1" noChangeAspect="1" noMove="1" noResize="1" noEditPoints="1" noAdjustHandles="1" noChangeArrowheads="1" noChangeShapeType="1" noTextEdit="1"/>
              </p:cNvSpPr>
              <p:nvPr/>
            </p:nvSpPr>
            <p:spPr>
              <a:xfrm>
                <a:off x="0" y="5790402"/>
                <a:ext cx="9144000" cy="686598"/>
              </a:xfrm>
              <a:prstGeom prst="rect">
                <a:avLst/>
              </a:prstGeom>
              <a:blipFill rotWithShape="1">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488584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0" y="762000"/>
            <a:ext cx="9144000" cy="5139869"/>
          </a:xfrm>
          <a:prstGeom prst="rect">
            <a:avLst/>
          </a:prstGeom>
          <a:noFill/>
        </p:spPr>
        <p:txBody>
          <a:bodyPr wrap="square" rtlCol="0">
            <a:spAutoFit/>
          </a:bodyPr>
          <a:lstStyle/>
          <a:p>
            <a:pPr marL="457200" lvl="4"/>
            <a:r>
              <a:rPr lang="en-US" sz="2800" dirty="0" smtClean="0">
                <a:latin typeface="Times New Roman" pitchFamily="18" charset="0"/>
                <a:cs typeface="Times New Roman" pitchFamily="18" charset="0"/>
              </a:rPr>
              <a:t>Sequence Admittance of a three phase line</a:t>
            </a:r>
          </a:p>
          <a:p>
            <a:pPr marL="342900" lvl="2" indent="-342900"/>
            <a:endParaRPr lang="en-US" dirty="0" smtClean="0"/>
          </a:p>
          <a:p>
            <a:pPr marL="342900" lvl="2" indent="-342900">
              <a:buFont typeface="Arial" pitchFamily="34" charset="0"/>
              <a:buChar char="•"/>
            </a:pPr>
            <a:endParaRPr lang="en-US" dirty="0" smtClean="0"/>
          </a:p>
          <a:p>
            <a:pPr marL="342900" lvl="2" indent="-342900">
              <a:buFont typeface="Wingdings" pitchFamily="2" charset="2"/>
              <a:buChar char="Ø"/>
            </a:pPr>
            <a:r>
              <a:rPr lang="en-US" sz="2400" dirty="0" smtClean="0">
                <a:latin typeface="Times New Roman" pitchFamily="18" charset="0"/>
                <a:cs typeface="Times New Roman" pitchFamily="18" charset="0"/>
              </a:rPr>
              <a:t>For a three-phase overhead line with unsymmetrical spacing, the sequence admittance matrix will be full (non-zero off diagonal terms).</a:t>
            </a: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However, a three-phase underground line with three identical cables will only have the diagonal terms since there is no “mutual capacitance” between phases.</a:t>
            </a: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In fact, the sequence admittances will be exactly the same as phase admittances.</a:t>
            </a:r>
          </a:p>
        </p:txBody>
      </p:sp>
      <p:sp>
        <p:nvSpPr>
          <p:cNvPr id="6" name="TextBox 5"/>
          <p:cNvSpPr txBox="1"/>
          <p:nvPr/>
        </p:nvSpPr>
        <p:spPr>
          <a:xfrm>
            <a:off x="0" y="0"/>
            <a:ext cx="9144000" cy="584775"/>
          </a:xfrm>
          <a:prstGeom prst="rect">
            <a:avLst/>
          </a:prstGeom>
          <a:noFill/>
        </p:spPr>
        <p:txBody>
          <a:bodyPr wrap="square" rtlCol="0">
            <a:spAutoFit/>
          </a:bodyPr>
          <a:lstStyle/>
          <a:p>
            <a:pPr lvl="1" algn="ctr"/>
            <a:r>
              <a:rPr lang="en-US" sz="3200" dirty="0" smtClean="0">
                <a:latin typeface="Times New Roman" pitchFamily="18" charset="0"/>
                <a:cs typeface="Times New Roman" pitchFamily="18" charset="0"/>
              </a:rPr>
              <a:t>Sequence Admittance</a:t>
            </a:r>
          </a:p>
        </p:txBody>
      </p:sp>
    </p:spTree>
    <p:extLst>
      <p:ext uri="{BB962C8B-B14F-4D97-AF65-F5344CB8AC3E}">
        <p14:creationId xmlns:p14="http://schemas.microsoft.com/office/powerpoint/2010/main" val="32253624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2: Underground </a:t>
            </a:r>
            <a:r>
              <a:rPr lang="en-US" dirty="0"/>
              <a:t>Lines </a:t>
            </a:r>
          </a:p>
        </p:txBody>
      </p:sp>
      <p:sp>
        <p:nvSpPr>
          <p:cNvPr id="3" name="Content Placeholder 2"/>
          <p:cNvSpPr>
            <a:spLocks noGrp="1"/>
          </p:cNvSpPr>
          <p:nvPr>
            <p:ph idx="1"/>
          </p:nvPr>
        </p:nvSpPr>
        <p:spPr>
          <a:xfrm>
            <a:off x="457200" y="1143000"/>
            <a:ext cx="8229600" cy="4983163"/>
          </a:xfrm>
        </p:spPr>
        <p:txBody>
          <a:bodyPr>
            <a:normAutofit fontScale="25000" lnSpcReduction="20000"/>
          </a:bodyPr>
          <a:lstStyle/>
          <a:p>
            <a:pPr marL="0" indent="0">
              <a:buNone/>
            </a:pPr>
            <a:r>
              <a:rPr lang="en-US" sz="11200" dirty="0"/>
              <a:t>Underground lines</a:t>
            </a:r>
          </a:p>
          <a:p>
            <a:endParaRPr lang="en-US" sz="7400" dirty="0"/>
          </a:p>
          <a:p>
            <a:pPr marL="571500" lvl="2" indent="-283464"/>
            <a:r>
              <a:rPr lang="en-US" sz="7400" dirty="0"/>
              <a:t> 	</a:t>
            </a:r>
            <a:r>
              <a:rPr lang="en-US" sz="9600" dirty="0"/>
              <a:t>Series impedance of Underground Lines</a:t>
            </a:r>
          </a:p>
          <a:p>
            <a:pPr marL="1200150" lvl="1"/>
            <a:r>
              <a:rPr lang="en-US" sz="7800" dirty="0" smtClean="0"/>
              <a:t> Concentric </a:t>
            </a:r>
            <a:r>
              <a:rPr lang="en-US" sz="7800" dirty="0"/>
              <a:t>Neutral Cable</a:t>
            </a:r>
          </a:p>
          <a:p>
            <a:pPr lvl="2"/>
            <a:r>
              <a:rPr lang="en-US" sz="7400" dirty="0" smtClean="0"/>
              <a:t>  </a:t>
            </a:r>
            <a:r>
              <a:rPr lang="en-US" sz="8000" dirty="0"/>
              <a:t>Tape Shielded Cables</a:t>
            </a:r>
          </a:p>
          <a:p>
            <a:endParaRPr lang="en-US" sz="7400" dirty="0"/>
          </a:p>
          <a:p>
            <a:pPr lvl="1"/>
            <a:r>
              <a:rPr lang="en-US" sz="7400" dirty="0"/>
              <a:t> 	</a:t>
            </a:r>
            <a:r>
              <a:rPr lang="en-US" sz="9600" dirty="0"/>
              <a:t>Shunt Admittance of Underground Lines</a:t>
            </a:r>
          </a:p>
          <a:p>
            <a:pPr marL="1200150" lvl="1"/>
            <a:r>
              <a:rPr lang="en-US" sz="7800" dirty="0" smtClean="0"/>
              <a:t> Concentric </a:t>
            </a:r>
            <a:r>
              <a:rPr lang="en-US" sz="7800" dirty="0"/>
              <a:t>Neutral Cable</a:t>
            </a:r>
          </a:p>
          <a:p>
            <a:pPr lvl="2"/>
            <a:r>
              <a:rPr lang="en-US" sz="7400" dirty="0"/>
              <a:t>  </a:t>
            </a:r>
            <a:r>
              <a:rPr lang="en-US" sz="8000" dirty="0"/>
              <a:t>Tape Shielded Cables</a:t>
            </a:r>
          </a:p>
          <a:p>
            <a:pPr marL="0" indent="0">
              <a:buNone/>
            </a:pPr>
            <a:r>
              <a:rPr lang="en-US" sz="7400" dirty="0"/>
              <a:t>	</a:t>
            </a:r>
          </a:p>
          <a:p>
            <a:pPr lvl="1"/>
            <a:r>
              <a:rPr lang="en-US" sz="7400" dirty="0"/>
              <a:t> 	</a:t>
            </a:r>
            <a:r>
              <a:rPr lang="en-US" sz="9600" dirty="0"/>
              <a:t>Sequence Admittance</a:t>
            </a:r>
          </a:p>
          <a:p>
            <a:pPr lvl="1"/>
            <a:endParaRPr lang="en-US" sz="7400" dirty="0"/>
          </a:p>
          <a:p>
            <a:pPr lvl="1"/>
            <a:r>
              <a:rPr lang="en-US" sz="7400" dirty="0"/>
              <a:t> 	</a:t>
            </a:r>
            <a:r>
              <a:rPr lang="en-US" sz="9600" dirty="0"/>
              <a:t>Parallel Underground Distribution Lines</a:t>
            </a:r>
          </a:p>
          <a:p>
            <a:pPr lvl="2"/>
            <a:r>
              <a:rPr lang="en-US" sz="8000" dirty="0"/>
              <a:t> </a:t>
            </a:r>
            <a:r>
              <a:rPr lang="en-US" sz="8000" dirty="0" smtClean="0"/>
              <a:t> </a:t>
            </a:r>
            <a:r>
              <a:rPr lang="en-US" sz="8000" b="1" u="sng" dirty="0"/>
              <a:t>Series impedance</a:t>
            </a:r>
          </a:p>
          <a:p>
            <a:pPr lvl="2"/>
            <a:r>
              <a:rPr lang="en-US" sz="8000" dirty="0"/>
              <a:t>  Shunt Admittance</a:t>
            </a:r>
          </a:p>
          <a:p>
            <a:endParaRPr lang="en-US" dirty="0"/>
          </a:p>
        </p:txBody>
      </p:sp>
    </p:spTree>
    <p:extLst>
      <p:ext uri="{BB962C8B-B14F-4D97-AF65-F5344CB8AC3E}">
        <p14:creationId xmlns:p14="http://schemas.microsoft.com/office/powerpoint/2010/main" val="1857048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12" end="12"/>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3" end="13"/>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33400" y="1354497"/>
            <a:ext cx="8305800" cy="2215991"/>
          </a:xfrm>
          <a:prstGeom prst="rect">
            <a:avLst/>
          </a:prstGeom>
          <a:noFill/>
        </p:spPr>
        <p:txBody>
          <a:bodyPr wrap="square" rtlCol="0">
            <a:spAutoFit/>
          </a:bodyPr>
          <a:lstStyle/>
          <a:p>
            <a:pPr marL="342900" indent="-342900"/>
            <a:endParaRPr lang="en-US" sz="2800" dirty="0" smtClean="0"/>
          </a:p>
          <a:p>
            <a:pPr marL="342900" indent="-342900"/>
            <a:endParaRPr lang="en-US" sz="2800" dirty="0" smtClean="0"/>
          </a:p>
          <a:p>
            <a:pPr marL="342900" indent="-342900"/>
            <a:endParaRPr lang="en-US" sz="2800" dirty="0" smtClean="0"/>
          </a:p>
          <a:p>
            <a:pPr lvl="1"/>
            <a:r>
              <a:rPr lang="en-US" dirty="0"/>
              <a:t>	</a:t>
            </a:r>
            <a:r>
              <a:rPr lang="en-US" dirty="0" smtClean="0"/>
              <a:t>	</a:t>
            </a:r>
          </a:p>
          <a:p>
            <a:endParaRPr lang="en-US" dirty="0"/>
          </a:p>
          <a:p>
            <a:endParaRPr lang="en-US" dirty="0"/>
          </a:p>
        </p:txBody>
      </p:sp>
      <p:sp>
        <p:nvSpPr>
          <p:cNvPr id="3" name="TextBox 2"/>
          <p:cNvSpPr txBox="1"/>
          <p:nvPr/>
        </p:nvSpPr>
        <p:spPr>
          <a:xfrm>
            <a:off x="0" y="0"/>
            <a:ext cx="9144000" cy="1077218"/>
          </a:xfrm>
          <a:prstGeom prst="rect">
            <a:avLst/>
          </a:prstGeom>
          <a:noFill/>
        </p:spPr>
        <p:txBody>
          <a:bodyPr wrap="square" rtlCol="0">
            <a:spAutoFit/>
          </a:bodyPr>
          <a:lstStyle/>
          <a:p>
            <a:pPr marL="0" lvl="2" algn="ctr"/>
            <a:r>
              <a:rPr lang="en-US" sz="3200" dirty="0" smtClean="0">
                <a:latin typeface="Times New Roman" pitchFamily="18" charset="0"/>
                <a:cs typeface="Times New Roman" pitchFamily="18" charset="0"/>
              </a:rPr>
              <a:t>Series Impedance of Parallel Underground Distribution Lines</a:t>
            </a:r>
          </a:p>
        </p:txBody>
      </p:sp>
      <p:sp>
        <p:nvSpPr>
          <p:cNvPr id="4" name="Rectangle 3"/>
          <p:cNvSpPr/>
          <p:nvPr/>
        </p:nvSpPr>
        <p:spPr>
          <a:xfrm>
            <a:off x="0" y="1447800"/>
            <a:ext cx="9144000" cy="4062651"/>
          </a:xfrm>
          <a:prstGeom prst="rect">
            <a:avLst/>
          </a:prstGeom>
        </p:spPr>
        <p:txBody>
          <a:bodyPr wrap="square">
            <a:spAutoFit/>
          </a:bodyPr>
          <a:lstStyle/>
          <a:p>
            <a:pPr marL="342900" lvl="2" indent="-342900">
              <a:buFont typeface="Arial" pitchFamily="34" charset="0"/>
              <a:buChar char="•"/>
            </a:pPr>
            <a:endParaRPr lang="en-US" dirty="0" smtClean="0"/>
          </a:p>
          <a:p>
            <a:pPr marL="342900" lvl="2" indent="-342900">
              <a:buFont typeface="Wingdings" pitchFamily="2" charset="2"/>
              <a:buChar char="Ø"/>
            </a:pPr>
            <a:r>
              <a:rPr lang="en-US" sz="2400" dirty="0" smtClean="0">
                <a:latin typeface="Times New Roman" pitchFamily="18" charset="0"/>
                <a:cs typeface="Times New Roman" pitchFamily="18" charset="0"/>
              </a:rPr>
              <a:t>The procedure for computing the phase </a:t>
            </a:r>
            <a:r>
              <a:rPr lang="en-US" sz="2400" dirty="0" err="1" smtClean="0">
                <a:latin typeface="Times New Roman" pitchFamily="18" charset="0"/>
                <a:cs typeface="Times New Roman" pitchFamily="18" charset="0"/>
              </a:rPr>
              <a:t>impedence</a:t>
            </a:r>
            <a:r>
              <a:rPr lang="en-US" sz="2400" dirty="0" smtClean="0">
                <a:latin typeface="Times New Roman" pitchFamily="18" charset="0"/>
                <a:cs typeface="Times New Roman" pitchFamily="18" charset="0"/>
              </a:rPr>
              <a:t> matrix for parallel underground distribution lines is the same as the parallel overhead lines.  </a:t>
            </a: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Carson’s  equations are applied to find the primitive impedance matrix.</a:t>
            </a: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The </a:t>
            </a:r>
            <a:r>
              <a:rPr lang="en-US" sz="2400" dirty="0" err="1" smtClean="0">
                <a:latin typeface="Times New Roman" pitchFamily="18" charset="0"/>
                <a:cs typeface="Times New Roman" pitchFamily="18" charset="0"/>
              </a:rPr>
              <a:t>Kron</a:t>
            </a:r>
            <a:r>
              <a:rPr lang="en-US" sz="2400" dirty="0" smtClean="0">
                <a:latin typeface="Times New Roman" pitchFamily="18" charset="0"/>
                <a:cs typeface="Times New Roman" pitchFamily="18" charset="0"/>
              </a:rPr>
              <a:t> reduction is applied to find the final impedance matrix. </a:t>
            </a:r>
            <a:endParaRPr lang="en-US" sz="2400" dirty="0">
              <a:latin typeface="Times New Roman" pitchFamily="18" charset="0"/>
              <a:cs typeface="Times New Roman" pitchFamily="18" charset="0"/>
            </a:endParaRPr>
          </a:p>
        </p:txBody>
      </p:sp>
    </p:spTree>
    <p:extLst>
      <p:ext uri="{BB962C8B-B14F-4D97-AF65-F5344CB8AC3E}">
        <p14:creationId xmlns:p14="http://schemas.microsoft.com/office/powerpoint/2010/main" val="1929853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2: Underground </a:t>
            </a:r>
            <a:r>
              <a:rPr lang="en-US" dirty="0"/>
              <a:t>Lines </a:t>
            </a:r>
          </a:p>
        </p:txBody>
      </p:sp>
      <p:sp>
        <p:nvSpPr>
          <p:cNvPr id="3" name="Content Placeholder 2"/>
          <p:cNvSpPr>
            <a:spLocks noGrp="1"/>
          </p:cNvSpPr>
          <p:nvPr>
            <p:ph idx="1"/>
          </p:nvPr>
        </p:nvSpPr>
        <p:spPr>
          <a:xfrm>
            <a:off x="457200" y="1143000"/>
            <a:ext cx="8229600" cy="4983163"/>
          </a:xfrm>
        </p:spPr>
        <p:txBody>
          <a:bodyPr>
            <a:normAutofit fontScale="25000" lnSpcReduction="20000"/>
          </a:bodyPr>
          <a:lstStyle/>
          <a:p>
            <a:pPr marL="0" indent="0">
              <a:buNone/>
            </a:pPr>
            <a:r>
              <a:rPr lang="en-US" sz="11200" dirty="0"/>
              <a:t>Underground lines</a:t>
            </a:r>
          </a:p>
          <a:p>
            <a:endParaRPr lang="en-US" sz="7400" dirty="0"/>
          </a:p>
          <a:p>
            <a:pPr marL="571500" lvl="2" indent="-283464"/>
            <a:r>
              <a:rPr lang="en-US" sz="7400" dirty="0"/>
              <a:t> 	</a:t>
            </a:r>
            <a:r>
              <a:rPr lang="en-US" sz="9600" dirty="0"/>
              <a:t>Series impedance of Underground Lines</a:t>
            </a:r>
          </a:p>
          <a:p>
            <a:pPr marL="1200150" lvl="1"/>
            <a:r>
              <a:rPr lang="en-US" sz="7800" dirty="0" smtClean="0"/>
              <a:t> Concentric </a:t>
            </a:r>
            <a:r>
              <a:rPr lang="en-US" sz="7800" dirty="0"/>
              <a:t>Neutral Cable</a:t>
            </a:r>
          </a:p>
          <a:p>
            <a:pPr lvl="2"/>
            <a:r>
              <a:rPr lang="en-US" sz="7400" dirty="0" smtClean="0"/>
              <a:t>  </a:t>
            </a:r>
            <a:r>
              <a:rPr lang="en-US" sz="8000" dirty="0"/>
              <a:t>Tape Shielded Cables</a:t>
            </a:r>
          </a:p>
          <a:p>
            <a:endParaRPr lang="en-US" sz="7400" dirty="0"/>
          </a:p>
          <a:p>
            <a:pPr lvl="1"/>
            <a:r>
              <a:rPr lang="en-US" sz="7400" dirty="0"/>
              <a:t> 	</a:t>
            </a:r>
            <a:r>
              <a:rPr lang="en-US" sz="9600" dirty="0"/>
              <a:t>Shunt Admittance of Underground Lines</a:t>
            </a:r>
          </a:p>
          <a:p>
            <a:pPr marL="1200150" lvl="1"/>
            <a:r>
              <a:rPr lang="en-US" sz="7800" dirty="0" smtClean="0"/>
              <a:t> Concentric </a:t>
            </a:r>
            <a:r>
              <a:rPr lang="en-US" sz="7800" dirty="0"/>
              <a:t>Neutral Cable</a:t>
            </a:r>
          </a:p>
          <a:p>
            <a:pPr lvl="2"/>
            <a:r>
              <a:rPr lang="en-US" sz="7400" dirty="0"/>
              <a:t>  </a:t>
            </a:r>
            <a:r>
              <a:rPr lang="en-US" sz="8000" dirty="0"/>
              <a:t>Tape Shielded Cables</a:t>
            </a:r>
          </a:p>
          <a:p>
            <a:pPr marL="0" indent="0">
              <a:buNone/>
            </a:pPr>
            <a:r>
              <a:rPr lang="en-US" sz="7400" dirty="0"/>
              <a:t>	</a:t>
            </a:r>
          </a:p>
          <a:p>
            <a:pPr lvl="1"/>
            <a:r>
              <a:rPr lang="en-US" sz="7400" dirty="0"/>
              <a:t> 	</a:t>
            </a:r>
            <a:r>
              <a:rPr lang="en-US" sz="9600" dirty="0"/>
              <a:t>Sequence Admittance</a:t>
            </a:r>
          </a:p>
          <a:p>
            <a:pPr lvl="1"/>
            <a:endParaRPr lang="en-US" sz="7400" dirty="0"/>
          </a:p>
          <a:p>
            <a:pPr lvl="1"/>
            <a:r>
              <a:rPr lang="en-US" sz="7400" dirty="0"/>
              <a:t> 	</a:t>
            </a:r>
            <a:r>
              <a:rPr lang="en-US" sz="9600" dirty="0"/>
              <a:t>Parallel Underground Distribution Lines</a:t>
            </a:r>
          </a:p>
          <a:p>
            <a:pPr lvl="2"/>
            <a:r>
              <a:rPr lang="en-US" sz="8000" dirty="0"/>
              <a:t> </a:t>
            </a:r>
            <a:r>
              <a:rPr lang="en-US" sz="8000" dirty="0" smtClean="0"/>
              <a:t> </a:t>
            </a:r>
            <a:r>
              <a:rPr lang="en-US" sz="8000" dirty="0"/>
              <a:t>Series impedance</a:t>
            </a:r>
          </a:p>
          <a:p>
            <a:pPr lvl="2"/>
            <a:r>
              <a:rPr lang="en-US" sz="8000" dirty="0"/>
              <a:t>  </a:t>
            </a:r>
            <a:r>
              <a:rPr lang="en-US" sz="8000" b="1" u="sng" dirty="0"/>
              <a:t>Shunt Admittance</a:t>
            </a:r>
          </a:p>
          <a:p>
            <a:endParaRPr lang="en-US" dirty="0"/>
          </a:p>
        </p:txBody>
      </p:sp>
    </p:spTree>
    <p:extLst>
      <p:ext uri="{BB962C8B-B14F-4D97-AF65-F5344CB8AC3E}">
        <p14:creationId xmlns:p14="http://schemas.microsoft.com/office/powerpoint/2010/main" val="3949717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12" end="12"/>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3" end="13"/>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3" name="TextBox 2"/>
          <p:cNvSpPr txBox="1"/>
          <p:nvPr/>
        </p:nvSpPr>
        <p:spPr>
          <a:xfrm>
            <a:off x="0" y="0"/>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Shunt Admittance of Underground Parallel Lines</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0" y="762000"/>
            <a:ext cx="9144000" cy="4985980"/>
          </a:xfrm>
          <a:prstGeom prst="rect">
            <a:avLst/>
          </a:prstGeom>
          <a:noFill/>
        </p:spPr>
        <p:txBody>
          <a:bodyPr wrap="square" rtlCol="0">
            <a:spAutoFit/>
          </a:bodyPr>
          <a:lstStyle/>
          <a:p>
            <a:pPr marL="342900" lvl="2" indent="-342900">
              <a:buFont typeface="Arial" pitchFamily="34" charset="0"/>
              <a:buChar char="•"/>
            </a:pPr>
            <a:endParaRPr lang="en-US" dirty="0" smtClean="0"/>
          </a:p>
          <a:p>
            <a:pPr marL="342900" lvl="2" indent="-342900">
              <a:buFont typeface="Arial" pitchFamily="34" charset="0"/>
              <a:buChar char="•"/>
            </a:pPr>
            <a:endParaRPr lang="en-US" dirty="0" smtClean="0"/>
          </a:p>
          <a:p>
            <a:pPr marL="342900" lvl="2" indent="-342900">
              <a:buFont typeface="Wingdings" pitchFamily="2" charset="2"/>
              <a:buChar char="Ø"/>
            </a:pPr>
            <a:r>
              <a:rPr lang="en-US" sz="2400" dirty="0" smtClean="0">
                <a:latin typeface="Times New Roman" pitchFamily="18" charset="0"/>
                <a:cs typeface="Times New Roman" pitchFamily="18" charset="0"/>
              </a:rPr>
              <a:t>Computation of shunt admittance of underground  lines is quite simple.</a:t>
            </a: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The electric field created by the charged phase conductor does not link to the adjacent conductors because of the presence of concentric neutrals or the tape shield.</a:t>
            </a: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endParaRPr lang="en-US" sz="2400" dirty="0" smtClean="0">
              <a:latin typeface="Times New Roman" pitchFamily="18" charset="0"/>
              <a:cs typeface="Times New Roman" pitchFamily="18" charset="0"/>
            </a:endParaRPr>
          </a:p>
          <a:p>
            <a:pPr marL="342900" lvl="2" indent="-342900">
              <a:buFont typeface="Wingdings" pitchFamily="2" charset="2"/>
              <a:buChar char="Ø"/>
            </a:pPr>
            <a:r>
              <a:rPr lang="en-US" sz="2400" dirty="0" smtClean="0">
                <a:latin typeface="Times New Roman" pitchFamily="18" charset="0"/>
                <a:cs typeface="Times New Roman" pitchFamily="18" charset="0"/>
              </a:rPr>
              <a:t>As a result, the shunt admittance matrix  for parallel underground lines will consist of diagonal terms only.</a:t>
            </a:r>
          </a:p>
          <a:p>
            <a:pPr marL="342900" lvl="2" indent="-342900">
              <a:buFont typeface="Arial" pitchFamily="34" charset="0"/>
              <a:buChar char="•"/>
            </a:pPr>
            <a:endParaRPr lang="en-US" dirty="0" smtClean="0"/>
          </a:p>
        </p:txBody>
      </p:sp>
    </p:spTree>
    <p:extLst>
      <p:ext uri="{BB962C8B-B14F-4D97-AF65-F5344CB8AC3E}">
        <p14:creationId xmlns:p14="http://schemas.microsoft.com/office/powerpoint/2010/main" val="2731300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nodeType="clickEffect">
                                  <p:stCondLst>
                                    <p:cond delay="0"/>
                                  </p:stCondLst>
                                  <p:childTnLst>
                                    <p:set>
                                      <p:cBhvr>
                                        <p:cTn id="10" dur="1" fill="hold">
                                          <p:stCondLst>
                                            <p:cond delay="0"/>
                                          </p:stCondLst>
                                        </p:cTn>
                                        <p:tgtEl>
                                          <p:spTgt spid="7">
                                            <p:txEl>
                                              <p:pRg st="8" end="8"/>
                                            </p:txEl>
                                          </p:spTgt>
                                        </p:tgtEl>
                                        <p:attrNameLst>
                                          <p:attrName>style.visibility</p:attrName>
                                        </p:attrNameLst>
                                      </p:cBhvr>
                                      <p:to>
                                        <p:strVal val="visible"/>
                                      </p:to>
                                    </p:set>
                                    <p:animEffect transition="in" filter="dissolve">
                                      <p:cBhvr>
                                        <p:cTn id="11" dur="500"/>
                                        <p:tgtEl>
                                          <p:spTgt spid="7">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0" y="0"/>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Shunt Admittance of Underground Parallel Lines</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16933" y="1000891"/>
            <a:ext cx="7924800" cy="2215991"/>
          </a:xfrm>
          <a:prstGeom prst="rect">
            <a:avLst/>
          </a:prstGeom>
          <a:noFill/>
        </p:spPr>
        <p:txBody>
          <a:bodyPr wrap="square" rtlCol="0">
            <a:spAutoFit/>
          </a:bodyPr>
          <a:lstStyle/>
          <a:p>
            <a:pPr marL="342900" lvl="2" indent="-342900">
              <a:buFont typeface="Arial" pitchFamily="34" charset="0"/>
              <a:buChar char="•"/>
            </a:pPr>
            <a:endParaRPr lang="en-US" dirty="0" smtClean="0"/>
          </a:p>
          <a:p>
            <a:pPr marL="342900" lvl="2" indent="-342900">
              <a:buFont typeface="Wingdings" pitchFamily="2" charset="2"/>
              <a:buChar char="Ø"/>
            </a:pPr>
            <a:r>
              <a:rPr lang="en-US" sz="2400" dirty="0" smtClean="0">
                <a:latin typeface="Times New Roman" pitchFamily="18" charset="0"/>
                <a:cs typeface="Times New Roman" pitchFamily="18" charset="0"/>
              </a:rPr>
              <a:t>The diagonal terms for concentric neutral cables are given by:</a:t>
            </a:r>
          </a:p>
          <a:p>
            <a:pPr marL="342900" lvl="2" indent="-342900">
              <a:buFont typeface="Arial" pitchFamily="34" charset="0"/>
              <a:buChar char="•"/>
            </a:pPr>
            <a:endParaRPr lang="en-US" dirty="0" smtClean="0"/>
          </a:p>
          <a:p>
            <a:pPr marL="342900" lvl="2" indent="-342900">
              <a:buFont typeface="Arial" pitchFamily="34" charset="0"/>
              <a:buChar char="•"/>
            </a:pPr>
            <a:endParaRPr lang="en-US" dirty="0" smtClean="0"/>
          </a:p>
          <a:p>
            <a:pPr marL="342900" lvl="2" indent="-342900">
              <a:buFont typeface="Arial" pitchFamily="34" charset="0"/>
              <a:buChar char="•"/>
            </a:pPr>
            <a:endParaRPr lang="en-US" dirty="0" smtClean="0"/>
          </a:p>
          <a:p>
            <a:pPr marL="342900" lvl="2" indent="-342900"/>
            <a:r>
              <a:rPr lang="en-US" dirty="0" smtClean="0"/>
              <a:t> </a:t>
            </a:r>
          </a:p>
        </p:txBody>
      </p:sp>
      <mc:AlternateContent xmlns:mc="http://schemas.openxmlformats.org/markup-compatibility/2006" xmlns:a14="http://schemas.microsoft.com/office/drawing/2010/main">
        <mc:Choice Requires="a14">
          <p:sp>
            <p:nvSpPr>
              <p:cNvPr id="2" name="Rectangle 1"/>
              <p:cNvSpPr/>
              <p:nvPr/>
            </p:nvSpPr>
            <p:spPr>
              <a:xfrm>
                <a:off x="0" y="2133600"/>
                <a:ext cx="9143999" cy="852028"/>
              </a:xfrm>
              <a:prstGeom prst="rect">
                <a:avLst/>
              </a:prstGeom>
            </p:spPr>
            <p:txBody>
              <a:bodyPr wrap="square">
                <a:spAutoFit/>
              </a:bodyPr>
              <a:lstStyle/>
              <a:p>
                <a:pPr algn="ctr"/>
                <a14:m>
                  <m:oMath xmlns:m="http://schemas.openxmlformats.org/officeDocument/2006/math">
                    <m:sSub>
                      <m:sSubPr>
                        <m:ctrlPr>
                          <a:rPr lang="en-US" sz="2400" i="1">
                            <a:latin typeface="Cambria Math"/>
                          </a:rPr>
                        </m:ctrlPr>
                      </m:sSubPr>
                      <m:e>
                        <m:r>
                          <a:rPr lang="en-US" sz="2400" i="1">
                            <a:latin typeface="Cambria Math"/>
                          </a:rPr>
                          <m:t>𝑦</m:t>
                        </m:r>
                      </m:e>
                      <m:sub>
                        <m:r>
                          <a:rPr lang="en-US" sz="2400" i="1">
                            <a:latin typeface="Cambria Math"/>
                          </a:rPr>
                          <m:t>𝑖𝑖</m:t>
                        </m:r>
                      </m:sub>
                    </m:sSub>
                    <m:r>
                      <a:rPr lang="en-US" sz="2400" i="1">
                        <a:latin typeface="Cambria Math"/>
                      </a:rPr>
                      <m:t>=0+</m:t>
                    </m:r>
                    <m:r>
                      <a:rPr lang="en-US" sz="2400" i="1">
                        <a:latin typeface="Cambria Math"/>
                      </a:rPr>
                      <m:t>𝑗</m:t>
                    </m:r>
                    <m:f>
                      <m:fPr>
                        <m:ctrlPr>
                          <a:rPr lang="en-US" sz="2400" i="1">
                            <a:latin typeface="Cambria Math"/>
                          </a:rPr>
                        </m:ctrlPr>
                      </m:fPr>
                      <m:num>
                        <m:r>
                          <a:rPr lang="en-US" sz="2400" i="1">
                            <a:latin typeface="Cambria Math"/>
                          </a:rPr>
                          <m:t>77.3619</m:t>
                        </m:r>
                      </m:num>
                      <m:den>
                        <m:func>
                          <m:funcPr>
                            <m:ctrlPr>
                              <a:rPr lang="en-US" sz="2400" i="1">
                                <a:latin typeface="Cambria Math"/>
                              </a:rPr>
                            </m:ctrlPr>
                          </m:funcPr>
                          <m:fName>
                            <m:r>
                              <m:rPr>
                                <m:sty m:val="p"/>
                              </m:rPr>
                              <a:rPr lang="en-US" sz="2400">
                                <a:latin typeface="Cambria Math"/>
                              </a:rPr>
                              <m:t>ln</m:t>
                            </m:r>
                          </m:fName>
                          <m:e>
                            <m:f>
                              <m:fPr>
                                <m:ctrlPr>
                                  <a:rPr lang="en-US" sz="2400" i="1">
                                    <a:latin typeface="Cambria Math"/>
                                  </a:rPr>
                                </m:ctrlPr>
                              </m:fPr>
                              <m:num>
                                <m:sSub>
                                  <m:sSubPr>
                                    <m:ctrlPr>
                                      <a:rPr lang="en-US" sz="2400" i="1">
                                        <a:latin typeface="Cambria Math"/>
                                      </a:rPr>
                                    </m:ctrlPr>
                                  </m:sSubPr>
                                  <m:e>
                                    <m:r>
                                      <a:rPr lang="en-US" sz="2400" i="1">
                                        <a:latin typeface="Cambria Math"/>
                                      </a:rPr>
                                      <m:t>𝑅</m:t>
                                    </m:r>
                                  </m:e>
                                  <m:sub>
                                    <m:r>
                                      <a:rPr lang="en-US" sz="2400" i="1">
                                        <a:latin typeface="Cambria Math"/>
                                      </a:rPr>
                                      <m:t>𝑏</m:t>
                                    </m:r>
                                  </m:sub>
                                </m:sSub>
                              </m:num>
                              <m:den>
                                <m:sSub>
                                  <m:sSubPr>
                                    <m:ctrlPr>
                                      <a:rPr lang="en-US" sz="2400" i="1">
                                        <a:latin typeface="Cambria Math"/>
                                      </a:rPr>
                                    </m:ctrlPr>
                                  </m:sSubPr>
                                  <m:e>
                                    <m:r>
                                      <a:rPr lang="en-US" sz="2400" i="1">
                                        <a:latin typeface="Cambria Math"/>
                                      </a:rPr>
                                      <m:t>𝑅𝐷</m:t>
                                    </m:r>
                                  </m:e>
                                  <m:sub>
                                    <m:r>
                                      <a:rPr lang="en-US" sz="2400" i="1">
                                        <a:latin typeface="Cambria Math"/>
                                      </a:rPr>
                                      <m:t>𝑖</m:t>
                                    </m:r>
                                  </m:sub>
                                </m:sSub>
                              </m:den>
                            </m:f>
                          </m:e>
                        </m:func>
                        <m:r>
                          <a:rPr lang="en-US" sz="2400" i="1">
                            <a:latin typeface="Cambria Math"/>
                          </a:rPr>
                          <m:t>−</m:t>
                        </m:r>
                        <m:f>
                          <m:fPr>
                            <m:ctrlPr>
                              <a:rPr lang="en-US" sz="2400" i="1">
                                <a:latin typeface="Cambria Math"/>
                              </a:rPr>
                            </m:ctrlPr>
                          </m:fPr>
                          <m:num>
                            <m:r>
                              <a:rPr lang="en-US" sz="2400" i="1">
                                <a:latin typeface="Cambria Math"/>
                              </a:rPr>
                              <m:t>1</m:t>
                            </m:r>
                          </m:num>
                          <m:den>
                            <m:r>
                              <a:rPr lang="en-US" sz="2400" i="1">
                                <a:latin typeface="Cambria Math"/>
                              </a:rPr>
                              <m:t>𝑘</m:t>
                            </m:r>
                          </m:den>
                        </m:f>
                        <m:func>
                          <m:funcPr>
                            <m:ctrlPr>
                              <a:rPr lang="en-US" sz="2400" i="1">
                                <a:latin typeface="Cambria Math"/>
                              </a:rPr>
                            </m:ctrlPr>
                          </m:funcPr>
                          <m:fName>
                            <m:r>
                              <m:rPr>
                                <m:sty m:val="p"/>
                              </m:rPr>
                              <a:rPr lang="en-US" sz="2400">
                                <a:latin typeface="Cambria Math"/>
                              </a:rPr>
                              <m:t>ln</m:t>
                            </m:r>
                          </m:fName>
                          <m:e>
                            <m:f>
                              <m:fPr>
                                <m:ctrlPr>
                                  <a:rPr lang="en-US" sz="2400" i="1">
                                    <a:latin typeface="Cambria Math"/>
                                  </a:rPr>
                                </m:ctrlPr>
                              </m:fPr>
                              <m:num>
                                <m:sSub>
                                  <m:sSubPr>
                                    <m:ctrlPr>
                                      <a:rPr lang="en-US" sz="2400" i="1">
                                        <a:latin typeface="Cambria Math"/>
                                      </a:rPr>
                                    </m:ctrlPr>
                                  </m:sSubPr>
                                  <m:e>
                                    <m:r>
                                      <a:rPr lang="en-US" sz="2400" i="1">
                                        <a:latin typeface="Cambria Math"/>
                                      </a:rPr>
                                      <m:t>𝑘𝑅𝐷</m:t>
                                    </m:r>
                                  </m:e>
                                  <m:sub>
                                    <m:r>
                                      <a:rPr lang="en-US" sz="2400" i="1">
                                        <a:latin typeface="Cambria Math"/>
                                      </a:rPr>
                                      <m:t>𝑠</m:t>
                                    </m:r>
                                  </m:sub>
                                </m:sSub>
                              </m:num>
                              <m:den>
                                <m:sSub>
                                  <m:sSubPr>
                                    <m:ctrlPr>
                                      <a:rPr lang="en-US" sz="2400" i="1">
                                        <a:latin typeface="Cambria Math"/>
                                      </a:rPr>
                                    </m:ctrlPr>
                                  </m:sSubPr>
                                  <m:e>
                                    <m:r>
                                      <a:rPr lang="en-US" sz="2400" i="1">
                                        <a:latin typeface="Cambria Math"/>
                                      </a:rPr>
                                      <m:t>𝑅</m:t>
                                    </m:r>
                                  </m:e>
                                  <m:sub>
                                    <m:r>
                                      <a:rPr lang="en-US" sz="2400" i="1">
                                        <a:latin typeface="Cambria Math"/>
                                      </a:rPr>
                                      <m:t>𝑏</m:t>
                                    </m:r>
                                  </m:sub>
                                </m:sSub>
                              </m:den>
                            </m:f>
                          </m:e>
                        </m:func>
                      </m:den>
                    </m:f>
                    <m:sSup>
                      <m:sSupPr>
                        <m:ctrlPr>
                          <a:rPr lang="en-US" sz="2400" i="1">
                            <a:latin typeface="Cambria Math"/>
                          </a:rPr>
                        </m:ctrlPr>
                      </m:sSupPr>
                      <m:e>
                        <m:r>
                          <a:rPr lang="en-US" sz="2400" i="1">
                            <a:latin typeface="Cambria Math"/>
                          </a:rPr>
                          <m:t>10</m:t>
                        </m:r>
                      </m:e>
                      <m:sup>
                        <m:r>
                          <a:rPr lang="en-US" sz="2400" i="1">
                            <a:latin typeface="Cambria Math"/>
                          </a:rPr>
                          <m:t>−6</m:t>
                        </m:r>
                      </m:sup>
                    </m:sSup>
                  </m:oMath>
                </a14:m>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S/mile	(85)</a:t>
                </a:r>
                <a:endParaRPr lang="en-US" sz="2400" dirty="0">
                  <a:latin typeface="Times New Roman" pitchFamily="18" charset="0"/>
                  <a:cs typeface="Times New Roman" pitchFamily="18"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0" y="2133600"/>
                <a:ext cx="9143999" cy="852028"/>
              </a:xfrm>
              <a:prstGeom prst="rect">
                <a:avLst/>
              </a:prstGeom>
              <a:blipFill rotWithShape="1">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p:cNvSpPr/>
              <p:nvPr/>
            </p:nvSpPr>
            <p:spPr>
              <a:xfrm>
                <a:off x="914400" y="3505200"/>
                <a:ext cx="7696199" cy="2246769"/>
              </a:xfrm>
              <a:prstGeom prst="rect">
                <a:avLst/>
              </a:prstGeom>
            </p:spPr>
            <p:txBody>
              <a:bodyPr wrap="square">
                <a:spAutoFit/>
              </a:bodyPr>
              <a:lstStyle/>
              <a:p>
                <a:pPr>
                  <a:spcAft>
                    <a:spcPts val="600"/>
                  </a:spcAft>
                </a:pPr>
                <a:r>
                  <a:rPr lang="en-US" sz="2400" dirty="0">
                    <a:latin typeface="Times New Roman" pitchFamily="18" charset="0"/>
                    <a:cs typeface="Times New Roman" pitchFamily="18" charset="0"/>
                  </a:rPr>
                  <a:t>where</a:t>
                </a:r>
              </a:p>
              <a:p>
                <a:pPr>
                  <a:spcAft>
                    <a:spcPts val="600"/>
                  </a:spcAft>
                </a:pPr>
                <a14:m>
                  <m:oMath xmlns:m="http://schemas.openxmlformats.org/officeDocument/2006/math">
                    <m:sSub>
                      <m:sSubPr>
                        <m:ctrlPr>
                          <a:rPr lang="en-US" sz="2400" i="1">
                            <a:latin typeface="Cambria Math"/>
                          </a:rPr>
                        </m:ctrlPr>
                      </m:sSubPr>
                      <m:e>
                        <m:r>
                          <a:rPr lang="en-US" sz="2400" i="1">
                            <a:latin typeface="Cambria Math"/>
                          </a:rPr>
                          <m:t>𝑅</m:t>
                        </m:r>
                      </m:e>
                      <m:sub>
                        <m:r>
                          <a:rPr lang="en-US" sz="2400" i="1">
                            <a:latin typeface="Cambria Math"/>
                          </a:rPr>
                          <m:t>𝑏</m:t>
                        </m:r>
                      </m:sub>
                    </m:sSub>
                    <m:r>
                      <a:rPr lang="en-US" sz="2400" i="1">
                        <a:latin typeface="Cambria Math"/>
                      </a:rPr>
                      <m:t>=</m:t>
                    </m:r>
                  </m:oMath>
                </a14:m>
                <a:r>
                  <a:rPr lang="en-US" sz="2400" dirty="0">
                    <a:latin typeface="Times New Roman" pitchFamily="18" charset="0"/>
                    <a:cs typeface="Times New Roman" pitchFamily="18" charset="0"/>
                  </a:rPr>
                  <a:t> radius of circle through center of neutral strands (feet)</a:t>
                </a:r>
              </a:p>
              <a:p>
                <a:pPr>
                  <a:spcAft>
                    <a:spcPts val="600"/>
                  </a:spcAft>
                </a:pPr>
                <a14:m>
                  <m:oMath xmlns:m="http://schemas.openxmlformats.org/officeDocument/2006/math">
                    <m:sSub>
                      <m:sSubPr>
                        <m:ctrlPr>
                          <a:rPr lang="en-US" sz="2400" i="1">
                            <a:latin typeface="Cambria Math"/>
                          </a:rPr>
                        </m:ctrlPr>
                      </m:sSubPr>
                      <m:e>
                        <m:r>
                          <a:rPr lang="en-US" sz="2400" i="1">
                            <a:latin typeface="Cambria Math"/>
                          </a:rPr>
                          <m:t>𝑅𝐷</m:t>
                        </m:r>
                      </m:e>
                      <m:sub>
                        <m:r>
                          <a:rPr lang="en-US" sz="2400" i="1">
                            <a:latin typeface="Cambria Math"/>
                          </a:rPr>
                          <m:t>𝑖</m:t>
                        </m:r>
                      </m:sub>
                    </m:sSub>
                    <m:r>
                      <a:rPr lang="en-US" sz="2400" i="1">
                        <a:latin typeface="Cambria Math"/>
                      </a:rPr>
                      <m:t>=</m:t>
                    </m:r>
                  </m:oMath>
                </a14:m>
                <a:r>
                  <a:rPr lang="en-US" sz="2400" dirty="0">
                    <a:latin typeface="Times New Roman" pitchFamily="18" charset="0"/>
                    <a:cs typeface="Times New Roman" pitchFamily="18" charset="0"/>
                  </a:rPr>
                  <a:t> radius of the center phase conductor (feet)</a:t>
                </a:r>
              </a:p>
              <a:p>
                <a:pPr>
                  <a:spcAft>
                    <a:spcPts val="600"/>
                  </a:spcAft>
                </a:pPr>
                <a14:m>
                  <m:oMath xmlns:m="http://schemas.openxmlformats.org/officeDocument/2006/math">
                    <m:sSub>
                      <m:sSubPr>
                        <m:ctrlPr>
                          <a:rPr lang="en-US" sz="2400" i="1">
                            <a:latin typeface="Cambria Math"/>
                          </a:rPr>
                        </m:ctrlPr>
                      </m:sSubPr>
                      <m:e>
                        <m:r>
                          <a:rPr lang="en-US" sz="2400" i="1">
                            <a:latin typeface="Cambria Math"/>
                          </a:rPr>
                          <m:t>𝑅𝐷</m:t>
                        </m:r>
                      </m:e>
                      <m:sub>
                        <m:r>
                          <a:rPr lang="en-US" sz="2400" i="1">
                            <a:latin typeface="Cambria Math"/>
                          </a:rPr>
                          <m:t>𝑠</m:t>
                        </m:r>
                      </m:sub>
                    </m:sSub>
                    <m:r>
                      <a:rPr lang="en-US" sz="2400" i="1">
                        <a:latin typeface="Cambria Math"/>
                      </a:rPr>
                      <m:t>=</m:t>
                    </m:r>
                  </m:oMath>
                </a14:m>
                <a:r>
                  <a:rPr lang="en-US" sz="2400" dirty="0">
                    <a:latin typeface="Times New Roman" pitchFamily="18" charset="0"/>
                    <a:cs typeface="Times New Roman" pitchFamily="18" charset="0"/>
                  </a:rPr>
                  <a:t> radius of neutral strands (feet)</a:t>
                </a:r>
              </a:p>
              <a:p>
                <a:pPr>
                  <a:spcAft>
                    <a:spcPts val="600"/>
                  </a:spcAft>
                </a:pPr>
                <a14:m>
                  <m:oMath xmlns:m="http://schemas.openxmlformats.org/officeDocument/2006/math">
                    <m:r>
                      <a:rPr lang="en-US" sz="2400" i="1">
                        <a:latin typeface="Cambria Math"/>
                      </a:rPr>
                      <m:t>𝑘</m:t>
                    </m:r>
                    <m:r>
                      <a:rPr lang="en-US" sz="2400" i="1">
                        <a:latin typeface="Cambria Math"/>
                      </a:rPr>
                      <m:t>=</m:t>
                    </m:r>
                  </m:oMath>
                </a14:m>
                <a:r>
                  <a:rPr lang="en-US" sz="2400" dirty="0">
                    <a:latin typeface="Times New Roman" pitchFamily="18" charset="0"/>
                    <a:cs typeface="Times New Roman" pitchFamily="18" charset="0"/>
                  </a:rPr>
                  <a:t> number of neutral strands</a:t>
                </a:r>
              </a:p>
            </p:txBody>
          </p:sp>
        </mc:Choice>
        <mc:Fallback xmlns="">
          <p:sp>
            <p:nvSpPr>
              <p:cNvPr id="5" name="Rectangle 4"/>
              <p:cNvSpPr>
                <a:spLocks noRot="1" noChangeAspect="1" noMove="1" noResize="1" noEditPoints="1" noAdjustHandles="1" noChangeArrowheads="1" noChangeShapeType="1" noTextEdit="1"/>
              </p:cNvSpPr>
              <p:nvPr/>
            </p:nvSpPr>
            <p:spPr>
              <a:xfrm>
                <a:off x="914400" y="3505200"/>
                <a:ext cx="7696199" cy="2246769"/>
              </a:xfrm>
              <a:prstGeom prst="rect">
                <a:avLst/>
              </a:prstGeom>
              <a:blipFill rotWithShape="1">
                <a:blip r:embed="rId4"/>
                <a:stretch>
                  <a:fillRect l="-1189" t="-2168" b="-5149"/>
                </a:stretch>
              </a:blipFill>
            </p:spPr>
            <p:txBody>
              <a:bodyPr/>
              <a:lstStyle/>
              <a:p>
                <a:r>
                  <a:rPr lang="en-US">
                    <a:noFill/>
                  </a:rPr>
                  <a:t> </a:t>
                </a:r>
              </a:p>
            </p:txBody>
          </p:sp>
        </mc:Fallback>
      </mc:AlternateContent>
    </p:spTree>
    <p:extLst>
      <p:ext uri="{BB962C8B-B14F-4D97-AF65-F5344CB8AC3E}">
        <p14:creationId xmlns:p14="http://schemas.microsoft.com/office/powerpoint/2010/main" val="1243852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44000" cy="523220"/>
          </a:xfrm>
          <a:prstGeom prst="rect">
            <a:avLst/>
          </a:prstGeom>
          <a:noFill/>
        </p:spPr>
        <p:txBody>
          <a:bodyPr wrap="square" rtlCol="0">
            <a:spAutoFit/>
          </a:bodyPr>
          <a:lstStyle/>
          <a:p>
            <a:r>
              <a:rPr lang="en-US" sz="2800" dirty="0" smtClean="0"/>
              <a:t>	</a:t>
            </a:r>
          </a:p>
        </p:txBody>
      </p:sp>
      <p:sp>
        <p:nvSpPr>
          <p:cNvPr id="3" name="TextBox 2"/>
          <p:cNvSpPr txBox="1"/>
          <p:nvPr/>
        </p:nvSpPr>
        <p:spPr>
          <a:xfrm>
            <a:off x="0" y="0"/>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Shunt Admittance of Underground Parallel Lines</a:t>
            </a:r>
          </a:p>
        </p:txBody>
      </p:sp>
      <p:sp>
        <p:nvSpPr>
          <p:cNvPr id="4" name="TextBox 3"/>
          <p:cNvSpPr txBox="1"/>
          <p:nvPr/>
        </p:nvSpPr>
        <p:spPr>
          <a:xfrm>
            <a:off x="0" y="762000"/>
            <a:ext cx="9144000" cy="523220"/>
          </a:xfrm>
          <a:prstGeom prst="rect">
            <a:avLst/>
          </a:prstGeom>
          <a:noFill/>
        </p:spPr>
        <p:txBody>
          <a:bodyPr wrap="square" rtlCol="0">
            <a:spAutoFit/>
          </a:bodyPr>
          <a:lstStyle/>
          <a:p>
            <a:pPr marL="342900" lvl="2" indent="-342900"/>
            <a:r>
              <a:rPr lang="en-US" sz="2800" dirty="0" smtClean="0"/>
              <a:t>	</a:t>
            </a:r>
          </a:p>
        </p:txBody>
      </p:sp>
      <p:sp>
        <p:nvSpPr>
          <p:cNvPr id="7" name="TextBox 6"/>
          <p:cNvSpPr txBox="1"/>
          <p:nvPr/>
        </p:nvSpPr>
        <p:spPr>
          <a:xfrm>
            <a:off x="0" y="762000"/>
            <a:ext cx="9144000" cy="2123658"/>
          </a:xfrm>
          <a:prstGeom prst="rect">
            <a:avLst/>
          </a:prstGeom>
          <a:noFill/>
        </p:spPr>
        <p:txBody>
          <a:bodyPr wrap="square" rtlCol="0">
            <a:spAutoFit/>
          </a:bodyPr>
          <a:lstStyle/>
          <a:p>
            <a:pPr marL="342900" lvl="2" indent="-342900">
              <a:buFont typeface="Arial" pitchFamily="34" charset="0"/>
              <a:buChar char="•"/>
            </a:pPr>
            <a:endParaRPr lang="en-US" dirty="0" smtClean="0"/>
          </a:p>
          <a:p>
            <a:pPr marL="342900" lvl="2" indent="-342900">
              <a:buFont typeface="Arial" pitchFamily="34" charset="0"/>
              <a:buChar char="•"/>
            </a:pPr>
            <a:endParaRPr lang="en-US" dirty="0" smtClean="0"/>
          </a:p>
          <a:p>
            <a:pPr marL="342900" lvl="2" indent="-342900">
              <a:buFont typeface="Wingdings" pitchFamily="2" charset="2"/>
              <a:buChar char="Ø"/>
            </a:pPr>
            <a:r>
              <a:rPr lang="en-US" sz="2400" dirty="0" smtClean="0">
                <a:latin typeface="Times New Roman" pitchFamily="18" charset="0"/>
                <a:cs typeface="Times New Roman" pitchFamily="18" charset="0"/>
              </a:rPr>
              <a:t>The diagonal terms for tape-shielded cables are given by:</a:t>
            </a:r>
          </a:p>
          <a:p>
            <a:pPr marL="342900" lvl="2" indent="-342900">
              <a:buFont typeface="Arial" pitchFamily="34" charset="0"/>
              <a:buChar char="•"/>
            </a:pPr>
            <a:endParaRPr lang="en-US" dirty="0" smtClean="0"/>
          </a:p>
          <a:p>
            <a:pPr marL="342900" lvl="2" indent="-342900">
              <a:buFont typeface="Arial" pitchFamily="34" charset="0"/>
              <a:buChar char="•"/>
            </a:pPr>
            <a:endParaRPr lang="en-US" dirty="0" smtClean="0"/>
          </a:p>
          <a:p>
            <a:pPr marL="342900" lvl="2" indent="-342900">
              <a:buFont typeface="Arial" pitchFamily="34" charset="0"/>
              <a:buChar char="•"/>
            </a:pPr>
            <a:endParaRPr lang="en-US" dirty="0" smtClean="0"/>
          </a:p>
          <a:p>
            <a:pPr marL="342900" lvl="2" indent="-342900"/>
            <a:r>
              <a:rPr lang="en-US" dirty="0" smtClean="0"/>
              <a:t> </a:t>
            </a:r>
          </a:p>
        </p:txBody>
      </p:sp>
      <mc:AlternateContent xmlns:mc="http://schemas.openxmlformats.org/markup-compatibility/2006" xmlns:a14="http://schemas.microsoft.com/office/drawing/2010/main">
        <mc:Choice Requires="a14">
          <p:sp>
            <p:nvSpPr>
              <p:cNvPr id="5" name="Rectangle 4"/>
              <p:cNvSpPr/>
              <p:nvPr/>
            </p:nvSpPr>
            <p:spPr>
              <a:xfrm>
                <a:off x="1676400" y="2273022"/>
                <a:ext cx="6569782" cy="852028"/>
              </a:xfrm>
              <a:prstGeom prst="rect">
                <a:avLst/>
              </a:prstGeom>
            </p:spPr>
            <p:txBody>
              <a:bodyPr wrap="square">
                <a:spAutoFit/>
              </a:bodyPr>
              <a:lstStyle/>
              <a:p>
                <a14:m>
                  <m:oMath xmlns:m="http://schemas.openxmlformats.org/officeDocument/2006/math">
                    <m:sSub>
                      <m:sSubPr>
                        <m:ctrlPr>
                          <a:rPr lang="en-US" sz="2400" i="1">
                            <a:latin typeface="Cambria Math"/>
                          </a:rPr>
                        </m:ctrlPr>
                      </m:sSubPr>
                      <m:e>
                        <m:r>
                          <a:rPr lang="en-US" sz="2400" i="1">
                            <a:latin typeface="Cambria Math"/>
                          </a:rPr>
                          <m:t>𝑦</m:t>
                        </m:r>
                      </m:e>
                      <m:sub>
                        <m:r>
                          <a:rPr lang="en-US" sz="2400" i="1">
                            <a:latin typeface="Cambria Math"/>
                          </a:rPr>
                          <m:t>𝑖𝑖</m:t>
                        </m:r>
                      </m:sub>
                    </m:sSub>
                    <m:r>
                      <a:rPr lang="en-US" sz="2400" i="1">
                        <a:latin typeface="Cambria Math"/>
                      </a:rPr>
                      <m:t>=0+</m:t>
                    </m:r>
                    <m:r>
                      <a:rPr lang="en-US" sz="2400" i="1">
                        <a:latin typeface="Cambria Math"/>
                      </a:rPr>
                      <m:t>𝑗</m:t>
                    </m:r>
                    <m:f>
                      <m:fPr>
                        <m:ctrlPr>
                          <a:rPr lang="en-US" sz="2400" i="1">
                            <a:latin typeface="Cambria Math"/>
                          </a:rPr>
                        </m:ctrlPr>
                      </m:fPr>
                      <m:num>
                        <m:r>
                          <a:rPr lang="en-US" sz="2400" i="1">
                            <a:latin typeface="Cambria Math"/>
                          </a:rPr>
                          <m:t>77.3619</m:t>
                        </m:r>
                      </m:num>
                      <m:den>
                        <m:func>
                          <m:funcPr>
                            <m:ctrlPr>
                              <a:rPr lang="en-US" sz="2400" i="1">
                                <a:latin typeface="Cambria Math"/>
                              </a:rPr>
                            </m:ctrlPr>
                          </m:funcPr>
                          <m:fName>
                            <m:r>
                              <m:rPr>
                                <m:sty m:val="p"/>
                              </m:rPr>
                              <a:rPr lang="en-US" sz="2400">
                                <a:latin typeface="Cambria Math"/>
                              </a:rPr>
                              <m:t>ln</m:t>
                            </m:r>
                          </m:fName>
                          <m:e>
                            <m:f>
                              <m:fPr>
                                <m:ctrlPr>
                                  <a:rPr lang="en-US" sz="2400" i="1">
                                    <a:latin typeface="Cambria Math"/>
                                  </a:rPr>
                                </m:ctrlPr>
                              </m:fPr>
                              <m:num>
                                <m:sSub>
                                  <m:sSubPr>
                                    <m:ctrlPr>
                                      <a:rPr lang="en-US" sz="2400" i="1">
                                        <a:latin typeface="Cambria Math"/>
                                      </a:rPr>
                                    </m:ctrlPr>
                                  </m:sSubPr>
                                  <m:e>
                                    <m:r>
                                      <a:rPr lang="en-US" sz="2400" i="1">
                                        <a:latin typeface="Cambria Math"/>
                                      </a:rPr>
                                      <m:t>𝑅</m:t>
                                    </m:r>
                                  </m:e>
                                  <m:sub>
                                    <m:r>
                                      <a:rPr lang="en-US" sz="2400" i="1">
                                        <a:latin typeface="Cambria Math"/>
                                      </a:rPr>
                                      <m:t>𝑏</m:t>
                                    </m:r>
                                  </m:sub>
                                </m:sSub>
                              </m:num>
                              <m:den>
                                <m:sSub>
                                  <m:sSubPr>
                                    <m:ctrlPr>
                                      <a:rPr lang="en-US" sz="2400" i="1">
                                        <a:latin typeface="Cambria Math"/>
                                      </a:rPr>
                                    </m:ctrlPr>
                                  </m:sSubPr>
                                  <m:e>
                                    <m:r>
                                      <a:rPr lang="en-US" sz="2400" i="1">
                                        <a:latin typeface="Cambria Math"/>
                                      </a:rPr>
                                      <m:t>𝑅𝐷</m:t>
                                    </m:r>
                                  </m:e>
                                  <m:sub>
                                    <m:r>
                                      <a:rPr lang="en-US" sz="2400" i="1">
                                        <a:latin typeface="Cambria Math"/>
                                      </a:rPr>
                                      <m:t>𝑖</m:t>
                                    </m:r>
                                  </m:sub>
                                </m:sSub>
                              </m:den>
                            </m:f>
                          </m:e>
                        </m:func>
                      </m:den>
                    </m:f>
                    <m:sSup>
                      <m:sSupPr>
                        <m:ctrlPr>
                          <a:rPr lang="en-US" sz="2400" i="1">
                            <a:latin typeface="Cambria Math"/>
                          </a:rPr>
                        </m:ctrlPr>
                      </m:sSupPr>
                      <m:e>
                        <m:r>
                          <a:rPr lang="en-US" sz="2400" i="1">
                            <a:latin typeface="Cambria Math"/>
                          </a:rPr>
                          <m:t>10</m:t>
                        </m:r>
                      </m:e>
                      <m:sup>
                        <m:r>
                          <a:rPr lang="en-US" sz="2400" i="1">
                            <a:latin typeface="Cambria Math"/>
                          </a:rPr>
                          <m:t>−6</m:t>
                        </m:r>
                      </m:sup>
                    </m:sSup>
                  </m:oMath>
                </a14:m>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S/mile		(86)</a:t>
                </a:r>
                <a:endParaRPr lang="en-US" sz="2400" dirty="0">
                  <a:latin typeface="Times New Roman" pitchFamily="18" charset="0"/>
                  <a:cs typeface="Times New Roman" pitchFamily="18" charset="0"/>
                </a:endParaRPr>
              </a:p>
            </p:txBody>
          </p:sp>
        </mc:Choice>
        <mc:Fallback xmlns="">
          <p:sp>
            <p:nvSpPr>
              <p:cNvPr id="5" name="Rectangle 4"/>
              <p:cNvSpPr>
                <a:spLocks noRot="1" noChangeAspect="1" noMove="1" noResize="1" noEditPoints="1" noAdjustHandles="1" noChangeArrowheads="1" noChangeShapeType="1" noTextEdit="1"/>
              </p:cNvSpPr>
              <p:nvPr/>
            </p:nvSpPr>
            <p:spPr>
              <a:xfrm>
                <a:off x="1676400" y="2273022"/>
                <a:ext cx="6569782" cy="852028"/>
              </a:xfrm>
              <a:prstGeom prst="rect">
                <a:avLst/>
              </a:prstGeom>
              <a:blipFill rotWithShape="1">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p:cNvSpPr/>
              <p:nvPr/>
            </p:nvSpPr>
            <p:spPr>
              <a:xfrm>
                <a:off x="838200" y="3810000"/>
                <a:ext cx="7924799" cy="1354217"/>
              </a:xfrm>
              <a:prstGeom prst="rect">
                <a:avLst/>
              </a:prstGeom>
            </p:spPr>
            <p:txBody>
              <a:bodyPr wrap="square">
                <a:spAutoFit/>
              </a:bodyPr>
              <a:lstStyle/>
              <a:p>
                <a:pPr>
                  <a:spcAft>
                    <a:spcPts val="600"/>
                  </a:spcAft>
                </a:pPr>
                <a:r>
                  <a:rPr lang="en-US" sz="2400" dirty="0">
                    <a:latin typeface="Times New Roman" pitchFamily="18" charset="0"/>
                    <a:cs typeface="Times New Roman" pitchFamily="18" charset="0"/>
                  </a:rPr>
                  <a:t>where</a:t>
                </a:r>
              </a:p>
              <a:p>
                <a:pPr>
                  <a:spcAft>
                    <a:spcPts val="600"/>
                  </a:spcAft>
                </a:pPr>
                <a14:m>
                  <m:oMath xmlns:m="http://schemas.openxmlformats.org/officeDocument/2006/math">
                    <m:sSub>
                      <m:sSubPr>
                        <m:ctrlPr>
                          <a:rPr lang="en-US" sz="2400" i="1">
                            <a:latin typeface="Cambria Math"/>
                          </a:rPr>
                        </m:ctrlPr>
                      </m:sSubPr>
                      <m:e>
                        <m:r>
                          <a:rPr lang="en-US" sz="2400" i="1">
                            <a:latin typeface="Cambria Math"/>
                          </a:rPr>
                          <m:t>𝑅</m:t>
                        </m:r>
                      </m:e>
                      <m:sub>
                        <m:r>
                          <a:rPr lang="en-US" sz="2400" i="1">
                            <a:latin typeface="Cambria Math"/>
                          </a:rPr>
                          <m:t>𝑏</m:t>
                        </m:r>
                      </m:sub>
                    </m:sSub>
                    <m:r>
                      <a:rPr lang="en-US" sz="2400" i="1">
                        <a:latin typeface="Cambria Math"/>
                      </a:rPr>
                      <m:t>=</m:t>
                    </m:r>
                  </m:oMath>
                </a14:m>
                <a:r>
                  <a:rPr lang="en-US" sz="2400" dirty="0">
                    <a:latin typeface="Times New Roman" pitchFamily="18" charset="0"/>
                    <a:cs typeface="Times New Roman" pitchFamily="18" charset="0"/>
                  </a:rPr>
                  <a:t> radius of circle through center of neutral strands (feet)</a:t>
                </a:r>
              </a:p>
              <a:p>
                <a:pPr>
                  <a:spcAft>
                    <a:spcPts val="600"/>
                  </a:spcAft>
                </a:pPr>
                <a14:m>
                  <m:oMath xmlns:m="http://schemas.openxmlformats.org/officeDocument/2006/math">
                    <m:sSub>
                      <m:sSubPr>
                        <m:ctrlPr>
                          <a:rPr lang="en-US" sz="2400" i="1">
                            <a:latin typeface="Cambria Math"/>
                          </a:rPr>
                        </m:ctrlPr>
                      </m:sSubPr>
                      <m:e>
                        <m:r>
                          <a:rPr lang="en-US" sz="2400" i="1">
                            <a:latin typeface="Cambria Math"/>
                          </a:rPr>
                          <m:t>𝑅𝐷</m:t>
                        </m:r>
                      </m:e>
                      <m:sub>
                        <m:r>
                          <a:rPr lang="en-US" sz="2400" i="1">
                            <a:latin typeface="Cambria Math"/>
                          </a:rPr>
                          <m:t>𝑖</m:t>
                        </m:r>
                      </m:sub>
                    </m:sSub>
                    <m:r>
                      <a:rPr lang="en-US" sz="2400" i="1">
                        <a:latin typeface="Cambria Math"/>
                      </a:rPr>
                      <m:t>=</m:t>
                    </m:r>
                  </m:oMath>
                </a14:m>
                <a:r>
                  <a:rPr lang="en-US" sz="2400" dirty="0">
                    <a:latin typeface="Times New Roman" pitchFamily="18" charset="0"/>
                    <a:cs typeface="Times New Roman" pitchFamily="18" charset="0"/>
                  </a:rPr>
                  <a:t> radius of center of phase conductor (feet</a:t>
                </a:r>
                <a:r>
                  <a:rPr lang="en-US" sz="2400" dirty="0"/>
                  <a:t>)</a:t>
                </a:r>
              </a:p>
            </p:txBody>
          </p:sp>
        </mc:Choice>
        <mc:Fallback xmlns="">
          <p:sp>
            <p:nvSpPr>
              <p:cNvPr id="8" name="Rectangle 7"/>
              <p:cNvSpPr>
                <a:spLocks noRot="1" noChangeAspect="1" noMove="1" noResize="1" noEditPoints="1" noAdjustHandles="1" noChangeArrowheads="1" noChangeShapeType="1" noTextEdit="1"/>
              </p:cNvSpPr>
              <p:nvPr/>
            </p:nvSpPr>
            <p:spPr>
              <a:xfrm>
                <a:off x="838200" y="3810000"/>
                <a:ext cx="7924799" cy="1354217"/>
              </a:xfrm>
              <a:prstGeom prst="rect">
                <a:avLst/>
              </a:prstGeom>
              <a:blipFill rotWithShape="1">
                <a:blip r:embed="rId4"/>
                <a:stretch>
                  <a:fillRect l="-1232" t="-3604" b="-9459"/>
                </a:stretch>
              </a:blipFill>
            </p:spPr>
            <p:txBody>
              <a:bodyPr/>
              <a:lstStyle/>
              <a:p>
                <a:r>
                  <a:rPr lang="en-US">
                    <a:noFill/>
                  </a:rPr>
                  <a:t> </a:t>
                </a:r>
              </a:p>
            </p:txBody>
          </p:sp>
        </mc:Fallback>
      </mc:AlternateContent>
    </p:spTree>
    <p:extLst>
      <p:ext uri="{BB962C8B-B14F-4D97-AF65-F5344CB8AC3E}">
        <p14:creationId xmlns:p14="http://schemas.microsoft.com/office/powerpoint/2010/main" val="3934619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1871</TotalTime>
  <Words>3928</Words>
  <Application>Microsoft Office PowerPoint</Application>
  <PresentationFormat>On-screen Show (4:3)</PresentationFormat>
  <Paragraphs>1149</Paragraphs>
  <Slides>96</Slides>
  <Notes>71</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96</vt:i4>
      </vt:variant>
    </vt:vector>
  </HeadingPairs>
  <TitlesOfParts>
    <vt:vector size="98" baseType="lpstr">
      <vt:lpstr>Office Theme</vt:lpstr>
      <vt:lpstr>Equation</vt:lpstr>
      <vt:lpstr>Substation and Distribution Automation  </vt:lpstr>
      <vt:lpstr>Module 1 Overview</vt:lpstr>
      <vt:lpstr>Part 1: Overhead Lines </vt:lpstr>
      <vt:lpstr>PowerPoint Presentation</vt:lpstr>
      <vt:lpstr>PowerPoint Presentation</vt:lpstr>
      <vt:lpstr>PowerPoint Presentation</vt:lpstr>
      <vt:lpstr>PowerPoint Presentation</vt:lpstr>
      <vt:lpstr>Part 1: Overhead Lines </vt:lpstr>
      <vt:lpstr>PowerPoint Presentation</vt:lpstr>
      <vt:lpstr>Part 1: Overhead Lines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Part 1: Overhead Lines </vt:lpstr>
      <vt:lpstr>PowerPoint Presentation</vt:lpstr>
      <vt:lpstr>PowerPoint Presentation</vt:lpstr>
      <vt:lpstr>PowerPoint Presentation</vt:lpstr>
      <vt:lpstr>PowerPoint Presentation</vt:lpstr>
      <vt:lpstr>Part 1: Overhead Lines </vt:lpstr>
      <vt:lpstr>PowerPoint Presentation</vt:lpstr>
      <vt:lpstr>PowerPoint Presentation</vt:lpstr>
      <vt:lpstr>PowerPoint Presentation</vt:lpstr>
      <vt:lpstr>PowerPoint Presentation</vt:lpstr>
      <vt:lpstr>Part 1: Overhead Lines </vt:lpstr>
      <vt:lpstr>PowerPoint Presentation</vt:lpstr>
      <vt:lpstr>PowerPoint Presentation</vt:lpstr>
      <vt:lpstr>Part 1: Overhead Lines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Part 1: Overhead Lines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Part 1: Overhead Lines </vt:lpstr>
      <vt:lpstr>PowerPoint Presentation</vt:lpstr>
      <vt:lpstr>PowerPoint Presentation</vt:lpstr>
      <vt:lpstr>Part 1: Overhead Lines </vt:lpstr>
      <vt:lpstr>PowerPoint Presentation</vt:lpstr>
      <vt:lpstr>PowerPoint Presentation</vt:lpstr>
      <vt:lpstr>PowerPoint Presentation</vt:lpstr>
      <vt:lpstr>PowerPoint Presentation</vt:lpstr>
      <vt:lpstr>Part 1: Overhead Lines </vt:lpstr>
      <vt:lpstr>PowerPoint Presentation</vt:lpstr>
      <vt:lpstr>PowerPoint Presentation</vt:lpstr>
      <vt:lpstr>PowerPoint Presentation</vt:lpstr>
      <vt:lpstr>PowerPoint Presentation</vt:lpstr>
      <vt:lpstr>PowerPoint Presentation</vt:lpstr>
      <vt:lpstr>Part 2: Underground Lines </vt:lpstr>
      <vt:lpstr>Part 2: Underground Lines </vt:lpstr>
      <vt:lpstr>PowerPoint Presentation</vt:lpstr>
      <vt:lpstr>PowerPoint Presentation</vt:lpstr>
      <vt:lpstr>PowerPoint Presentation</vt:lpstr>
      <vt:lpstr>PowerPoint Presentation</vt:lpstr>
      <vt:lpstr>Part 2: Underground Lines </vt:lpstr>
      <vt:lpstr>PowerPoint Presentation</vt:lpstr>
      <vt:lpstr>PowerPoint Presentation</vt:lpstr>
      <vt:lpstr>PowerPoint Presentation</vt:lpstr>
      <vt:lpstr>PowerPoint Presentation</vt:lpstr>
      <vt:lpstr>PowerPoint Presentation</vt:lpstr>
      <vt:lpstr>Part 2: Underground Lines </vt:lpstr>
      <vt:lpstr>PowerPoint Presentation</vt:lpstr>
      <vt:lpstr>PowerPoint Presentation</vt:lpstr>
      <vt:lpstr>PowerPoint Presentation</vt:lpstr>
      <vt:lpstr>PowerPoint Presentation</vt:lpstr>
      <vt:lpstr>PowerPoint Presentation</vt:lpstr>
      <vt:lpstr>Part 2: Underground Lines </vt:lpstr>
      <vt:lpstr>PowerPoint Presentation</vt:lpstr>
      <vt:lpstr>PowerPoint Presentation</vt:lpstr>
      <vt:lpstr>Part 2: Underground Lines </vt:lpstr>
      <vt:lpstr>PowerPoint Presentation</vt:lpstr>
      <vt:lpstr>PowerPoint Presentation</vt:lpstr>
      <vt:lpstr>PowerPoint Presentation</vt:lpstr>
      <vt:lpstr>Part 2: Underground Lines </vt:lpstr>
      <vt:lpstr>PowerPoint Presentation</vt:lpstr>
      <vt:lpstr>Part 2: Underground Lines </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Substation and Distribution Automation Module 1</dc:title>
  <dc:creator>Schneider, Kevin</dc:creator>
  <cp:lastModifiedBy>Staff</cp:lastModifiedBy>
  <cp:revision>151</cp:revision>
  <dcterms:created xsi:type="dcterms:W3CDTF">2006-08-16T00:00:00Z</dcterms:created>
  <dcterms:modified xsi:type="dcterms:W3CDTF">2011-11-14T23:04:26Z</dcterms:modified>
</cp:coreProperties>
</file>